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642CFBF6" w14:textId="3545AB19" w:rsidR="00152F86" w:rsidRDefault="007D2019" w:rsidP="00F62709">
      <w:pPr>
        <w:sectPr w:rsidR="00152F86" w:rsidSect="00613A44">
          <w:headerReference w:type="even" r:id="rId11"/>
          <w:headerReference w:type="default" r:id="rId12"/>
          <w:footerReference w:type="even" r:id="rId13"/>
          <w:footerReference w:type="default" r:id="rId14"/>
          <w:headerReference w:type="first" r:id="rId15"/>
          <w:footerReference w:type="first" r:id="rId16"/>
          <w:pgSz w:w="11900" w:h="16840"/>
          <w:pgMar w:top="1440" w:right="1440" w:bottom="1440" w:left="1440" w:header="709" w:footer="709" w:gutter="0"/>
          <w:pgNumType w:fmt="lowerRoman" w:start="1"/>
          <w:cols w:space="708"/>
          <w:titlePg/>
          <w:docGrid w:linePitch="360"/>
        </w:sectPr>
      </w:pPr>
      <w:bookmarkStart w:id="0" w:name="_Toc525737563"/>
      <w:bookmarkStart w:id="1" w:name="_Toc526159779"/>
      <w:bookmarkStart w:id="2" w:name="_Toc15308832"/>
      <w:bookmarkStart w:id="3" w:name="_Toc516750047"/>
      <w:bookmarkStart w:id="4" w:name="_Toc518656270"/>
      <w:bookmarkStart w:id="5" w:name="_Toc522194496"/>
      <w:bookmarkStart w:id="6" w:name="_Toc522194561"/>
      <w:bookmarkStart w:id="7" w:name="_Toc523386153"/>
      <w:bookmarkStart w:id="8" w:name="_Toc523392098"/>
      <w:bookmarkStart w:id="9" w:name="_Ref523392119"/>
      <w:bookmarkStart w:id="10" w:name="_Toc528325527"/>
      <w:bookmarkStart w:id="11" w:name="_Toc528327286"/>
      <w:bookmarkStart w:id="12" w:name="_Toc528327313"/>
      <w:bookmarkStart w:id="13" w:name="_Toc529440876"/>
      <w:r w:rsidRPr="00606B52">
        <w:rPr>
          <w:noProof/>
          <w:lang w:eastAsia="en-GB"/>
        </w:rPr>
        <mc:AlternateContent>
          <mc:Choice Requires="wps">
            <w:drawing>
              <wp:anchor distT="0" distB="0" distL="114300" distR="114300" simplePos="0" relativeHeight="251658240" behindDoc="0" locked="0" layoutInCell="1" allowOverlap="1" wp14:anchorId="78DC03E5" wp14:editId="4FB4B58E">
                <wp:simplePos x="0" y="0"/>
                <wp:positionH relativeFrom="column">
                  <wp:posOffset>505587</wp:posOffset>
                </wp:positionH>
                <wp:positionV relativeFrom="paragraph">
                  <wp:posOffset>922528</wp:posOffset>
                </wp:positionV>
                <wp:extent cx="4543009" cy="2059305"/>
                <wp:effectExtent l="0" t="0" r="0" b="0"/>
                <wp:wrapNone/>
                <wp:docPr id="16" name="Text Box 16"/>
                <wp:cNvGraphicFramePr/>
                <a:graphic xmlns:a="http://schemas.openxmlformats.org/drawingml/2006/main">
                  <a:graphicData uri="http://schemas.microsoft.com/office/word/2010/wordprocessingShape">
                    <wps:wsp>
                      <wps:cNvSpPr txBox="1"/>
                      <wps:spPr>
                        <a:xfrm>
                          <a:off x="0" y="0"/>
                          <a:ext cx="4543009" cy="2059305"/>
                        </a:xfrm>
                        <a:prstGeom prst="rect">
                          <a:avLst/>
                        </a:prstGeom>
                        <a:noFill/>
                        <a:ln w="6350">
                          <a:noFill/>
                        </a:ln>
                      </wps:spPr>
                      <wps:txbx>
                        <w:txbxContent>
                          <w:p w14:paraId="0CFE5FED" w14:textId="40394319" w:rsidR="006E112E" w:rsidRDefault="006E112E" w:rsidP="00EB5537">
                            <w:pPr>
                              <w:bidi/>
                              <w:jc w:val="center"/>
                              <w:rPr>
                                <w:rFonts w:ascii="Sakkal Majalla" w:hAnsi="Sakkal Majalla" w:cs="Sakkal Majalla"/>
                                <w:bCs/>
                                <w:color w:val="4C0053" w:themeColor="accent1"/>
                                <w:sz w:val="60"/>
                                <w:szCs w:val="60"/>
                                <w:rtl/>
                              </w:rPr>
                            </w:pPr>
                            <w:r w:rsidRPr="00EB3FF0">
                              <w:rPr>
                                <w:rFonts w:ascii="Sakkal Majalla" w:hAnsi="Sakkal Majalla" w:cs="Sakkal Majalla"/>
                                <w:bCs/>
                                <w:color w:val="4C0053" w:themeColor="accent1"/>
                                <w:sz w:val="60"/>
                                <w:szCs w:val="60"/>
                                <w:rtl/>
                              </w:rPr>
                              <w:t xml:space="preserve">الممارسات الجيدة في الضمان الاجتماعي </w:t>
                            </w:r>
                            <w:r w:rsidRPr="00EB3FF0">
                              <w:rPr>
                                <w:rFonts w:ascii="Sakkal Majalla" w:hAnsi="Sakkal Majalla" w:cs="Sakkal Majalla" w:hint="cs"/>
                                <w:bCs/>
                                <w:color w:val="4C0053" w:themeColor="accent1"/>
                                <w:sz w:val="60"/>
                                <w:szCs w:val="60"/>
                                <w:rtl/>
                              </w:rPr>
                              <w:t>لشمول</w:t>
                            </w:r>
                            <w:r w:rsidRPr="00EB3FF0">
                              <w:rPr>
                                <w:rFonts w:ascii="Sakkal Majalla" w:hAnsi="Sakkal Majalla" w:cs="Sakkal Majalla"/>
                                <w:bCs/>
                                <w:color w:val="4C0053" w:themeColor="accent1"/>
                                <w:sz w:val="60"/>
                                <w:szCs w:val="60"/>
                                <w:rtl/>
                              </w:rPr>
                              <w:t xml:space="preserve"> </w:t>
                            </w:r>
                            <w:r w:rsidR="00EB3FF0">
                              <w:rPr>
                                <w:rFonts w:ascii="Sakkal Majalla" w:hAnsi="Sakkal Majalla" w:cs="Sakkal Majalla" w:hint="cs"/>
                                <w:bCs/>
                                <w:color w:val="4C0053" w:themeColor="accent1"/>
                                <w:sz w:val="60"/>
                                <w:szCs w:val="60"/>
                                <w:rtl/>
                              </w:rPr>
                              <w:t xml:space="preserve">الأشخاص </w:t>
                            </w:r>
                            <w:r w:rsidRPr="00EB3FF0">
                              <w:rPr>
                                <w:rFonts w:ascii="Sakkal Majalla" w:hAnsi="Sakkal Majalla" w:cs="Sakkal Majalla"/>
                                <w:bCs/>
                                <w:color w:val="4C0053" w:themeColor="accent1"/>
                                <w:sz w:val="60"/>
                                <w:szCs w:val="60"/>
                                <w:rtl/>
                              </w:rPr>
                              <w:t xml:space="preserve">ذوي </w:t>
                            </w:r>
                            <w:r w:rsidR="007C5F39" w:rsidRPr="00EB3FF0">
                              <w:rPr>
                                <w:rFonts w:ascii="Sakkal Majalla" w:hAnsi="Sakkal Majalla" w:cs="Sakkal Majalla"/>
                                <w:bCs/>
                                <w:color w:val="4C0053" w:themeColor="accent1"/>
                                <w:sz w:val="60"/>
                                <w:szCs w:val="60"/>
                                <w:rtl/>
                              </w:rPr>
                              <w:t>الإعاقة</w:t>
                            </w:r>
                          </w:p>
                          <w:p w14:paraId="1961A952" w14:textId="4EE986F5" w:rsidR="00EB3FF0" w:rsidRPr="00EB3FF0" w:rsidRDefault="00EB3FF0" w:rsidP="00EB3FF0">
                            <w:pPr>
                              <w:bidi/>
                              <w:jc w:val="center"/>
                              <w:rPr>
                                <w:rFonts w:ascii="Sakkal Majalla" w:hAnsi="Sakkal Majalla" w:cs="Sakkal Majalla"/>
                                <w:bCs/>
                                <w:color w:val="4C0053" w:themeColor="accent1"/>
                                <w:sz w:val="60"/>
                                <w:szCs w:val="60"/>
                                <w:rtl/>
                              </w:rPr>
                            </w:pPr>
                            <w:r>
                              <w:rPr>
                                <w:rFonts w:ascii="Sakkal Majalla" w:hAnsi="Sakkal Majalla" w:cs="Sakkal Majalla" w:hint="cs"/>
                                <w:bCs/>
                                <w:color w:val="4C0053" w:themeColor="accent1"/>
                                <w:sz w:val="60"/>
                                <w:szCs w:val="60"/>
                                <w:rtl/>
                              </w:rPr>
                              <w:t>موجز توضيحي</w:t>
                            </w:r>
                          </w:p>
                          <w:p w14:paraId="7BEE336F" w14:textId="77777777" w:rsidR="006E112E" w:rsidRPr="00BB42F0" w:rsidRDefault="006E112E" w:rsidP="00152F86">
                            <w:pPr>
                              <w:rPr>
                                <w:rFonts w:ascii="PT Sans" w:hAnsi="PT Sans"/>
                                <w:color w:val="4C0053" w:themeColor="accent1"/>
                              </w:rPr>
                            </w:pPr>
                          </w:p>
                          <w:p w14:paraId="7C383330" w14:textId="77777777" w:rsidR="006E112E" w:rsidRPr="00BB42F0" w:rsidRDefault="006E112E" w:rsidP="00152F86">
                            <w:pPr>
                              <w:rPr>
                                <w:rFonts w:ascii="PT Sans" w:hAnsi="PT Sans"/>
                                <w:color w:val="4C0053" w:themeColor="accent1"/>
                              </w:rPr>
                            </w:pPr>
                          </w:p>
                          <w:p w14:paraId="04CA2ED8" w14:textId="77777777" w:rsidR="006E112E" w:rsidRPr="00BB42F0" w:rsidRDefault="006E112E" w:rsidP="00152F86">
                            <w:pPr>
                              <w:jc w:val="center"/>
                              <w:rPr>
                                <w:rFonts w:ascii="PT Sans" w:hAnsi="PT Sans"/>
                                <w:b/>
                                <w:color w:val="BE9A41" w:themeColor="accent2"/>
                                <w:sz w:val="40"/>
                                <w:szCs w:val="40"/>
                              </w:rPr>
                            </w:pPr>
                          </w:p>
                          <w:p w14:paraId="5B73CD43" w14:textId="6C7BFED5" w:rsidR="006E112E" w:rsidRPr="00BB42F0" w:rsidRDefault="006E112E" w:rsidP="00152F86">
                            <w:pPr>
                              <w:jc w:val="center"/>
                              <w:rPr>
                                <w:rFonts w:ascii="PT Sans" w:hAnsi="PT Sans"/>
                                <w:b/>
                                <w:color w:val="BE9A41" w:themeColor="accent2"/>
                                <w:sz w:val="40"/>
                                <w:szCs w:val="4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8DC03E5" id="_x0000_t202" coordsize="21600,21600" o:spt="202" path="m,l,21600r21600,l21600,xe">
                <v:stroke joinstyle="miter"/>
                <v:path gradientshapeok="t" o:connecttype="rect"/>
              </v:shapetype>
              <v:shape id="Text Box 16" o:spid="_x0000_s1026" type="#_x0000_t202" style="position:absolute;margin-left:39.8pt;margin-top:72.65pt;width:357.7pt;height:162.1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HDPU1GAIAAC0EAAAOAAAAZHJzL2Uyb0RvYy54bWysU02P2jAQvVfqf7B8LwkQtiUirOiuqCqh&#13;&#10;3ZXYas/GsUkkx+PahoT++o6d8KFtT1UvzoxnMh/vPS/uu0aRo7CuBl3Q8SilRGgOZa33Bf3xuv70&#13;&#10;hRLnmS6ZAi0KehKO3i8/fli0JhcTqECVwhIsol3emoJW3ps8SRyvRMPcCIzQGJRgG+bRtfuktKzF&#13;&#10;6o1KJml6l7RgS2OBC+fw9rEP0mWsL6Xg/llKJzxRBcXZfDxtPHfhTJYLlu8tM1XNhzHYP0zRsFpj&#13;&#10;00upR+YZOdj6j1JNzS04kH7EoUlAypqLuANuM07fbbOtmBFxFwTHmQtM7v+V5U/HrXmxxHdfoUMC&#13;&#10;AyCtcbnDy7BPJ20TvjgpwThCeLrAJjpPOF5ms2yapnNKOMYm6Ww+TWehTnL93VjnvwloSDAKapGX&#13;&#10;CBc7bpzvU88poZuGda1U5EZp0hb0bjpL4w+XCBZXGntchw2W73bdsMEOyhMuZqHn3Bm+rrH5hjn/&#13;&#10;wiySjLugcP0zHlIBNoHBoqQC++tv9yEfsccoJS2KpqDu54FZQYn6rpGV+TjLgsqik80+T9Cxt5Hd&#13;&#10;bUQfmgdAXY7xiRgezZDv1dmUFpo31PcqdMUQ0xx7F9SfzQffSxnfBxerVUxCXRnmN3preCgd4AzQ&#13;&#10;vnZvzJoBf4/UPcFZXix/R0Of2xOxOniQdeQoANyjOuCOmowsD+8niP7Wj1nXV778DQAA//8DAFBL&#13;&#10;AwQUAAYACAAAACEAHVZvMuUAAAAPAQAADwAAAGRycy9kb3ducmV2LnhtbExPTU/DMAy9I/EfIiNx&#13;&#10;Yylj7bau6TQVTUgIDhu7cHMbr61oktJkW+HXY05wsWS/5/eRrUfTiTMNvnVWwf0kAkG2crq1tYLD&#13;&#10;2/ZuAcIHtBo7Z0nBF3lY59dXGabaXeyOzvtQCxaxPkUFTQh9KqWvGjLoJ64ny9jRDQYDr0Mt9YAX&#13;&#10;FjednEZRIg22lh0a7KloqPrYn4yC52L7irtyahbfXfH0ctz0n4f3WKnbm/FxxWOzAhFoDH8f8NuB&#13;&#10;80POwUp3stqLTsF8mTCT77P4AQQT5suYG5YKZglDMs/k/x75DwAAAP//AwBQSwECLQAUAAYACAAA&#13;&#10;ACEAtoM4kv4AAADhAQAAEwAAAAAAAAAAAAAAAAAAAAAAW0NvbnRlbnRfVHlwZXNdLnhtbFBLAQIt&#13;&#10;ABQABgAIAAAAIQA4/SH/1gAAAJQBAAALAAAAAAAAAAAAAAAAAC8BAABfcmVscy8ucmVsc1BLAQIt&#13;&#10;ABQABgAIAAAAIQDHDPU1GAIAAC0EAAAOAAAAAAAAAAAAAAAAAC4CAABkcnMvZTJvRG9jLnhtbFBL&#13;&#10;AQItABQABgAIAAAAIQAdVm8y5QAAAA8BAAAPAAAAAAAAAAAAAAAAAHIEAABkcnMvZG93bnJldi54&#13;&#10;bWxQSwUGAAAAAAQABADzAAAAhAUAAAAA&#13;&#10;" filled="f" stroked="f" strokeweight=".5pt">
                <v:textbox>
                  <w:txbxContent>
                    <w:p w14:paraId="0CFE5FED" w14:textId="40394319" w:rsidR="006E112E" w:rsidRDefault="006E112E" w:rsidP="00EB5537">
                      <w:pPr>
                        <w:bidi/>
                        <w:jc w:val="center"/>
                        <w:rPr>
                          <w:rFonts w:ascii="Sakkal Majalla" w:hAnsi="Sakkal Majalla" w:cs="Sakkal Majalla"/>
                          <w:bCs/>
                          <w:color w:val="4C0053" w:themeColor="accent1"/>
                          <w:sz w:val="60"/>
                          <w:szCs w:val="60"/>
                          <w:rtl/>
                        </w:rPr>
                      </w:pPr>
                      <w:r w:rsidRPr="00EB3FF0">
                        <w:rPr>
                          <w:rFonts w:ascii="Sakkal Majalla" w:hAnsi="Sakkal Majalla" w:cs="Sakkal Majalla"/>
                          <w:bCs/>
                          <w:color w:val="4C0053" w:themeColor="accent1"/>
                          <w:sz w:val="60"/>
                          <w:szCs w:val="60"/>
                          <w:rtl/>
                        </w:rPr>
                        <w:t xml:space="preserve">الممارسات الجيدة في الضمان الاجتماعي </w:t>
                      </w:r>
                      <w:r w:rsidRPr="00EB3FF0">
                        <w:rPr>
                          <w:rFonts w:ascii="Sakkal Majalla" w:hAnsi="Sakkal Majalla" w:cs="Sakkal Majalla" w:hint="cs"/>
                          <w:bCs/>
                          <w:color w:val="4C0053" w:themeColor="accent1"/>
                          <w:sz w:val="60"/>
                          <w:szCs w:val="60"/>
                          <w:rtl/>
                        </w:rPr>
                        <w:t>لشمول</w:t>
                      </w:r>
                      <w:r w:rsidRPr="00EB3FF0">
                        <w:rPr>
                          <w:rFonts w:ascii="Sakkal Majalla" w:hAnsi="Sakkal Majalla" w:cs="Sakkal Majalla"/>
                          <w:bCs/>
                          <w:color w:val="4C0053" w:themeColor="accent1"/>
                          <w:sz w:val="60"/>
                          <w:szCs w:val="60"/>
                          <w:rtl/>
                        </w:rPr>
                        <w:t xml:space="preserve"> </w:t>
                      </w:r>
                      <w:r w:rsidR="00EB3FF0">
                        <w:rPr>
                          <w:rFonts w:ascii="Sakkal Majalla" w:hAnsi="Sakkal Majalla" w:cs="Sakkal Majalla" w:hint="cs"/>
                          <w:bCs/>
                          <w:color w:val="4C0053" w:themeColor="accent1"/>
                          <w:sz w:val="60"/>
                          <w:szCs w:val="60"/>
                          <w:rtl/>
                        </w:rPr>
                        <w:t xml:space="preserve">الأشخاص </w:t>
                      </w:r>
                      <w:r w:rsidRPr="00EB3FF0">
                        <w:rPr>
                          <w:rFonts w:ascii="Sakkal Majalla" w:hAnsi="Sakkal Majalla" w:cs="Sakkal Majalla"/>
                          <w:bCs/>
                          <w:color w:val="4C0053" w:themeColor="accent1"/>
                          <w:sz w:val="60"/>
                          <w:szCs w:val="60"/>
                          <w:rtl/>
                        </w:rPr>
                        <w:t xml:space="preserve">ذوي </w:t>
                      </w:r>
                      <w:r w:rsidR="007C5F39" w:rsidRPr="00EB3FF0">
                        <w:rPr>
                          <w:rFonts w:ascii="Sakkal Majalla" w:hAnsi="Sakkal Majalla" w:cs="Sakkal Majalla"/>
                          <w:bCs/>
                          <w:color w:val="4C0053" w:themeColor="accent1"/>
                          <w:sz w:val="60"/>
                          <w:szCs w:val="60"/>
                          <w:rtl/>
                        </w:rPr>
                        <w:t>الإعاقة</w:t>
                      </w:r>
                    </w:p>
                    <w:p w14:paraId="1961A952" w14:textId="4EE986F5" w:rsidR="00EB3FF0" w:rsidRPr="00EB3FF0" w:rsidRDefault="00EB3FF0" w:rsidP="00EB3FF0">
                      <w:pPr>
                        <w:bidi/>
                        <w:jc w:val="center"/>
                        <w:rPr>
                          <w:rFonts w:ascii="Sakkal Majalla" w:hAnsi="Sakkal Majalla" w:cs="Sakkal Majalla"/>
                          <w:bCs/>
                          <w:color w:val="4C0053" w:themeColor="accent1"/>
                          <w:sz w:val="60"/>
                          <w:szCs w:val="60"/>
                          <w:rtl/>
                        </w:rPr>
                      </w:pPr>
                      <w:r>
                        <w:rPr>
                          <w:rFonts w:ascii="Sakkal Majalla" w:hAnsi="Sakkal Majalla" w:cs="Sakkal Majalla" w:hint="cs"/>
                          <w:bCs/>
                          <w:color w:val="4C0053" w:themeColor="accent1"/>
                          <w:sz w:val="60"/>
                          <w:szCs w:val="60"/>
                          <w:rtl/>
                        </w:rPr>
                        <w:t>موجز توضيحي</w:t>
                      </w:r>
                    </w:p>
                    <w:p w14:paraId="7BEE336F" w14:textId="77777777" w:rsidR="006E112E" w:rsidRPr="00BB42F0" w:rsidRDefault="006E112E" w:rsidP="00152F86">
                      <w:pPr>
                        <w:rPr>
                          <w:rFonts w:ascii="PT Sans" w:hAnsi="PT Sans"/>
                          <w:color w:val="4C0053" w:themeColor="accent1"/>
                        </w:rPr>
                      </w:pPr>
                    </w:p>
                    <w:p w14:paraId="7C383330" w14:textId="77777777" w:rsidR="006E112E" w:rsidRPr="00BB42F0" w:rsidRDefault="006E112E" w:rsidP="00152F86">
                      <w:pPr>
                        <w:rPr>
                          <w:rFonts w:ascii="PT Sans" w:hAnsi="PT Sans"/>
                          <w:color w:val="4C0053" w:themeColor="accent1"/>
                        </w:rPr>
                      </w:pPr>
                    </w:p>
                    <w:p w14:paraId="04CA2ED8" w14:textId="77777777" w:rsidR="006E112E" w:rsidRPr="00BB42F0" w:rsidRDefault="006E112E" w:rsidP="00152F86">
                      <w:pPr>
                        <w:jc w:val="center"/>
                        <w:rPr>
                          <w:rFonts w:ascii="PT Sans" w:hAnsi="PT Sans"/>
                          <w:b/>
                          <w:color w:val="BE9A41" w:themeColor="accent2"/>
                          <w:sz w:val="40"/>
                          <w:szCs w:val="40"/>
                        </w:rPr>
                      </w:pPr>
                    </w:p>
                    <w:p w14:paraId="5B73CD43" w14:textId="6C7BFED5" w:rsidR="006E112E" w:rsidRPr="00BB42F0" w:rsidRDefault="006E112E" w:rsidP="00152F86">
                      <w:pPr>
                        <w:jc w:val="center"/>
                        <w:rPr>
                          <w:rFonts w:ascii="PT Sans" w:hAnsi="PT Sans"/>
                          <w:b/>
                          <w:color w:val="BE9A41" w:themeColor="accent2"/>
                          <w:sz w:val="40"/>
                          <w:szCs w:val="40"/>
                        </w:rPr>
                      </w:pPr>
                    </w:p>
                  </w:txbxContent>
                </v:textbox>
              </v:shape>
            </w:pict>
          </mc:Fallback>
        </mc:AlternateContent>
      </w:r>
      <w:r w:rsidR="008F6F78" w:rsidRPr="00152F86">
        <w:rPr>
          <w:noProof/>
        </w:rPr>
        <mc:AlternateContent>
          <mc:Choice Requires="wps">
            <w:drawing>
              <wp:anchor distT="0" distB="0" distL="114300" distR="114300" simplePos="0" relativeHeight="251658241" behindDoc="0" locked="0" layoutInCell="1" allowOverlap="1" wp14:anchorId="245D7F2C" wp14:editId="5211639B">
                <wp:simplePos x="0" y="0"/>
                <wp:positionH relativeFrom="column">
                  <wp:posOffset>180340</wp:posOffset>
                </wp:positionH>
                <wp:positionV relativeFrom="paragraph">
                  <wp:posOffset>3335274</wp:posOffset>
                </wp:positionV>
                <wp:extent cx="5410200" cy="438785"/>
                <wp:effectExtent l="0" t="0" r="0" b="0"/>
                <wp:wrapNone/>
                <wp:docPr id="14" name="Text Box 14"/>
                <wp:cNvGraphicFramePr/>
                <a:graphic xmlns:a="http://schemas.openxmlformats.org/drawingml/2006/main">
                  <a:graphicData uri="http://schemas.microsoft.com/office/word/2010/wordprocessingShape">
                    <wps:wsp>
                      <wps:cNvSpPr txBox="1"/>
                      <wps:spPr>
                        <a:xfrm>
                          <a:off x="0" y="0"/>
                          <a:ext cx="5410200" cy="438785"/>
                        </a:xfrm>
                        <a:prstGeom prst="rect">
                          <a:avLst/>
                        </a:prstGeom>
                        <a:noFill/>
                        <a:ln w="6350">
                          <a:noFill/>
                        </a:ln>
                      </wps:spPr>
                      <wps:txbx>
                        <w:txbxContent>
                          <w:p w14:paraId="372A7AE8" w14:textId="7E5FC599" w:rsidR="006E112E" w:rsidRPr="00BB42F0" w:rsidRDefault="00EB3FF0" w:rsidP="00F67B3F">
                            <w:pPr>
                              <w:jc w:val="center"/>
                              <w:rPr>
                                <w:rFonts w:ascii="PT Sans" w:hAnsi="PT Sans"/>
                                <w:b/>
                                <w:color w:val="4C0053" w:themeColor="accent1"/>
                                <w:sz w:val="32"/>
                                <w:szCs w:val="32"/>
                              </w:rPr>
                            </w:pPr>
                            <w:r>
                              <w:rPr>
                                <w:rFonts w:ascii="PT Sans" w:hAnsi="PT Sans" w:hint="cs"/>
                                <w:b/>
                                <w:color w:val="4C0053" w:themeColor="accent1"/>
                                <w:sz w:val="32"/>
                                <w:szCs w:val="32"/>
                                <w:rtl/>
                              </w:rPr>
                              <w:t>كانون أول ٢٠٢٤</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45D7F2C" id="Text Box 14" o:spid="_x0000_s1027" type="#_x0000_t202" style="position:absolute;margin-left:14.2pt;margin-top:262.6pt;width:426pt;height:34.55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Fhdl/GQIAADMEAAAOAAAAZHJzL2Uyb0RvYy54bWysU8tu2zAQvBfoPxC815IdO3EEy4GbwEUB&#13;&#10;IwngFDnTFGkJILksSVtyv75Lyi+kPRW9ULvc1T5mhrOHTiuyF843YEo6HOSUCMOhasy2pD/ell+m&#13;&#10;lPjATMUUGFHSg/D0Yf7506y1hRhBDaoSjmAR44vWlrQOwRZZ5nktNPMDsMJgUILTLKDrtlnlWIvV&#13;&#10;tcpGeX6bteAq64AL7/H2qQ/SeaovpeDhRUovAlElxdlCOl06N/HM5jNWbB2zdcOPY7B/mEKzxmDT&#13;&#10;c6knFhjZueaPUrrhDjzIMOCgM5Cy4SLtgNsM8w/brGtmRdoFwfH2DJP/f2X5835tXx0J3VfokMAI&#13;&#10;SGt94fEy7tNJp+MXJyUYRwgPZ9hEFwjHy8l4mCMXlHCMjW+md9NJLJNd/rbOh28CNIlGSR3SktBi&#13;&#10;+5UPfeopJTYzsGyUStQoQ9qS3t5M8vTDOYLFlcEel1mjFbpNR5rqao8NVAdcz0HPvLd82eAMK+bD&#13;&#10;K3NINY6N8g0veEgF2AuOFiU1uF9/u4/5yABGKWlROiX1P3fMCUrUd4Pc3A/H46i15IwndyN03HVk&#13;&#10;cx0xO/0IqM4hPhTLkxnzgzqZ0oF+R5UvYlcMMcOxd0nDyXwMvaDxlXCxWKQkVJdlYWXWlsfSEdWI&#13;&#10;8Fv3zpw90hCQwGc4iYwVH9joc3s+FrsAsklURZx7VI/wozIT2cdXFKV/7aesy1uf/wYAAP//AwBQ&#13;&#10;SwMEFAAGAAgAAAAhAEpOdcHkAAAADwEAAA8AAABkcnMvZG93bnJldi54bWxMTz1PwzAQ3SvxH6xD&#13;&#10;YmsdTINMGqeqgiokBENLF7ZL7CYRsR1itw38eo4JlpPu3bv3ka8n27OzGUPnnYLbRQLMuNrrzjUK&#13;&#10;Dm/buQQWIjqNvXdGwZcJsC6uZjlm2l/czpz3sWEk4kKGCtoYh4zzULfGYlj4wTi6Hf1oMdI6NlyP&#13;&#10;eCFx23ORJPfcYufIocXBlK2pP/Ynq+C53L7irhJWfvfl08txM3we3lOlbq6nxxWNzQpYNFP8+4Df&#13;&#10;DpQfCgpW+ZPTgfUKhFwSU0EqUgGMCFImhFSEPCzvgBc5/9+j+AEAAP//AwBQSwECLQAUAAYACAAA&#13;&#10;ACEAtoM4kv4AAADhAQAAEwAAAAAAAAAAAAAAAAAAAAAAW0NvbnRlbnRfVHlwZXNdLnhtbFBLAQIt&#13;&#10;ABQABgAIAAAAIQA4/SH/1gAAAJQBAAALAAAAAAAAAAAAAAAAAC8BAABfcmVscy8ucmVsc1BLAQIt&#13;&#10;ABQABgAIAAAAIQCFhdl/GQIAADMEAAAOAAAAAAAAAAAAAAAAAC4CAABkcnMvZTJvRG9jLnhtbFBL&#13;&#10;AQItABQABgAIAAAAIQBKTnXB5AAAAA8BAAAPAAAAAAAAAAAAAAAAAHMEAABkcnMvZG93bnJldi54&#13;&#10;bWxQSwUGAAAAAAQABADzAAAAhAUAAAAA&#13;&#10;" filled="f" stroked="f" strokeweight=".5pt">
                <v:textbox>
                  <w:txbxContent>
                    <w:p w14:paraId="372A7AE8" w14:textId="7E5FC599" w:rsidR="006E112E" w:rsidRPr="00BB42F0" w:rsidRDefault="00EB3FF0" w:rsidP="00F67B3F">
                      <w:pPr>
                        <w:jc w:val="center"/>
                        <w:rPr>
                          <w:rFonts w:ascii="PT Sans" w:hAnsi="PT Sans"/>
                          <w:b/>
                          <w:color w:val="4C0053" w:themeColor="accent1"/>
                          <w:sz w:val="32"/>
                          <w:szCs w:val="32"/>
                        </w:rPr>
                      </w:pPr>
                      <w:r>
                        <w:rPr>
                          <w:rFonts w:ascii="PT Sans" w:hAnsi="PT Sans" w:hint="cs"/>
                          <w:b/>
                          <w:color w:val="4C0053" w:themeColor="accent1"/>
                          <w:sz w:val="32"/>
                          <w:szCs w:val="32"/>
                          <w:rtl/>
                        </w:rPr>
                        <w:t>كانون أول ٢٠٢٤</w:t>
                      </w:r>
                    </w:p>
                  </w:txbxContent>
                </v:textbox>
              </v:shape>
            </w:pict>
          </mc:Fallback>
        </mc:AlternateContent>
      </w:r>
      <w:r w:rsidR="00F62709" w:rsidRPr="00F62709">
        <w:rPr>
          <w:noProof/>
        </w:rPr>
        <w:drawing>
          <wp:anchor distT="0" distB="0" distL="114300" distR="114300" simplePos="0" relativeHeight="251658246" behindDoc="0" locked="0" layoutInCell="1" allowOverlap="1" wp14:anchorId="0AE9E0A3" wp14:editId="04635896">
            <wp:simplePos x="0" y="0"/>
            <wp:positionH relativeFrom="column">
              <wp:posOffset>4284784</wp:posOffset>
            </wp:positionH>
            <wp:positionV relativeFrom="paragraph">
              <wp:posOffset>5655275</wp:posOffset>
            </wp:positionV>
            <wp:extent cx="2072005" cy="300990"/>
            <wp:effectExtent l="0" t="0" r="0" b="3810"/>
            <wp:wrapSquare wrapText="bothSides"/>
            <wp:docPr id="290822334" name="Picture 290822334" descr="A close up of a logo&#10;&#10;Description automatically generated">
              <a:extLst xmlns:a="http://schemas.openxmlformats.org/drawingml/2006/main">
                <a:ext uri="{FF2B5EF4-FFF2-40B4-BE49-F238E27FC236}">
                  <a16:creationId xmlns:a16="http://schemas.microsoft.com/office/drawing/2014/main" id="{03F0C4B9-F457-2FAB-3A4A-B344B355D5E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9" descr="A close up of a logo&#10;&#10;Description automatically generated">
                      <a:extLst>
                        <a:ext uri="{FF2B5EF4-FFF2-40B4-BE49-F238E27FC236}">
                          <a16:creationId xmlns:a16="http://schemas.microsoft.com/office/drawing/2014/main" id="{03F0C4B9-F457-2FAB-3A4A-B344B355D5E9}"/>
                        </a:ext>
                      </a:extLst>
                    </pic:cNvPr>
                    <pic:cNvPicPr>
                      <a:picLocks noChangeAspect="1"/>
                    </pic:cNvPicPr>
                  </pic:nvPicPr>
                  <pic:blipFill>
                    <a:blip r:embed="rId17" cstate="print">
                      <a:alphaModFix amt="85000"/>
                      <a:extLst>
                        <a:ext uri="{28A0092B-C50C-407E-A947-70E740481C1C}">
                          <a14:useLocalDpi xmlns:a14="http://schemas.microsoft.com/office/drawing/2010/main" val="0"/>
                        </a:ext>
                      </a:extLst>
                    </a:blip>
                    <a:stretch>
                      <a:fillRect/>
                    </a:stretch>
                  </pic:blipFill>
                  <pic:spPr>
                    <a:xfrm>
                      <a:off x="0" y="0"/>
                      <a:ext cx="2072005" cy="300990"/>
                    </a:xfrm>
                    <a:prstGeom prst="rect">
                      <a:avLst/>
                    </a:prstGeom>
                  </pic:spPr>
                </pic:pic>
              </a:graphicData>
            </a:graphic>
            <wp14:sizeRelH relativeFrom="page">
              <wp14:pctWidth>0</wp14:pctWidth>
            </wp14:sizeRelH>
            <wp14:sizeRelV relativeFrom="page">
              <wp14:pctHeight>0</wp14:pctHeight>
            </wp14:sizeRelV>
          </wp:anchor>
        </w:drawing>
      </w:r>
      <w:r w:rsidR="00467084">
        <w:rPr>
          <w:noProof/>
          <w:lang w:eastAsia="en-GB"/>
        </w:rPr>
        <w:drawing>
          <wp:anchor distT="0" distB="0" distL="114300" distR="114300" simplePos="0" relativeHeight="251658243" behindDoc="0" locked="0" layoutInCell="1" allowOverlap="1" wp14:anchorId="665E803C" wp14:editId="79A29E5F">
            <wp:simplePos x="0" y="0"/>
            <wp:positionH relativeFrom="column">
              <wp:posOffset>1145240</wp:posOffset>
            </wp:positionH>
            <wp:positionV relativeFrom="paragraph">
              <wp:posOffset>3967480</wp:posOffset>
            </wp:positionV>
            <wp:extent cx="3605530" cy="1195705"/>
            <wp:effectExtent l="0" t="0" r="0" b="0"/>
            <wp:wrapSquare wrapText="bothSides"/>
            <wp:docPr id="94362414" name="Picture 94362414" descr="A black background with blue 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362414" name="Picture 1" descr="A black background with blue text&#10;&#10;Description automatically generated"/>
                    <pic:cNvPicPr/>
                  </pic:nvPicPr>
                  <pic:blipFill>
                    <a:blip r:embed="rId18" cstate="print">
                      <a:extLst>
                        <a:ext uri="{28A0092B-C50C-407E-A947-70E740481C1C}">
                          <a14:useLocalDpi xmlns:a14="http://schemas.microsoft.com/office/drawing/2010/main" val="0"/>
                        </a:ext>
                      </a:extLst>
                    </a:blip>
                    <a:stretch>
                      <a:fillRect/>
                    </a:stretch>
                  </pic:blipFill>
                  <pic:spPr>
                    <a:xfrm>
                      <a:off x="0" y="0"/>
                      <a:ext cx="3605530" cy="1195705"/>
                    </a:xfrm>
                    <a:prstGeom prst="rect">
                      <a:avLst/>
                    </a:prstGeom>
                  </pic:spPr>
                </pic:pic>
              </a:graphicData>
            </a:graphic>
            <wp14:sizeRelH relativeFrom="page">
              <wp14:pctWidth>0</wp14:pctWidth>
            </wp14:sizeRelH>
            <wp14:sizeRelV relativeFrom="page">
              <wp14:pctHeight>0</wp14:pctHeight>
            </wp14:sizeRelV>
          </wp:anchor>
        </w:drawing>
      </w:r>
      <w:r w:rsidR="00467084" w:rsidRPr="00467084">
        <w:rPr>
          <w:noProof/>
        </w:rPr>
        <w:drawing>
          <wp:anchor distT="0" distB="0" distL="114300" distR="114300" simplePos="0" relativeHeight="251658245" behindDoc="0" locked="0" layoutInCell="1" allowOverlap="1" wp14:anchorId="45B28F13" wp14:editId="199BB21E">
            <wp:simplePos x="0" y="0"/>
            <wp:positionH relativeFrom="column">
              <wp:posOffset>-623563</wp:posOffset>
            </wp:positionH>
            <wp:positionV relativeFrom="paragraph">
              <wp:posOffset>5594985</wp:posOffset>
            </wp:positionV>
            <wp:extent cx="2355215" cy="461645"/>
            <wp:effectExtent l="0" t="0" r="0" b="0"/>
            <wp:wrapSquare wrapText="bothSides"/>
            <wp:docPr id="568384641" name="Picture 568384641" descr="A black and white logo&#10;&#10;Description automatically generated">
              <a:extLst xmlns:a="http://schemas.openxmlformats.org/drawingml/2006/main">
                <a:ext uri="{FF2B5EF4-FFF2-40B4-BE49-F238E27FC236}">
                  <a16:creationId xmlns:a16="http://schemas.microsoft.com/office/drawing/2014/main" id="{77F682A8-BDD5-7283-196A-5CF95B9EF889}"/>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8384641" name="Picture 568384641" descr="A black and white logo&#10;&#10;Description automatically generated">
                      <a:extLst>
                        <a:ext uri="{FF2B5EF4-FFF2-40B4-BE49-F238E27FC236}">
                          <a16:creationId xmlns:a16="http://schemas.microsoft.com/office/drawing/2014/main" id="{77F682A8-BDD5-7283-196A-5CF95B9EF889}"/>
                        </a:ext>
                      </a:extLst>
                    </pic:cNvPr>
                    <pic:cNvPicPr>
                      <a:picLocks noChangeAspect="1"/>
                    </pic:cNvPicPr>
                  </pic:nvPicPr>
                  <pic:blipFill>
                    <a:blip r:embed="rId19">
                      <a:extLst>
                        <a:ext uri="{28A0092B-C50C-407E-A947-70E740481C1C}">
                          <a14:useLocalDpi xmlns:a14="http://schemas.microsoft.com/office/drawing/2010/main" val="0"/>
                        </a:ext>
                      </a:extLst>
                    </a:blip>
                    <a:stretch>
                      <a:fillRect/>
                    </a:stretch>
                  </pic:blipFill>
                  <pic:spPr bwMode="auto">
                    <a:xfrm>
                      <a:off x="0" y="0"/>
                      <a:ext cx="2355215" cy="461645"/>
                    </a:xfrm>
                    <a:prstGeom prst="rect">
                      <a:avLst/>
                    </a:prstGeom>
                  </pic:spPr>
                </pic:pic>
              </a:graphicData>
            </a:graphic>
            <wp14:sizeRelH relativeFrom="page">
              <wp14:pctWidth>0</wp14:pctWidth>
            </wp14:sizeRelH>
            <wp14:sizeRelV relativeFrom="page">
              <wp14:pctHeight>0</wp14:pctHeight>
            </wp14:sizeRelV>
          </wp:anchor>
        </w:drawing>
      </w:r>
      <w:r w:rsidR="00556548" w:rsidRPr="00152F86">
        <w:rPr>
          <w:noProof/>
        </w:rPr>
        <mc:AlternateContent>
          <mc:Choice Requires="wps">
            <w:drawing>
              <wp:anchor distT="0" distB="0" distL="114300" distR="114300" simplePos="0" relativeHeight="251658242" behindDoc="0" locked="0" layoutInCell="1" allowOverlap="1" wp14:anchorId="11B4F787" wp14:editId="1A4FA148">
                <wp:simplePos x="0" y="0"/>
                <wp:positionH relativeFrom="column">
                  <wp:posOffset>1527349</wp:posOffset>
                </wp:positionH>
                <wp:positionV relativeFrom="paragraph">
                  <wp:posOffset>6138022</wp:posOffset>
                </wp:positionV>
                <wp:extent cx="2758440" cy="442127"/>
                <wp:effectExtent l="0" t="0" r="0" b="0"/>
                <wp:wrapNone/>
                <wp:docPr id="41" name="Text Box 41"/>
                <wp:cNvGraphicFramePr/>
                <a:graphic xmlns:a="http://schemas.openxmlformats.org/drawingml/2006/main">
                  <a:graphicData uri="http://schemas.microsoft.com/office/word/2010/wordprocessingShape">
                    <wps:wsp>
                      <wps:cNvSpPr txBox="1"/>
                      <wps:spPr>
                        <a:xfrm>
                          <a:off x="0" y="0"/>
                          <a:ext cx="2758440" cy="442127"/>
                        </a:xfrm>
                        <a:prstGeom prst="rect">
                          <a:avLst/>
                        </a:prstGeom>
                        <a:noFill/>
                        <a:ln w="6350">
                          <a:noFill/>
                        </a:ln>
                      </wps:spPr>
                      <wps:txbx>
                        <w:txbxContent>
                          <w:p w14:paraId="1B6F921F" w14:textId="6E27FC43" w:rsidR="006E112E" w:rsidRPr="00BB42F0" w:rsidRDefault="006E112E" w:rsidP="00F67B3F">
                            <w:pPr>
                              <w:jc w:val="center"/>
                              <w:rPr>
                                <w:rFonts w:ascii="PT Sans" w:hAnsi="PT Sans"/>
                                <w:bCs/>
                                <w:sz w:val="20"/>
                                <w:szCs w:val="20"/>
                              </w:rPr>
                            </w:pPr>
                            <w:r w:rsidRPr="00BB42F0">
                              <w:rPr>
                                <w:rFonts w:ascii="PT Sans" w:hAnsi="PT Sans"/>
                                <w:bCs/>
                                <w:sz w:val="20"/>
                                <w:szCs w:val="20"/>
                              </w:rPr>
                              <w:t>https://www.developmentpathways.co.uk/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1B4F787" id="Text Box 41" o:spid="_x0000_s1028" type="#_x0000_t202" style="position:absolute;margin-left:120.25pt;margin-top:483.3pt;width:217.2pt;height:34.8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xfq45GgIAADMEAAAOAAAAZHJzL2Uyb0RvYy54bWysU01v2zAMvQ/YfxB0X5x4SdsFcYqsRYYB&#13;&#10;QVsgHXpWZCk2IIuaxMTOfv0oOV/odhp2oSk9mh/vUbP7rjFsr3yowRZ8NBhypqyEsrbbgv94XX66&#13;&#10;4yygsKUwYFXBDyrw+/nHD7PWTVUOFZhSeUZJbJi2ruAVoptmWZCVakQYgFOWQA2+EUhHv81KL1rK&#13;&#10;3pgsHw5vshZ86TxIFQLdPvYgn6f8WiuJz1oHhcwUnHrDZH2ym2iz+UxMt164qpbHNsQ/dNGI2lLR&#13;&#10;c6pHgYLtfP1HqqaWHgJoHEhoMtC6lirNQNOMhu+mWVfCqTQLkRPcmabw/9LKp/3avXiG3VfoSMBI&#13;&#10;SOvCNNBlnKfTvolf6pQRThQezrSpDpmky/x2cjceEyQJG4/zUX4b02SXv50P+E1Bw6JTcE+yJLbE&#13;&#10;fhWwDz2FxGIWlrUxSRpjWVvwm8+TYfrhjFByY6nGpdfoYbfpWF1SS6c5NlAeaDwPvfLByWVNPaxE&#13;&#10;wBfhSWpqm9YXn8loA1QLjh5nFfhff7uP8aQAoZy1tDoFDz93wivOzHdL2nwZJTYwHcaT25xq+Gtk&#13;&#10;c43YXfMAtJ0jeihOJjfGozm52kPzRlu+iFUJElZS7YLjyX3AfqHplUi1WKQg2i4ncGXXTsbUkdXI&#13;&#10;8Gv3Jrw7yoAk4BOclkxM36nRx/Z6LHYIuk5SRZ57Vo/002YmsY+vKK7+9TlFXd76/DcAAAD//wMA&#13;&#10;UEsDBBQABgAIAAAAIQD5YBiy6AAAABEBAAAPAAAAZHJzL2Rvd25yZXYueG1sTI/BTsMwEETvSPyD&#13;&#10;tUjcqE1oTZvGqaqgCgmVQ0sv3Jx4m0TEdojdNvD1LCe4rLTaN7Mz2Wq0HTvjEFrvFNxPBDB0lTet&#13;&#10;qxUc3jZ3c2Ahamd05x0q+MIAq/z6KtOp8Re3w/M+1oxMXEi1gibGPuU8VA1aHSa+R0e3ox+sjrQO&#13;&#10;NTeDvpC57XgihORWt44+NLrHosHqY3+yCl6KzavelYmdf3fF8/a47j8P7zOlbm/GpyWN9RJYxDH+&#13;&#10;KeC3A+WHnIKV/uRMYJ2CZCpmhCpYSCmBESEfpwtgJaHiQSbA84z/b5L/AAAA//8DAFBLAQItABQA&#13;&#10;BgAIAAAAIQC2gziS/gAAAOEBAAATAAAAAAAAAAAAAAAAAAAAAABbQ29udGVudF9UeXBlc10ueG1s&#13;&#10;UEsBAi0AFAAGAAgAAAAhADj9If/WAAAAlAEAAAsAAAAAAAAAAAAAAAAALwEAAF9yZWxzLy5yZWxz&#13;&#10;UEsBAi0AFAAGAAgAAAAhAHF+rjkaAgAAMwQAAA4AAAAAAAAAAAAAAAAALgIAAGRycy9lMm9Eb2Mu&#13;&#10;eG1sUEsBAi0AFAAGAAgAAAAhAPlgGLLoAAAAEQEAAA8AAAAAAAAAAAAAAAAAdAQAAGRycy9kb3du&#13;&#10;cmV2LnhtbFBLBQYAAAAABAAEAPMAAACJBQAAAAA=&#13;&#10;" filled="f" stroked="f" strokeweight=".5pt">
                <v:textbox>
                  <w:txbxContent>
                    <w:p w14:paraId="1B6F921F" w14:textId="6E27FC43" w:rsidR="006E112E" w:rsidRPr="00BB42F0" w:rsidRDefault="006E112E" w:rsidP="00F67B3F">
                      <w:pPr>
                        <w:jc w:val="center"/>
                        <w:rPr>
                          <w:rFonts w:ascii="PT Sans" w:hAnsi="PT Sans"/>
                          <w:bCs/>
                          <w:sz w:val="20"/>
                          <w:szCs w:val="20"/>
                        </w:rPr>
                      </w:pPr>
                      <w:r w:rsidRPr="00BB42F0">
                        <w:rPr>
                          <w:rFonts w:ascii="PT Sans" w:hAnsi="PT Sans"/>
                          <w:bCs/>
                          <w:sz w:val="20"/>
                          <w:szCs w:val="20"/>
                        </w:rPr>
                        <w:t>https://www.developmentpathways.co.uk/</w:t>
                      </w:r>
                    </w:p>
                  </w:txbxContent>
                </v:textbox>
              </v:shape>
            </w:pict>
          </mc:Fallback>
        </mc:AlternateContent>
      </w:r>
      <w:r w:rsidR="00556548" w:rsidRPr="00556548">
        <w:rPr>
          <w:noProof/>
        </w:rPr>
        <w:drawing>
          <wp:anchor distT="0" distB="0" distL="114300" distR="114300" simplePos="0" relativeHeight="251658244" behindDoc="0" locked="0" layoutInCell="1" allowOverlap="1" wp14:anchorId="60F7CC13" wp14:editId="48F8BA33">
            <wp:simplePos x="0" y="0"/>
            <wp:positionH relativeFrom="column">
              <wp:posOffset>1959163</wp:posOffset>
            </wp:positionH>
            <wp:positionV relativeFrom="paragraph">
              <wp:posOffset>5506141</wp:posOffset>
            </wp:positionV>
            <wp:extent cx="1982074" cy="632140"/>
            <wp:effectExtent l="0" t="0" r="0" b="3175"/>
            <wp:wrapSquare wrapText="bothSides"/>
            <wp:docPr id="11" name="Picture 11" descr="A logo with blue and orange text&#10;&#10;Description automatically generated">
              <a:extLst xmlns:a="http://schemas.openxmlformats.org/drawingml/2006/main">
                <a:ext uri="{FF2B5EF4-FFF2-40B4-BE49-F238E27FC236}">
                  <a16:creationId xmlns:a16="http://schemas.microsoft.com/office/drawing/2014/main" id="{821BD1DB-FAEE-9DAC-A5D5-7CDD825EF73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0" descr="A logo with blue and orange text&#10;&#10;Description automatically generated">
                      <a:extLst>
                        <a:ext uri="{FF2B5EF4-FFF2-40B4-BE49-F238E27FC236}">
                          <a16:creationId xmlns:a16="http://schemas.microsoft.com/office/drawing/2014/main" id="{821BD1DB-FAEE-9DAC-A5D5-7CDD825EF731}"/>
                        </a:ext>
                      </a:extLst>
                    </pic:cNvPr>
                    <pic:cNvPicPr>
                      <a:picLocks noChangeAspect="1"/>
                    </pic:cNvPicPr>
                  </pic:nvPicPr>
                  <pic:blipFill>
                    <a:blip r:embed="rId20">
                      <a:alphaModFix amt="85000"/>
                      <a:extLst>
                        <a:ext uri="{28A0092B-C50C-407E-A947-70E740481C1C}">
                          <a14:useLocalDpi xmlns:a14="http://schemas.microsoft.com/office/drawing/2010/main" val="0"/>
                        </a:ext>
                      </a:extLst>
                    </a:blip>
                    <a:stretch>
                      <a:fillRect/>
                    </a:stretch>
                  </pic:blipFill>
                  <pic:spPr bwMode="auto">
                    <a:xfrm>
                      <a:off x="0" y="0"/>
                      <a:ext cx="1982074" cy="632140"/>
                    </a:xfrm>
                    <a:prstGeom prst="rect">
                      <a:avLst/>
                    </a:prstGeom>
                  </pic:spPr>
                </pic:pic>
              </a:graphicData>
            </a:graphic>
            <wp14:sizeRelH relativeFrom="page">
              <wp14:pctWidth>0</wp14:pctWidth>
            </wp14:sizeRelH>
            <wp14:sizeRelV relativeFrom="page">
              <wp14:pctHeight>0</wp14:pctHeight>
            </wp14:sizeRelV>
          </wp:anchor>
        </w:drawing>
      </w:r>
    </w:p>
    <w:bookmarkEnd w:id="0"/>
    <w:bookmarkEnd w:id="1"/>
    <w:bookmarkEnd w:id="2"/>
    <w:bookmarkEnd w:id="3"/>
    <w:bookmarkEnd w:id="4"/>
    <w:bookmarkEnd w:id="5"/>
    <w:bookmarkEnd w:id="6"/>
    <w:bookmarkEnd w:id="7"/>
    <w:bookmarkEnd w:id="8"/>
    <w:bookmarkEnd w:id="9"/>
    <w:bookmarkEnd w:id="10"/>
    <w:bookmarkEnd w:id="11"/>
    <w:bookmarkEnd w:id="12"/>
    <w:bookmarkEnd w:id="13"/>
    <w:p w14:paraId="7F2186B9" w14:textId="4CC1B1B4" w:rsidR="007D2019" w:rsidRDefault="007D2019">
      <w:pPr>
        <w:spacing w:before="0" w:after="0"/>
        <w:rPr>
          <w:rFonts w:ascii="PT Sans" w:hAnsi="PT Sans"/>
          <w:b/>
          <w:color w:val="4C0053" w:themeColor="accent1"/>
          <w:sz w:val="40"/>
          <w:szCs w:val="40"/>
          <w:rtl/>
        </w:rPr>
      </w:pPr>
    </w:p>
    <w:p w14:paraId="1E21C320" w14:textId="77777777" w:rsidR="008F6F78" w:rsidRDefault="008F6F78" w:rsidP="008F6F78">
      <w:pPr>
        <w:bidi/>
        <w:spacing w:before="0" w:after="0"/>
        <w:rPr>
          <w:rFonts w:ascii="PT Sans" w:hAnsi="PT Sans"/>
          <w:b/>
          <w:color w:val="4C0053" w:themeColor="accent1"/>
          <w:sz w:val="40"/>
          <w:szCs w:val="40"/>
          <w:rtl/>
        </w:rPr>
      </w:pPr>
    </w:p>
    <w:p w14:paraId="7B5D2823" w14:textId="3DCB1524" w:rsidR="007D2019" w:rsidRDefault="007D2019">
      <w:pPr>
        <w:spacing w:before="0" w:after="0"/>
        <w:rPr>
          <w:rFonts w:ascii="PT Sans" w:hAnsi="PT Sans"/>
          <w:b/>
          <w:color w:val="4C0053" w:themeColor="accent1"/>
          <w:sz w:val="40"/>
          <w:szCs w:val="40"/>
          <w:rtl/>
        </w:rPr>
      </w:pPr>
    </w:p>
    <w:sdt>
      <w:sdtPr>
        <w:rPr>
          <w:rtl/>
        </w:rPr>
        <w:id w:val="1567451856"/>
        <w:docPartObj>
          <w:docPartGallery w:val="Table of Contents"/>
          <w:docPartUnique/>
        </w:docPartObj>
      </w:sdtPr>
      <w:sdtEndPr>
        <w:rPr>
          <w:rFonts w:ascii="Calibri" w:eastAsiaTheme="minorHAnsi" w:hAnsi="Calibri" w:cs="Calibri"/>
          <w:noProof/>
          <w:color w:val="4D4D4F" w:themeColor="accent6"/>
          <w:sz w:val="22"/>
          <w:szCs w:val="22"/>
        </w:rPr>
      </w:sdtEndPr>
      <w:sdtContent>
        <w:p w14:paraId="3FD9C1F9" w14:textId="0E4CD691" w:rsidR="007D2019" w:rsidRDefault="007D2019" w:rsidP="007D2019">
          <w:pPr>
            <w:pStyle w:val="TOCHeading"/>
            <w:bidi/>
          </w:pPr>
          <w:r>
            <w:rPr>
              <w:rFonts w:hint="cs"/>
              <w:rtl/>
            </w:rPr>
            <w:t>قائمة المحتويات</w:t>
          </w:r>
        </w:p>
        <w:p w14:paraId="71BBEE25" w14:textId="34626180" w:rsidR="007D2019" w:rsidRDefault="007D2019" w:rsidP="007D2019">
          <w:pPr>
            <w:pStyle w:val="TOC1"/>
            <w:tabs>
              <w:tab w:val="left" w:pos="737"/>
              <w:tab w:val="right" w:leader="dot" w:pos="9010"/>
            </w:tabs>
            <w:bidi/>
            <w:rPr>
              <w:rFonts w:eastAsiaTheme="minorEastAsia" w:cstheme="minorBidi"/>
              <w:b w:val="0"/>
              <w:bCs w:val="0"/>
              <w:caps w:val="0"/>
              <w:noProof/>
              <w:color w:val="auto"/>
              <w:kern w:val="2"/>
              <w:sz w:val="24"/>
              <w:szCs w:val="24"/>
              <w:u w:val="none"/>
              <w:lang w:val="en-PL" w:eastAsia="en-GB"/>
              <w14:ligatures w14:val="standardContextual"/>
            </w:rPr>
          </w:pPr>
          <w:r>
            <w:rPr>
              <w:b w:val="0"/>
              <w:bCs w:val="0"/>
            </w:rPr>
            <w:fldChar w:fldCharType="begin"/>
          </w:r>
          <w:r>
            <w:instrText xml:space="preserve"> TOC \o "1-3" \h \z \u </w:instrText>
          </w:r>
          <w:r>
            <w:rPr>
              <w:b w:val="0"/>
              <w:bCs w:val="0"/>
            </w:rPr>
            <w:fldChar w:fldCharType="separate"/>
          </w:r>
          <w:hyperlink w:anchor="_Toc186712236" w:history="1">
            <w:r w:rsidRPr="00DE113A">
              <w:rPr>
                <w:rStyle w:val="Hyperlink"/>
                <w:noProof/>
                <w:rtl/>
              </w:rPr>
              <w:t>2</w:t>
            </w:r>
            <w:r>
              <w:rPr>
                <w:rFonts w:eastAsiaTheme="minorEastAsia" w:cstheme="minorBidi"/>
                <w:b w:val="0"/>
                <w:bCs w:val="0"/>
                <w:caps w:val="0"/>
                <w:noProof/>
                <w:color w:val="auto"/>
                <w:kern w:val="2"/>
                <w:sz w:val="24"/>
                <w:szCs w:val="24"/>
                <w:u w:val="none"/>
                <w:lang w:val="en-PL" w:eastAsia="en-GB"/>
                <w14:ligatures w14:val="standardContextual"/>
              </w:rPr>
              <w:tab/>
            </w:r>
            <w:r w:rsidRPr="00DE113A">
              <w:rPr>
                <w:rStyle w:val="Hyperlink"/>
                <w:rFonts w:hint="eastAsia"/>
                <w:noProof/>
                <w:rtl/>
              </w:rPr>
              <w:t>مقدمة</w:t>
            </w:r>
            <w:r>
              <w:rPr>
                <w:noProof/>
                <w:webHidden/>
              </w:rPr>
              <w:tab/>
            </w:r>
            <w:r>
              <w:rPr>
                <w:noProof/>
                <w:webHidden/>
              </w:rPr>
              <w:fldChar w:fldCharType="begin"/>
            </w:r>
            <w:r>
              <w:rPr>
                <w:noProof/>
                <w:webHidden/>
              </w:rPr>
              <w:instrText xml:space="preserve"> PAGEREF _Toc186712236 \h </w:instrText>
            </w:r>
            <w:r>
              <w:rPr>
                <w:noProof/>
                <w:webHidden/>
              </w:rPr>
            </w:r>
            <w:r>
              <w:rPr>
                <w:noProof/>
                <w:webHidden/>
              </w:rPr>
              <w:fldChar w:fldCharType="separate"/>
            </w:r>
            <w:r>
              <w:rPr>
                <w:noProof/>
                <w:webHidden/>
                <w:rtl/>
              </w:rPr>
              <w:t>2</w:t>
            </w:r>
            <w:r>
              <w:rPr>
                <w:noProof/>
                <w:webHidden/>
              </w:rPr>
              <w:fldChar w:fldCharType="end"/>
            </w:r>
          </w:hyperlink>
        </w:p>
        <w:p w14:paraId="51ABF1D5" w14:textId="175D1D94" w:rsidR="007D2019" w:rsidRDefault="007D2019" w:rsidP="007D2019">
          <w:pPr>
            <w:pStyle w:val="TOC1"/>
            <w:tabs>
              <w:tab w:val="left" w:pos="6252"/>
              <w:tab w:val="right" w:leader="dot" w:pos="9010"/>
            </w:tabs>
            <w:bidi/>
            <w:rPr>
              <w:rFonts w:eastAsiaTheme="minorEastAsia" w:cstheme="minorBidi"/>
              <w:b w:val="0"/>
              <w:bCs w:val="0"/>
              <w:caps w:val="0"/>
              <w:noProof/>
              <w:color w:val="auto"/>
              <w:kern w:val="2"/>
              <w:sz w:val="24"/>
              <w:szCs w:val="24"/>
              <w:u w:val="none"/>
              <w:lang w:val="en-PL" w:eastAsia="en-GB"/>
              <w14:ligatures w14:val="standardContextual"/>
            </w:rPr>
          </w:pPr>
          <w:hyperlink w:anchor="_Toc186712237" w:history="1">
            <w:r w:rsidRPr="00DE113A">
              <w:rPr>
                <w:rStyle w:val="Hyperlink"/>
                <w:noProof/>
                <w:rtl/>
              </w:rPr>
              <w:t>3</w:t>
            </w:r>
            <w:r>
              <w:rPr>
                <w:rFonts w:eastAsiaTheme="minorEastAsia" w:cstheme="minorBidi" w:hint="cs"/>
                <w:b w:val="0"/>
                <w:bCs w:val="0"/>
                <w:caps w:val="0"/>
                <w:noProof/>
                <w:color w:val="auto"/>
                <w:kern w:val="2"/>
                <w:sz w:val="24"/>
                <w:szCs w:val="24"/>
                <w:u w:val="none"/>
                <w:rtl/>
                <w:lang w:val="en-PL" w:eastAsia="en-GB"/>
                <w14:ligatures w14:val="standardContextual"/>
              </w:rPr>
              <w:t xml:space="preserve"> </w:t>
            </w:r>
            <w:r w:rsidRPr="00DE113A">
              <w:rPr>
                <w:rStyle w:val="Hyperlink"/>
                <w:rFonts w:hint="eastAsia"/>
                <w:noProof/>
                <w:rtl/>
              </w:rPr>
              <w:t>الضمان</w:t>
            </w:r>
            <w:r w:rsidRPr="00DE113A">
              <w:rPr>
                <w:rStyle w:val="Hyperlink"/>
                <w:noProof/>
                <w:rtl/>
              </w:rPr>
              <w:t xml:space="preserve"> </w:t>
            </w:r>
            <w:r w:rsidRPr="00DE113A">
              <w:rPr>
                <w:rStyle w:val="Hyperlink"/>
                <w:rFonts w:hint="eastAsia"/>
                <w:noProof/>
                <w:rtl/>
              </w:rPr>
              <w:t>الاجتماعي</w:t>
            </w:r>
            <w:r w:rsidRPr="00DE113A">
              <w:rPr>
                <w:rStyle w:val="Hyperlink"/>
                <w:noProof/>
                <w:rtl/>
              </w:rPr>
              <w:t xml:space="preserve">: </w:t>
            </w:r>
            <w:r w:rsidRPr="00DE113A">
              <w:rPr>
                <w:rStyle w:val="Hyperlink"/>
                <w:rFonts w:hint="eastAsia"/>
                <w:noProof/>
                <w:rtl/>
              </w:rPr>
              <w:t>أداة</w:t>
            </w:r>
            <w:r w:rsidRPr="00DE113A">
              <w:rPr>
                <w:rStyle w:val="Hyperlink"/>
                <w:noProof/>
                <w:rtl/>
              </w:rPr>
              <w:t xml:space="preserve"> </w:t>
            </w:r>
            <w:r w:rsidRPr="00DE113A">
              <w:rPr>
                <w:rStyle w:val="Hyperlink"/>
                <w:rFonts w:hint="eastAsia"/>
                <w:noProof/>
                <w:rtl/>
              </w:rPr>
              <w:t>لحل</w:t>
            </w:r>
            <w:r w:rsidRPr="00DE113A">
              <w:rPr>
                <w:rStyle w:val="Hyperlink"/>
                <w:noProof/>
                <w:rtl/>
              </w:rPr>
              <w:t xml:space="preserve"> </w:t>
            </w:r>
            <w:r w:rsidRPr="00DE113A">
              <w:rPr>
                <w:rStyle w:val="Hyperlink"/>
                <w:rFonts w:hint="eastAsia"/>
                <w:noProof/>
                <w:rtl/>
              </w:rPr>
              <w:t>التحديات</w:t>
            </w:r>
            <w:r w:rsidRPr="00DE113A">
              <w:rPr>
                <w:rStyle w:val="Hyperlink"/>
                <w:noProof/>
                <w:rtl/>
              </w:rPr>
              <w:t xml:space="preserve"> </w:t>
            </w:r>
            <w:r w:rsidRPr="00DE113A">
              <w:rPr>
                <w:rStyle w:val="Hyperlink"/>
                <w:rFonts w:hint="eastAsia"/>
                <w:noProof/>
                <w:rtl/>
              </w:rPr>
              <w:t>التي</w:t>
            </w:r>
            <w:r w:rsidRPr="00DE113A">
              <w:rPr>
                <w:rStyle w:val="Hyperlink"/>
                <w:noProof/>
                <w:rtl/>
              </w:rPr>
              <w:t xml:space="preserve"> </w:t>
            </w:r>
            <w:r w:rsidRPr="00DE113A">
              <w:rPr>
                <w:rStyle w:val="Hyperlink"/>
                <w:rFonts w:hint="eastAsia"/>
                <w:noProof/>
                <w:rtl/>
              </w:rPr>
              <w:t>تواجه</w:t>
            </w:r>
            <w:r w:rsidRPr="00DE113A">
              <w:rPr>
                <w:rStyle w:val="Hyperlink"/>
                <w:noProof/>
                <w:rtl/>
              </w:rPr>
              <w:t xml:space="preserve"> </w:t>
            </w:r>
            <w:r w:rsidRPr="00DE113A">
              <w:rPr>
                <w:rStyle w:val="Hyperlink"/>
                <w:rFonts w:hint="eastAsia"/>
                <w:noProof/>
                <w:rtl/>
              </w:rPr>
              <w:t>الأشخاص</w:t>
            </w:r>
            <w:r w:rsidRPr="00DE113A">
              <w:rPr>
                <w:rStyle w:val="Hyperlink"/>
                <w:noProof/>
                <w:rtl/>
              </w:rPr>
              <w:t xml:space="preserve"> </w:t>
            </w:r>
            <w:r w:rsidRPr="00DE113A">
              <w:rPr>
                <w:rStyle w:val="Hyperlink"/>
                <w:rFonts w:hint="eastAsia"/>
                <w:noProof/>
                <w:rtl/>
              </w:rPr>
              <w:t>ذوي</w:t>
            </w:r>
            <w:r w:rsidRPr="00DE113A">
              <w:rPr>
                <w:rStyle w:val="Hyperlink"/>
                <w:noProof/>
                <w:rtl/>
              </w:rPr>
              <w:t xml:space="preserve"> </w:t>
            </w:r>
            <w:r w:rsidRPr="00DE113A">
              <w:rPr>
                <w:rStyle w:val="Hyperlink"/>
                <w:rFonts w:hint="eastAsia"/>
                <w:noProof/>
                <w:rtl/>
              </w:rPr>
              <w:t>الإعاقة</w:t>
            </w:r>
            <w:r w:rsidRPr="00DE113A">
              <w:rPr>
                <w:rStyle w:val="Hyperlink"/>
                <w:noProof/>
                <w:rtl/>
              </w:rPr>
              <w:t>.</w:t>
            </w:r>
            <w:r>
              <w:rPr>
                <w:noProof/>
                <w:webHidden/>
              </w:rPr>
              <w:tab/>
            </w:r>
            <w:r>
              <w:rPr>
                <w:noProof/>
                <w:webHidden/>
              </w:rPr>
              <w:fldChar w:fldCharType="begin"/>
            </w:r>
            <w:r>
              <w:rPr>
                <w:noProof/>
                <w:webHidden/>
              </w:rPr>
              <w:instrText xml:space="preserve"> PAGEREF _Toc186712237 \h </w:instrText>
            </w:r>
            <w:r>
              <w:rPr>
                <w:noProof/>
                <w:webHidden/>
              </w:rPr>
            </w:r>
            <w:r>
              <w:rPr>
                <w:noProof/>
                <w:webHidden/>
              </w:rPr>
              <w:fldChar w:fldCharType="separate"/>
            </w:r>
            <w:r>
              <w:rPr>
                <w:noProof/>
                <w:webHidden/>
                <w:rtl/>
              </w:rPr>
              <w:t>4</w:t>
            </w:r>
            <w:r>
              <w:rPr>
                <w:noProof/>
                <w:webHidden/>
              </w:rPr>
              <w:fldChar w:fldCharType="end"/>
            </w:r>
          </w:hyperlink>
        </w:p>
        <w:p w14:paraId="4C6963E7" w14:textId="105B2A8E" w:rsidR="007D2019" w:rsidRDefault="007D2019" w:rsidP="007D2019">
          <w:pPr>
            <w:pStyle w:val="TOC1"/>
            <w:tabs>
              <w:tab w:val="left" w:pos="2931"/>
              <w:tab w:val="right" w:leader="dot" w:pos="9010"/>
            </w:tabs>
            <w:bidi/>
            <w:rPr>
              <w:rFonts w:eastAsiaTheme="minorEastAsia" w:cstheme="minorBidi"/>
              <w:b w:val="0"/>
              <w:bCs w:val="0"/>
              <w:caps w:val="0"/>
              <w:noProof/>
              <w:color w:val="auto"/>
              <w:kern w:val="2"/>
              <w:sz w:val="24"/>
              <w:szCs w:val="24"/>
              <w:u w:val="none"/>
              <w:lang w:val="en-PL" w:eastAsia="en-GB"/>
              <w14:ligatures w14:val="standardContextual"/>
            </w:rPr>
          </w:pPr>
          <w:hyperlink w:anchor="_Toc186712238" w:history="1">
            <w:r w:rsidRPr="00DE113A">
              <w:rPr>
                <w:rStyle w:val="Hyperlink"/>
                <w:noProof/>
              </w:rPr>
              <w:t>4</w:t>
            </w:r>
            <w:r>
              <w:rPr>
                <w:rFonts w:eastAsiaTheme="minorEastAsia" w:cstheme="minorBidi" w:hint="cs"/>
                <w:b w:val="0"/>
                <w:bCs w:val="0"/>
                <w:caps w:val="0"/>
                <w:noProof/>
                <w:color w:val="auto"/>
                <w:kern w:val="2"/>
                <w:sz w:val="24"/>
                <w:szCs w:val="24"/>
                <w:u w:val="none"/>
                <w:rtl/>
                <w:lang w:val="en-PL" w:eastAsia="en-GB"/>
                <w14:ligatures w14:val="standardContextual"/>
              </w:rPr>
              <w:t xml:space="preserve"> </w:t>
            </w:r>
            <w:r w:rsidRPr="00DE113A">
              <w:rPr>
                <w:rStyle w:val="Hyperlink"/>
                <w:rFonts w:hint="eastAsia"/>
                <w:noProof/>
                <w:rtl/>
              </w:rPr>
              <w:t>بناء</w:t>
            </w:r>
            <w:r w:rsidRPr="00DE113A">
              <w:rPr>
                <w:rStyle w:val="Hyperlink"/>
                <w:noProof/>
                <w:rtl/>
              </w:rPr>
              <w:t xml:space="preserve"> </w:t>
            </w:r>
            <w:r w:rsidRPr="00DE113A">
              <w:rPr>
                <w:rStyle w:val="Hyperlink"/>
                <w:rFonts w:hint="eastAsia"/>
                <w:noProof/>
                <w:rtl/>
              </w:rPr>
              <w:t>نظام</w:t>
            </w:r>
            <w:r w:rsidRPr="00DE113A">
              <w:rPr>
                <w:rStyle w:val="Hyperlink"/>
                <w:noProof/>
                <w:rtl/>
              </w:rPr>
              <w:t xml:space="preserve"> </w:t>
            </w:r>
            <w:r w:rsidRPr="00DE113A">
              <w:rPr>
                <w:rStyle w:val="Hyperlink"/>
                <w:rFonts w:hint="eastAsia"/>
                <w:noProof/>
                <w:rtl/>
              </w:rPr>
              <w:t>ضمان</w:t>
            </w:r>
            <w:r w:rsidRPr="00DE113A">
              <w:rPr>
                <w:rStyle w:val="Hyperlink"/>
                <w:noProof/>
                <w:rtl/>
              </w:rPr>
              <w:t xml:space="preserve"> </w:t>
            </w:r>
            <w:r w:rsidRPr="00DE113A">
              <w:rPr>
                <w:rStyle w:val="Hyperlink"/>
                <w:rFonts w:hint="eastAsia"/>
                <w:noProof/>
                <w:rtl/>
              </w:rPr>
              <w:t>اجتماعي</w:t>
            </w:r>
            <w:r w:rsidRPr="00DE113A">
              <w:rPr>
                <w:rStyle w:val="Hyperlink"/>
                <w:noProof/>
                <w:rtl/>
              </w:rPr>
              <w:t xml:space="preserve"> </w:t>
            </w:r>
            <w:r w:rsidRPr="00DE113A">
              <w:rPr>
                <w:rStyle w:val="Hyperlink"/>
                <w:rFonts w:hint="eastAsia"/>
                <w:noProof/>
                <w:rtl/>
              </w:rPr>
              <w:t>شامل</w:t>
            </w:r>
            <w:r>
              <w:rPr>
                <w:rStyle w:val="Hyperlink"/>
                <w:rFonts w:hint="cs"/>
                <w:noProof/>
                <w:rtl/>
              </w:rPr>
              <w:t xml:space="preserve"> .</w:t>
            </w:r>
            <w:r>
              <w:rPr>
                <w:noProof/>
                <w:webHidden/>
              </w:rPr>
              <w:tab/>
            </w:r>
            <w:r>
              <w:rPr>
                <w:noProof/>
                <w:webHidden/>
              </w:rPr>
              <w:fldChar w:fldCharType="begin"/>
            </w:r>
            <w:r>
              <w:rPr>
                <w:noProof/>
                <w:webHidden/>
              </w:rPr>
              <w:instrText xml:space="preserve"> PAGEREF _Toc186712238 \h </w:instrText>
            </w:r>
            <w:r>
              <w:rPr>
                <w:noProof/>
                <w:webHidden/>
              </w:rPr>
            </w:r>
            <w:r>
              <w:rPr>
                <w:noProof/>
                <w:webHidden/>
              </w:rPr>
              <w:fldChar w:fldCharType="separate"/>
            </w:r>
            <w:r>
              <w:rPr>
                <w:noProof/>
                <w:webHidden/>
                <w:rtl/>
              </w:rPr>
              <w:t>8</w:t>
            </w:r>
            <w:r>
              <w:rPr>
                <w:noProof/>
                <w:webHidden/>
              </w:rPr>
              <w:fldChar w:fldCharType="end"/>
            </w:r>
          </w:hyperlink>
        </w:p>
        <w:p w14:paraId="022A6180" w14:textId="00785B5F" w:rsidR="007D2019" w:rsidRDefault="007D2019" w:rsidP="007D2019">
          <w:pPr>
            <w:pStyle w:val="TOC1"/>
            <w:tabs>
              <w:tab w:val="left" w:pos="3919"/>
              <w:tab w:val="right" w:leader="dot" w:pos="9010"/>
            </w:tabs>
            <w:bidi/>
            <w:rPr>
              <w:rFonts w:eastAsiaTheme="minorEastAsia" w:cstheme="minorBidi"/>
              <w:b w:val="0"/>
              <w:bCs w:val="0"/>
              <w:caps w:val="0"/>
              <w:noProof/>
              <w:color w:val="auto"/>
              <w:kern w:val="2"/>
              <w:sz w:val="24"/>
              <w:szCs w:val="24"/>
              <w:u w:val="none"/>
              <w:lang w:val="en-PL" w:eastAsia="en-GB"/>
              <w14:ligatures w14:val="standardContextual"/>
            </w:rPr>
          </w:pPr>
          <w:hyperlink w:anchor="_Toc186712239" w:history="1">
            <w:r w:rsidRPr="00DE113A">
              <w:rPr>
                <w:rStyle w:val="Hyperlink"/>
                <w:noProof/>
              </w:rPr>
              <w:t>5</w:t>
            </w:r>
            <w:r>
              <w:rPr>
                <w:rFonts w:eastAsiaTheme="minorEastAsia" w:cstheme="minorBidi" w:hint="cs"/>
                <w:b w:val="0"/>
                <w:bCs w:val="0"/>
                <w:caps w:val="0"/>
                <w:noProof/>
                <w:color w:val="auto"/>
                <w:kern w:val="2"/>
                <w:sz w:val="24"/>
                <w:szCs w:val="24"/>
                <w:u w:val="none"/>
                <w:rtl/>
                <w:lang w:val="en-PL" w:eastAsia="en-GB"/>
                <w14:ligatures w14:val="standardContextual"/>
              </w:rPr>
              <w:t xml:space="preserve"> </w:t>
            </w:r>
            <w:r w:rsidRPr="007D2019">
              <w:rPr>
                <w:rStyle w:val="Hyperlink"/>
                <w:rFonts w:hint="eastAsia"/>
                <w:noProof/>
                <w:rtl/>
              </w:rPr>
              <w:t>جعل</w:t>
            </w:r>
            <w:r w:rsidRPr="00DE113A">
              <w:rPr>
                <w:rStyle w:val="Hyperlink"/>
                <w:noProof/>
                <w:rtl/>
              </w:rPr>
              <w:t xml:space="preserve"> </w:t>
            </w:r>
            <w:r w:rsidRPr="00DE113A">
              <w:rPr>
                <w:rStyle w:val="Hyperlink"/>
                <w:rFonts w:hint="eastAsia"/>
                <w:noProof/>
                <w:rtl/>
              </w:rPr>
              <w:t>الضمان</w:t>
            </w:r>
            <w:r w:rsidRPr="00DE113A">
              <w:rPr>
                <w:rStyle w:val="Hyperlink"/>
                <w:noProof/>
                <w:rtl/>
              </w:rPr>
              <w:t xml:space="preserve"> </w:t>
            </w:r>
            <w:r w:rsidRPr="00DE113A">
              <w:rPr>
                <w:rStyle w:val="Hyperlink"/>
                <w:rFonts w:hint="eastAsia"/>
                <w:noProof/>
                <w:rtl/>
              </w:rPr>
              <w:t>الاجتماعي</w:t>
            </w:r>
            <w:r w:rsidRPr="00DE113A">
              <w:rPr>
                <w:rStyle w:val="Hyperlink"/>
                <w:noProof/>
                <w:rtl/>
              </w:rPr>
              <w:t xml:space="preserve"> </w:t>
            </w:r>
            <w:r w:rsidRPr="00DE113A">
              <w:rPr>
                <w:rStyle w:val="Hyperlink"/>
                <w:rFonts w:hint="eastAsia"/>
                <w:noProof/>
                <w:rtl/>
              </w:rPr>
              <w:t>شاملاً</w:t>
            </w:r>
            <w:r w:rsidRPr="00DE113A">
              <w:rPr>
                <w:rStyle w:val="Hyperlink"/>
                <w:noProof/>
                <w:rtl/>
              </w:rPr>
              <w:t xml:space="preserve"> </w:t>
            </w:r>
            <w:r w:rsidRPr="00DE113A">
              <w:rPr>
                <w:rStyle w:val="Hyperlink"/>
                <w:rFonts w:hint="eastAsia"/>
                <w:noProof/>
                <w:rtl/>
              </w:rPr>
              <w:t>لذوي</w:t>
            </w:r>
            <w:r w:rsidRPr="00DE113A">
              <w:rPr>
                <w:rStyle w:val="Hyperlink"/>
                <w:noProof/>
                <w:rtl/>
              </w:rPr>
              <w:t xml:space="preserve"> </w:t>
            </w:r>
            <w:r w:rsidRPr="00DE113A">
              <w:rPr>
                <w:rStyle w:val="Hyperlink"/>
                <w:rFonts w:hint="eastAsia"/>
                <w:noProof/>
                <w:rtl/>
              </w:rPr>
              <w:t>الإعاقة</w:t>
            </w:r>
            <w:r>
              <w:rPr>
                <w:noProof/>
                <w:webHidden/>
              </w:rPr>
              <w:tab/>
            </w:r>
            <w:r>
              <w:rPr>
                <w:noProof/>
                <w:webHidden/>
              </w:rPr>
              <w:fldChar w:fldCharType="begin"/>
            </w:r>
            <w:r>
              <w:rPr>
                <w:noProof/>
                <w:webHidden/>
              </w:rPr>
              <w:instrText xml:space="preserve"> PAGEREF _Toc186712239 \h </w:instrText>
            </w:r>
            <w:r>
              <w:rPr>
                <w:noProof/>
                <w:webHidden/>
              </w:rPr>
            </w:r>
            <w:r>
              <w:rPr>
                <w:noProof/>
                <w:webHidden/>
              </w:rPr>
              <w:fldChar w:fldCharType="separate"/>
            </w:r>
            <w:r>
              <w:rPr>
                <w:noProof/>
                <w:webHidden/>
                <w:rtl/>
              </w:rPr>
              <w:t>11</w:t>
            </w:r>
            <w:r>
              <w:rPr>
                <w:noProof/>
                <w:webHidden/>
              </w:rPr>
              <w:fldChar w:fldCharType="end"/>
            </w:r>
          </w:hyperlink>
        </w:p>
        <w:p w14:paraId="2EEB110A" w14:textId="130CD71C" w:rsidR="007D2019" w:rsidRDefault="007D2019" w:rsidP="007D2019">
          <w:pPr>
            <w:pStyle w:val="TOC2"/>
            <w:tabs>
              <w:tab w:val="left" w:pos="7940"/>
              <w:tab w:val="right" w:leader="dot" w:pos="9010"/>
            </w:tabs>
            <w:bidi/>
            <w:rPr>
              <w:rFonts w:eastAsiaTheme="minorEastAsia" w:cstheme="minorBidi"/>
              <w:b w:val="0"/>
              <w:bCs w:val="0"/>
              <w:smallCaps w:val="0"/>
              <w:noProof/>
              <w:color w:val="auto"/>
              <w:kern w:val="2"/>
              <w:sz w:val="24"/>
              <w:szCs w:val="24"/>
              <w:lang w:val="en-PL" w:eastAsia="en-GB"/>
              <w14:ligatures w14:val="standardContextual"/>
            </w:rPr>
          </w:pPr>
          <w:hyperlink w:anchor="_Toc186712240" w:history="1">
            <w:r w:rsidRPr="00DE113A">
              <w:rPr>
                <w:rStyle w:val="Hyperlink"/>
                <w:noProof/>
                <w:rtl/>
              </w:rPr>
              <w:t>5.1</w:t>
            </w:r>
            <w:r>
              <w:rPr>
                <w:rFonts w:eastAsiaTheme="minorEastAsia" w:cstheme="minorBidi" w:hint="cs"/>
                <w:b w:val="0"/>
                <w:bCs w:val="0"/>
                <w:smallCaps w:val="0"/>
                <w:noProof/>
                <w:color w:val="auto"/>
                <w:kern w:val="2"/>
                <w:sz w:val="24"/>
                <w:szCs w:val="24"/>
                <w:rtl/>
                <w:lang w:val="en-PL" w:eastAsia="en-GB"/>
                <w14:ligatures w14:val="standardContextual"/>
              </w:rPr>
              <w:t xml:space="preserve"> </w:t>
            </w:r>
            <w:r w:rsidRPr="00DE113A">
              <w:rPr>
                <w:rStyle w:val="Hyperlink"/>
                <w:rFonts w:hint="eastAsia"/>
                <w:noProof/>
                <w:rtl/>
              </w:rPr>
              <w:t>الممارسات</w:t>
            </w:r>
            <w:r w:rsidRPr="00DE113A">
              <w:rPr>
                <w:rStyle w:val="Hyperlink"/>
                <w:noProof/>
                <w:rtl/>
              </w:rPr>
              <w:t xml:space="preserve"> </w:t>
            </w:r>
            <w:r w:rsidRPr="00DE113A">
              <w:rPr>
                <w:rStyle w:val="Hyperlink"/>
                <w:rFonts w:hint="eastAsia"/>
                <w:noProof/>
                <w:rtl/>
              </w:rPr>
              <w:t>الفضلى</w:t>
            </w:r>
            <w:r w:rsidRPr="00DE113A">
              <w:rPr>
                <w:rStyle w:val="Hyperlink"/>
                <w:noProof/>
                <w:rtl/>
              </w:rPr>
              <w:t xml:space="preserve"> </w:t>
            </w:r>
            <w:r w:rsidRPr="00DE113A">
              <w:rPr>
                <w:rStyle w:val="Hyperlink"/>
                <w:rFonts w:hint="eastAsia"/>
                <w:noProof/>
                <w:rtl/>
              </w:rPr>
              <w:t>في</w:t>
            </w:r>
            <w:r w:rsidRPr="00DE113A">
              <w:rPr>
                <w:rStyle w:val="Hyperlink"/>
                <w:noProof/>
                <w:rtl/>
              </w:rPr>
              <w:t xml:space="preserve"> </w:t>
            </w:r>
            <w:r w:rsidRPr="00DE113A">
              <w:rPr>
                <w:rStyle w:val="Hyperlink"/>
                <w:rFonts w:hint="eastAsia"/>
                <w:noProof/>
                <w:rtl/>
              </w:rPr>
              <w:t>التصميم</w:t>
            </w:r>
            <w:r w:rsidRPr="00DE113A">
              <w:rPr>
                <w:rStyle w:val="Hyperlink"/>
                <w:noProof/>
                <w:rtl/>
              </w:rPr>
              <w:t xml:space="preserve"> </w:t>
            </w:r>
            <w:r w:rsidRPr="00DE113A">
              <w:rPr>
                <w:rStyle w:val="Hyperlink"/>
                <w:rFonts w:hint="eastAsia"/>
                <w:noProof/>
                <w:rtl/>
              </w:rPr>
              <w:t>الكلي</w:t>
            </w:r>
            <w:r w:rsidRPr="00DE113A">
              <w:rPr>
                <w:rStyle w:val="Hyperlink"/>
                <w:noProof/>
                <w:rtl/>
              </w:rPr>
              <w:t xml:space="preserve"> </w:t>
            </w:r>
            <w:r w:rsidRPr="00DE113A">
              <w:rPr>
                <w:rStyle w:val="Hyperlink"/>
                <w:rFonts w:hint="eastAsia"/>
                <w:noProof/>
                <w:rtl/>
              </w:rPr>
              <w:t>لأنظمة</w:t>
            </w:r>
            <w:r w:rsidRPr="00DE113A">
              <w:rPr>
                <w:rStyle w:val="Hyperlink"/>
                <w:noProof/>
                <w:rtl/>
              </w:rPr>
              <w:t xml:space="preserve"> </w:t>
            </w:r>
            <w:r w:rsidRPr="00DE113A">
              <w:rPr>
                <w:rStyle w:val="Hyperlink"/>
                <w:rFonts w:hint="eastAsia"/>
                <w:noProof/>
                <w:rtl/>
              </w:rPr>
              <w:t>الضمان</w:t>
            </w:r>
            <w:r w:rsidRPr="00DE113A">
              <w:rPr>
                <w:rStyle w:val="Hyperlink"/>
                <w:noProof/>
                <w:rtl/>
              </w:rPr>
              <w:t xml:space="preserve"> </w:t>
            </w:r>
            <w:r w:rsidRPr="00DE113A">
              <w:rPr>
                <w:rStyle w:val="Hyperlink"/>
                <w:rFonts w:hint="eastAsia"/>
                <w:noProof/>
                <w:rtl/>
              </w:rPr>
              <w:t>الاجتماعي</w:t>
            </w:r>
            <w:r w:rsidRPr="00DE113A">
              <w:rPr>
                <w:rStyle w:val="Hyperlink"/>
                <w:noProof/>
                <w:rtl/>
              </w:rPr>
              <w:t xml:space="preserve"> </w:t>
            </w:r>
            <w:r w:rsidRPr="00DE113A">
              <w:rPr>
                <w:rStyle w:val="Hyperlink"/>
                <w:rFonts w:hint="eastAsia"/>
                <w:noProof/>
                <w:rtl/>
              </w:rPr>
              <w:t>الشاملة</w:t>
            </w:r>
            <w:r w:rsidRPr="00DE113A">
              <w:rPr>
                <w:rStyle w:val="Hyperlink"/>
                <w:noProof/>
                <w:rtl/>
              </w:rPr>
              <w:t xml:space="preserve"> </w:t>
            </w:r>
            <w:r w:rsidRPr="00DE113A">
              <w:rPr>
                <w:rStyle w:val="Hyperlink"/>
                <w:rFonts w:hint="eastAsia"/>
                <w:noProof/>
                <w:rtl/>
              </w:rPr>
              <w:t>للأشخاص</w:t>
            </w:r>
            <w:r w:rsidRPr="00DE113A">
              <w:rPr>
                <w:rStyle w:val="Hyperlink"/>
                <w:noProof/>
                <w:rtl/>
              </w:rPr>
              <w:t xml:space="preserve"> </w:t>
            </w:r>
            <w:r w:rsidRPr="00DE113A">
              <w:rPr>
                <w:rStyle w:val="Hyperlink"/>
                <w:rFonts w:hint="eastAsia"/>
                <w:noProof/>
                <w:rtl/>
              </w:rPr>
              <w:t>ذوي</w:t>
            </w:r>
            <w:r w:rsidRPr="00DE113A">
              <w:rPr>
                <w:rStyle w:val="Hyperlink"/>
                <w:noProof/>
                <w:rtl/>
              </w:rPr>
              <w:t xml:space="preserve"> </w:t>
            </w:r>
            <w:r w:rsidRPr="00DE113A">
              <w:rPr>
                <w:rStyle w:val="Hyperlink"/>
                <w:rFonts w:hint="eastAsia"/>
                <w:noProof/>
                <w:rtl/>
              </w:rPr>
              <w:t>الإعاقة</w:t>
            </w:r>
            <w:r>
              <w:rPr>
                <w:noProof/>
                <w:webHidden/>
              </w:rPr>
              <w:tab/>
            </w:r>
            <w:r>
              <w:rPr>
                <w:noProof/>
                <w:webHidden/>
              </w:rPr>
              <w:fldChar w:fldCharType="begin"/>
            </w:r>
            <w:r>
              <w:rPr>
                <w:noProof/>
                <w:webHidden/>
              </w:rPr>
              <w:instrText xml:space="preserve"> PAGEREF _Toc186712240 \h </w:instrText>
            </w:r>
            <w:r>
              <w:rPr>
                <w:noProof/>
                <w:webHidden/>
              </w:rPr>
            </w:r>
            <w:r>
              <w:rPr>
                <w:noProof/>
                <w:webHidden/>
              </w:rPr>
              <w:fldChar w:fldCharType="separate"/>
            </w:r>
            <w:r>
              <w:rPr>
                <w:noProof/>
                <w:webHidden/>
                <w:rtl/>
              </w:rPr>
              <w:t>11</w:t>
            </w:r>
            <w:r>
              <w:rPr>
                <w:noProof/>
                <w:webHidden/>
              </w:rPr>
              <w:fldChar w:fldCharType="end"/>
            </w:r>
          </w:hyperlink>
        </w:p>
        <w:p w14:paraId="0AF9868D" w14:textId="4E767B1D" w:rsidR="007D2019" w:rsidRDefault="007D2019" w:rsidP="007D2019">
          <w:pPr>
            <w:pStyle w:val="TOC2"/>
            <w:tabs>
              <w:tab w:val="left" w:pos="8241"/>
              <w:tab w:val="right" w:leader="dot" w:pos="9010"/>
            </w:tabs>
            <w:bidi/>
            <w:rPr>
              <w:rFonts w:eastAsiaTheme="minorEastAsia" w:cstheme="minorBidi"/>
              <w:b w:val="0"/>
              <w:bCs w:val="0"/>
              <w:smallCaps w:val="0"/>
              <w:noProof/>
              <w:color w:val="auto"/>
              <w:kern w:val="2"/>
              <w:sz w:val="24"/>
              <w:szCs w:val="24"/>
              <w:lang w:val="en-PL" w:eastAsia="en-GB"/>
              <w14:ligatures w14:val="standardContextual"/>
            </w:rPr>
          </w:pPr>
          <w:hyperlink w:anchor="_Toc186712241" w:history="1">
            <w:r w:rsidRPr="00DE113A">
              <w:rPr>
                <w:rStyle w:val="Hyperlink"/>
                <w:noProof/>
                <w:lang w:val="en-US"/>
              </w:rPr>
              <w:t>5.2</w:t>
            </w:r>
            <w:r>
              <w:rPr>
                <w:rFonts w:eastAsiaTheme="minorEastAsia" w:cstheme="minorBidi" w:hint="cs"/>
                <w:b w:val="0"/>
                <w:bCs w:val="0"/>
                <w:smallCaps w:val="0"/>
                <w:noProof/>
                <w:color w:val="auto"/>
                <w:kern w:val="2"/>
                <w:sz w:val="24"/>
                <w:szCs w:val="24"/>
                <w:rtl/>
                <w:lang w:val="en-PL" w:eastAsia="en-GB"/>
                <w14:ligatures w14:val="standardContextual"/>
              </w:rPr>
              <w:t xml:space="preserve"> </w:t>
            </w:r>
            <w:r w:rsidRPr="00DE113A">
              <w:rPr>
                <w:rStyle w:val="Hyperlink"/>
                <w:rFonts w:hint="eastAsia"/>
                <w:noProof/>
                <w:rtl/>
              </w:rPr>
              <w:t>الممارسات</w:t>
            </w:r>
            <w:r w:rsidRPr="00DE113A">
              <w:rPr>
                <w:rStyle w:val="Hyperlink"/>
                <w:noProof/>
                <w:rtl/>
              </w:rPr>
              <w:t xml:space="preserve"> </w:t>
            </w:r>
            <w:r w:rsidRPr="00DE113A">
              <w:rPr>
                <w:rStyle w:val="Hyperlink"/>
                <w:rFonts w:hint="eastAsia"/>
                <w:noProof/>
                <w:rtl/>
              </w:rPr>
              <w:t>الفضلى</w:t>
            </w:r>
            <w:r w:rsidRPr="00DE113A">
              <w:rPr>
                <w:rStyle w:val="Hyperlink"/>
                <w:noProof/>
                <w:rtl/>
              </w:rPr>
              <w:t xml:space="preserve"> </w:t>
            </w:r>
            <w:r w:rsidRPr="00DE113A">
              <w:rPr>
                <w:rStyle w:val="Hyperlink"/>
                <w:rFonts w:hint="eastAsia"/>
                <w:noProof/>
                <w:rtl/>
              </w:rPr>
              <w:t>في</w:t>
            </w:r>
            <w:r w:rsidRPr="00DE113A">
              <w:rPr>
                <w:rStyle w:val="Hyperlink"/>
                <w:noProof/>
                <w:rtl/>
              </w:rPr>
              <w:t xml:space="preserve"> </w:t>
            </w:r>
            <w:r w:rsidRPr="00DE113A">
              <w:rPr>
                <w:rStyle w:val="Hyperlink"/>
                <w:rFonts w:hint="eastAsia"/>
                <w:noProof/>
                <w:rtl/>
              </w:rPr>
              <w:t>التصميم</w:t>
            </w:r>
            <w:r w:rsidRPr="00DE113A">
              <w:rPr>
                <w:rStyle w:val="Hyperlink"/>
                <w:noProof/>
                <w:rtl/>
              </w:rPr>
              <w:t xml:space="preserve"> </w:t>
            </w:r>
            <w:r w:rsidRPr="00DE113A">
              <w:rPr>
                <w:rStyle w:val="Hyperlink"/>
                <w:rFonts w:hint="eastAsia"/>
                <w:noProof/>
                <w:rtl/>
              </w:rPr>
              <w:t>الكلي</w:t>
            </w:r>
            <w:r w:rsidRPr="00DE113A">
              <w:rPr>
                <w:rStyle w:val="Hyperlink"/>
                <w:noProof/>
                <w:rtl/>
              </w:rPr>
              <w:t xml:space="preserve"> </w:t>
            </w:r>
            <w:r w:rsidRPr="00DE113A">
              <w:rPr>
                <w:rStyle w:val="Hyperlink"/>
                <w:rFonts w:hint="eastAsia"/>
                <w:noProof/>
                <w:rtl/>
              </w:rPr>
              <w:t>لأنظمة</w:t>
            </w:r>
            <w:r w:rsidRPr="00DE113A">
              <w:rPr>
                <w:rStyle w:val="Hyperlink"/>
                <w:noProof/>
                <w:rtl/>
              </w:rPr>
              <w:t xml:space="preserve"> </w:t>
            </w:r>
            <w:r w:rsidRPr="00DE113A">
              <w:rPr>
                <w:rStyle w:val="Hyperlink"/>
                <w:rFonts w:hint="eastAsia"/>
                <w:noProof/>
                <w:rtl/>
              </w:rPr>
              <w:t>الضمان</w:t>
            </w:r>
            <w:r w:rsidRPr="00DE113A">
              <w:rPr>
                <w:rStyle w:val="Hyperlink"/>
                <w:noProof/>
                <w:rtl/>
              </w:rPr>
              <w:t xml:space="preserve"> </w:t>
            </w:r>
            <w:r w:rsidRPr="00DE113A">
              <w:rPr>
                <w:rStyle w:val="Hyperlink"/>
                <w:rFonts w:hint="eastAsia"/>
                <w:noProof/>
                <w:rtl/>
              </w:rPr>
              <w:t>الاجتماعي</w:t>
            </w:r>
            <w:r w:rsidRPr="00DE113A">
              <w:rPr>
                <w:rStyle w:val="Hyperlink"/>
                <w:noProof/>
                <w:rtl/>
              </w:rPr>
              <w:t xml:space="preserve"> </w:t>
            </w:r>
            <w:r w:rsidRPr="00DE113A">
              <w:rPr>
                <w:rStyle w:val="Hyperlink"/>
                <w:rFonts w:hint="eastAsia"/>
                <w:noProof/>
                <w:rtl/>
              </w:rPr>
              <w:t>الشاملة</w:t>
            </w:r>
            <w:r w:rsidRPr="00DE113A">
              <w:rPr>
                <w:rStyle w:val="Hyperlink"/>
                <w:noProof/>
                <w:rtl/>
              </w:rPr>
              <w:t xml:space="preserve"> </w:t>
            </w:r>
            <w:r w:rsidRPr="00DE113A">
              <w:rPr>
                <w:rStyle w:val="Hyperlink"/>
                <w:rFonts w:hint="eastAsia"/>
                <w:noProof/>
                <w:rtl/>
              </w:rPr>
              <w:t>للأشخاص</w:t>
            </w:r>
            <w:r w:rsidRPr="00DE113A">
              <w:rPr>
                <w:rStyle w:val="Hyperlink"/>
                <w:noProof/>
                <w:rtl/>
              </w:rPr>
              <w:t xml:space="preserve"> </w:t>
            </w:r>
            <w:r w:rsidRPr="00DE113A">
              <w:rPr>
                <w:rStyle w:val="Hyperlink"/>
                <w:rFonts w:hint="eastAsia"/>
                <w:noProof/>
                <w:rtl/>
              </w:rPr>
              <w:t>ذوي</w:t>
            </w:r>
            <w:r w:rsidRPr="00DE113A">
              <w:rPr>
                <w:rStyle w:val="Hyperlink"/>
                <w:noProof/>
                <w:rtl/>
              </w:rPr>
              <w:t xml:space="preserve"> </w:t>
            </w:r>
            <w:r w:rsidRPr="00DE113A">
              <w:rPr>
                <w:rStyle w:val="Hyperlink"/>
                <w:rFonts w:hint="eastAsia"/>
                <w:noProof/>
                <w:rtl/>
              </w:rPr>
              <w:t>الإعاقة</w:t>
            </w:r>
            <w:r>
              <w:rPr>
                <w:noProof/>
                <w:webHidden/>
              </w:rPr>
              <w:tab/>
            </w:r>
            <w:r>
              <w:rPr>
                <w:noProof/>
                <w:webHidden/>
              </w:rPr>
              <w:fldChar w:fldCharType="begin"/>
            </w:r>
            <w:r>
              <w:rPr>
                <w:noProof/>
                <w:webHidden/>
              </w:rPr>
              <w:instrText xml:space="preserve"> PAGEREF _Toc186712241 \h </w:instrText>
            </w:r>
            <w:r>
              <w:rPr>
                <w:noProof/>
                <w:webHidden/>
              </w:rPr>
            </w:r>
            <w:r>
              <w:rPr>
                <w:noProof/>
                <w:webHidden/>
              </w:rPr>
              <w:fldChar w:fldCharType="separate"/>
            </w:r>
            <w:r>
              <w:rPr>
                <w:noProof/>
                <w:webHidden/>
                <w:rtl/>
              </w:rPr>
              <w:t>13</w:t>
            </w:r>
            <w:r>
              <w:rPr>
                <w:noProof/>
                <w:webHidden/>
              </w:rPr>
              <w:fldChar w:fldCharType="end"/>
            </w:r>
          </w:hyperlink>
        </w:p>
        <w:p w14:paraId="21AB9881" w14:textId="60B639A8" w:rsidR="007D2019" w:rsidRDefault="007D2019" w:rsidP="007D2019">
          <w:pPr>
            <w:pStyle w:val="TOC1"/>
            <w:tabs>
              <w:tab w:val="left" w:pos="1337"/>
              <w:tab w:val="right" w:leader="dot" w:pos="9010"/>
            </w:tabs>
            <w:bidi/>
            <w:rPr>
              <w:rFonts w:eastAsiaTheme="minorEastAsia" w:cstheme="minorBidi"/>
              <w:b w:val="0"/>
              <w:bCs w:val="0"/>
              <w:caps w:val="0"/>
              <w:noProof/>
              <w:color w:val="auto"/>
              <w:kern w:val="2"/>
              <w:sz w:val="24"/>
              <w:szCs w:val="24"/>
              <w:u w:val="none"/>
              <w:lang w:val="en-PL" w:eastAsia="en-GB"/>
              <w14:ligatures w14:val="standardContextual"/>
            </w:rPr>
          </w:pPr>
          <w:hyperlink w:anchor="_Toc186712242" w:history="1">
            <w:r w:rsidRPr="00DE113A">
              <w:rPr>
                <w:rStyle w:val="Hyperlink"/>
                <w:noProof/>
              </w:rPr>
              <w:t>6</w:t>
            </w:r>
            <w:r>
              <w:rPr>
                <w:rFonts w:eastAsiaTheme="minorEastAsia" w:cstheme="minorBidi" w:hint="cs"/>
                <w:b w:val="0"/>
                <w:bCs w:val="0"/>
                <w:caps w:val="0"/>
                <w:noProof/>
                <w:color w:val="auto"/>
                <w:kern w:val="2"/>
                <w:sz w:val="24"/>
                <w:szCs w:val="24"/>
                <w:u w:val="none"/>
                <w:rtl/>
                <w:lang w:val="en-PL" w:eastAsia="en-GB"/>
                <w14:ligatures w14:val="standardContextual"/>
              </w:rPr>
              <w:t xml:space="preserve"> </w:t>
            </w:r>
            <w:r w:rsidRPr="00DE113A">
              <w:rPr>
                <w:rStyle w:val="Hyperlink"/>
                <w:rFonts w:hint="eastAsia"/>
                <w:noProof/>
                <w:rtl/>
              </w:rPr>
              <w:t>الاستنتاجات</w:t>
            </w:r>
            <w:r>
              <w:rPr>
                <w:rStyle w:val="Hyperlink"/>
                <w:rFonts w:hint="cs"/>
                <w:noProof/>
                <w:rtl/>
              </w:rPr>
              <w:t xml:space="preserve"> </w:t>
            </w:r>
            <w:r>
              <w:rPr>
                <w:noProof/>
                <w:webHidden/>
              </w:rPr>
              <w:tab/>
            </w:r>
            <w:r>
              <w:rPr>
                <w:noProof/>
                <w:webHidden/>
              </w:rPr>
              <w:fldChar w:fldCharType="begin"/>
            </w:r>
            <w:r>
              <w:rPr>
                <w:noProof/>
                <w:webHidden/>
              </w:rPr>
              <w:instrText xml:space="preserve"> PAGEREF _Toc186712242 \h </w:instrText>
            </w:r>
            <w:r>
              <w:rPr>
                <w:noProof/>
                <w:webHidden/>
              </w:rPr>
            </w:r>
            <w:r>
              <w:rPr>
                <w:noProof/>
                <w:webHidden/>
              </w:rPr>
              <w:fldChar w:fldCharType="separate"/>
            </w:r>
            <w:r>
              <w:rPr>
                <w:noProof/>
                <w:webHidden/>
                <w:rtl/>
              </w:rPr>
              <w:t>18</w:t>
            </w:r>
            <w:r>
              <w:rPr>
                <w:noProof/>
                <w:webHidden/>
              </w:rPr>
              <w:fldChar w:fldCharType="end"/>
            </w:r>
          </w:hyperlink>
        </w:p>
        <w:p w14:paraId="4F065911" w14:textId="7A3B747E" w:rsidR="007D2019" w:rsidRDefault="007D2019" w:rsidP="007D2019">
          <w:pPr>
            <w:pStyle w:val="TOC1"/>
            <w:tabs>
              <w:tab w:val="right" w:leader="dot" w:pos="9010"/>
            </w:tabs>
            <w:bidi/>
            <w:rPr>
              <w:rFonts w:eastAsiaTheme="minorEastAsia" w:cstheme="minorBidi"/>
              <w:b w:val="0"/>
              <w:bCs w:val="0"/>
              <w:caps w:val="0"/>
              <w:noProof/>
              <w:color w:val="auto"/>
              <w:kern w:val="2"/>
              <w:sz w:val="24"/>
              <w:szCs w:val="24"/>
              <w:u w:val="none"/>
              <w:lang w:val="en-PL" w:eastAsia="en-GB"/>
              <w14:ligatures w14:val="standardContextual"/>
            </w:rPr>
          </w:pPr>
          <w:hyperlink w:anchor="_Toc186712243" w:history="1">
            <w:r w:rsidRPr="00DE113A">
              <w:rPr>
                <w:rStyle w:val="Hyperlink"/>
                <w:rFonts w:hint="eastAsia"/>
                <w:noProof/>
                <w:rtl/>
              </w:rPr>
              <w:t>المراجع</w:t>
            </w:r>
            <w:r>
              <w:rPr>
                <w:noProof/>
                <w:webHidden/>
              </w:rPr>
              <w:tab/>
            </w:r>
            <w:r>
              <w:rPr>
                <w:noProof/>
                <w:webHidden/>
              </w:rPr>
              <w:fldChar w:fldCharType="begin"/>
            </w:r>
            <w:r>
              <w:rPr>
                <w:noProof/>
                <w:webHidden/>
              </w:rPr>
              <w:instrText xml:space="preserve"> PAGEREF _Toc186712243 \h </w:instrText>
            </w:r>
            <w:r>
              <w:rPr>
                <w:noProof/>
                <w:webHidden/>
              </w:rPr>
            </w:r>
            <w:r>
              <w:rPr>
                <w:noProof/>
                <w:webHidden/>
              </w:rPr>
              <w:fldChar w:fldCharType="separate"/>
            </w:r>
            <w:r>
              <w:rPr>
                <w:noProof/>
                <w:webHidden/>
                <w:rtl/>
              </w:rPr>
              <w:t>19</w:t>
            </w:r>
            <w:r>
              <w:rPr>
                <w:noProof/>
                <w:webHidden/>
              </w:rPr>
              <w:fldChar w:fldCharType="end"/>
            </w:r>
          </w:hyperlink>
        </w:p>
        <w:p w14:paraId="1FF33FA8" w14:textId="75C9D5DB" w:rsidR="007D2019" w:rsidRDefault="007D2019" w:rsidP="007D2019">
          <w:pPr>
            <w:bidi/>
          </w:pPr>
          <w:r>
            <w:rPr>
              <w:b/>
              <w:bCs/>
              <w:noProof/>
            </w:rPr>
            <w:fldChar w:fldCharType="end"/>
          </w:r>
        </w:p>
      </w:sdtContent>
    </w:sdt>
    <w:p w14:paraId="17CB2F84" w14:textId="312BE0D5" w:rsidR="008F6F78" w:rsidRDefault="008F6F78">
      <w:pPr>
        <w:spacing w:before="0" w:after="0"/>
        <w:rPr>
          <w:rFonts w:ascii="PT Sans" w:hAnsi="PT Sans"/>
          <w:b/>
          <w:color w:val="4C0053" w:themeColor="accent1"/>
          <w:sz w:val="40"/>
          <w:szCs w:val="40"/>
          <w:rtl/>
        </w:rPr>
      </w:pPr>
    </w:p>
    <w:p w14:paraId="4B9D2FD4" w14:textId="77777777" w:rsidR="008F6F78" w:rsidRDefault="008F6F78" w:rsidP="008F6F78">
      <w:pPr>
        <w:bidi/>
        <w:spacing w:before="0" w:after="0"/>
        <w:rPr>
          <w:rFonts w:ascii="PT Sans" w:hAnsi="PT Sans"/>
          <w:b/>
          <w:color w:val="4C0053" w:themeColor="accent1"/>
          <w:sz w:val="40"/>
          <w:szCs w:val="40"/>
          <w:rtl/>
        </w:rPr>
      </w:pPr>
    </w:p>
    <w:p w14:paraId="436C3261" w14:textId="77777777" w:rsidR="007D2019" w:rsidRDefault="007D2019" w:rsidP="007D2019">
      <w:pPr>
        <w:bidi/>
        <w:spacing w:before="0" w:after="0"/>
        <w:rPr>
          <w:rFonts w:ascii="PT Sans" w:hAnsi="PT Sans"/>
          <w:b/>
          <w:color w:val="4C0053" w:themeColor="accent1"/>
          <w:sz w:val="40"/>
          <w:szCs w:val="40"/>
          <w:rtl/>
        </w:rPr>
      </w:pPr>
    </w:p>
    <w:p w14:paraId="2504D942" w14:textId="77777777" w:rsidR="007D2019" w:rsidRDefault="007D2019" w:rsidP="007D2019">
      <w:pPr>
        <w:bidi/>
        <w:spacing w:before="0" w:after="0"/>
        <w:rPr>
          <w:rFonts w:ascii="PT Sans" w:hAnsi="PT Sans"/>
          <w:b/>
          <w:color w:val="4C0053" w:themeColor="accent1"/>
          <w:sz w:val="40"/>
          <w:szCs w:val="40"/>
          <w:rtl/>
        </w:rPr>
      </w:pPr>
    </w:p>
    <w:p w14:paraId="62960612" w14:textId="77777777" w:rsidR="00456D3E" w:rsidRDefault="00456D3E" w:rsidP="00456D3E">
      <w:pPr>
        <w:bidi/>
        <w:spacing w:before="0" w:after="0"/>
        <w:rPr>
          <w:rFonts w:ascii="PT Sans" w:hAnsi="PT Sans"/>
          <w:b/>
          <w:color w:val="4C0053" w:themeColor="accent1"/>
          <w:sz w:val="40"/>
          <w:szCs w:val="40"/>
          <w:rtl/>
        </w:rPr>
      </w:pPr>
    </w:p>
    <w:p w14:paraId="633D8759" w14:textId="77777777" w:rsidR="00456D3E" w:rsidRDefault="00456D3E" w:rsidP="00456D3E">
      <w:pPr>
        <w:bidi/>
        <w:spacing w:before="0" w:after="0"/>
        <w:rPr>
          <w:rFonts w:ascii="PT Sans" w:hAnsi="PT Sans"/>
          <w:b/>
          <w:color w:val="4C0053" w:themeColor="accent1"/>
          <w:sz w:val="40"/>
          <w:szCs w:val="40"/>
          <w:rtl/>
        </w:rPr>
      </w:pPr>
    </w:p>
    <w:p w14:paraId="2AE40F21" w14:textId="77777777" w:rsidR="007D2019" w:rsidRDefault="007D2019" w:rsidP="007D2019">
      <w:pPr>
        <w:bidi/>
        <w:spacing w:before="0" w:after="0"/>
        <w:rPr>
          <w:rFonts w:ascii="PT Sans" w:hAnsi="PT Sans"/>
          <w:b/>
          <w:color w:val="4C0053" w:themeColor="accent1"/>
          <w:sz w:val="40"/>
          <w:szCs w:val="40"/>
          <w:rtl/>
        </w:rPr>
      </w:pPr>
    </w:p>
    <w:p w14:paraId="56DA0532" w14:textId="77777777" w:rsidR="007D2019" w:rsidRDefault="007D2019" w:rsidP="007D2019">
      <w:pPr>
        <w:bidi/>
        <w:spacing w:before="0" w:after="0"/>
        <w:rPr>
          <w:rFonts w:ascii="PT Sans" w:hAnsi="PT Sans"/>
          <w:b/>
          <w:color w:val="4C0053" w:themeColor="accent1"/>
          <w:sz w:val="40"/>
          <w:szCs w:val="40"/>
          <w:rtl/>
        </w:rPr>
      </w:pPr>
    </w:p>
    <w:p w14:paraId="5507D607" w14:textId="77777777" w:rsidR="007D2019" w:rsidRDefault="007D2019" w:rsidP="007D2019">
      <w:pPr>
        <w:bidi/>
        <w:spacing w:before="0" w:after="0"/>
        <w:rPr>
          <w:rFonts w:ascii="PT Sans" w:hAnsi="PT Sans"/>
          <w:b/>
          <w:color w:val="4C0053" w:themeColor="accent1"/>
          <w:sz w:val="40"/>
          <w:szCs w:val="40"/>
          <w:rtl/>
        </w:rPr>
      </w:pPr>
    </w:p>
    <w:p w14:paraId="4E84933B" w14:textId="77777777" w:rsidR="007D2019" w:rsidRPr="008F6F78" w:rsidRDefault="007D2019" w:rsidP="007D2019">
      <w:pPr>
        <w:bidi/>
        <w:spacing w:before="0" w:after="0"/>
        <w:rPr>
          <w:rFonts w:ascii="PT Sans" w:hAnsi="PT Sans"/>
          <w:b/>
          <w:color w:val="4C0053" w:themeColor="accent1"/>
          <w:sz w:val="40"/>
          <w:szCs w:val="40"/>
        </w:rPr>
      </w:pPr>
    </w:p>
    <w:p w14:paraId="48A6D702" w14:textId="5FCF8A98" w:rsidR="006A7346" w:rsidRDefault="003511AA" w:rsidP="008F6F78">
      <w:pPr>
        <w:pStyle w:val="Heading1"/>
        <w:bidi/>
        <w:rPr>
          <w:rtl/>
        </w:rPr>
      </w:pPr>
      <w:bookmarkStart w:id="14" w:name="_Toc186712236"/>
      <w:r>
        <w:rPr>
          <w:rFonts w:hint="cs"/>
          <w:rtl/>
        </w:rPr>
        <w:lastRenderedPageBreak/>
        <w:t>مقدمة</w:t>
      </w:r>
      <w:bookmarkEnd w:id="14"/>
    </w:p>
    <w:p w14:paraId="42890162" w14:textId="5A89E032" w:rsidR="006A7346" w:rsidRPr="006A7346" w:rsidRDefault="006A7346" w:rsidP="006A7346">
      <w:pPr>
        <w:bidi/>
        <w:spacing w:before="0" w:after="0"/>
        <w:jc w:val="both"/>
        <w:rPr>
          <w:rtl/>
        </w:rPr>
      </w:pPr>
      <w:r w:rsidRPr="006A7346">
        <w:rPr>
          <w:rFonts w:hint="cs"/>
          <w:rtl/>
        </w:rPr>
        <w:t>الضمان الاجتماعي</w:t>
      </w:r>
      <w:r w:rsidRPr="006A7346">
        <w:rPr>
          <w:rtl/>
        </w:rPr>
        <w:t xml:space="preserve"> </w:t>
      </w:r>
      <w:r w:rsidRPr="006A7346">
        <w:rPr>
          <w:rFonts w:hint="cs"/>
          <w:rtl/>
        </w:rPr>
        <w:t>هو</w:t>
      </w:r>
      <w:r w:rsidRPr="006A7346">
        <w:rPr>
          <w:rtl/>
        </w:rPr>
        <w:t xml:space="preserve"> </w:t>
      </w:r>
      <w:r w:rsidRPr="006A7346">
        <w:rPr>
          <w:rFonts w:hint="cs"/>
          <w:rtl/>
        </w:rPr>
        <w:t>خدمة</w:t>
      </w:r>
      <w:r w:rsidRPr="006A7346">
        <w:rPr>
          <w:rtl/>
        </w:rPr>
        <w:t xml:space="preserve"> </w:t>
      </w:r>
      <w:r w:rsidRPr="006A7346">
        <w:rPr>
          <w:rFonts w:hint="cs"/>
          <w:rtl/>
        </w:rPr>
        <w:t>عامة</w:t>
      </w:r>
      <w:r w:rsidRPr="006A7346">
        <w:rPr>
          <w:rtl/>
        </w:rPr>
        <w:t xml:space="preserve"> </w:t>
      </w:r>
      <w:r w:rsidRPr="006A7346">
        <w:rPr>
          <w:rFonts w:hint="cs"/>
          <w:rtl/>
        </w:rPr>
        <w:t>أساسية</w:t>
      </w:r>
      <w:r w:rsidRPr="006A7346">
        <w:rPr>
          <w:rtl/>
        </w:rPr>
        <w:t xml:space="preserve"> </w:t>
      </w:r>
      <w:r>
        <w:rPr>
          <w:rFonts w:hint="cs"/>
          <w:rtl/>
        </w:rPr>
        <w:t xml:space="preserve">وضرورية </w:t>
      </w:r>
      <w:r w:rsidRPr="006A7346">
        <w:rPr>
          <w:rFonts w:hint="cs"/>
          <w:rtl/>
        </w:rPr>
        <w:t>لضمان</w:t>
      </w:r>
      <w:r w:rsidRPr="006A7346">
        <w:rPr>
          <w:rtl/>
        </w:rPr>
        <w:t xml:space="preserve"> </w:t>
      </w:r>
      <w:r w:rsidRPr="006A7346">
        <w:rPr>
          <w:rFonts w:hint="cs"/>
          <w:rtl/>
        </w:rPr>
        <w:t>الأمان</w:t>
      </w:r>
      <w:r w:rsidRPr="006A7346">
        <w:rPr>
          <w:rtl/>
        </w:rPr>
        <w:t xml:space="preserve"> </w:t>
      </w:r>
      <w:r w:rsidRPr="006A7346">
        <w:rPr>
          <w:rFonts w:hint="cs"/>
          <w:rtl/>
        </w:rPr>
        <w:t>المالي</w:t>
      </w:r>
      <w:r w:rsidRPr="006A7346">
        <w:rPr>
          <w:rtl/>
        </w:rPr>
        <w:t xml:space="preserve"> </w:t>
      </w:r>
      <w:r w:rsidRPr="006A7346">
        <w:rPr>
          <w:rFonts w:hint="cs"/>
          <w:rtl/>
        </w:rPr>
        <w:t>والحد</w:t>
      </w:r>
      <w:r w:rsidRPr="006A7346">
        <w:rPr>
          <w:rtl/>
        </w:rPr>
        <w:t xml:space="preserve"> </w:t>
      </w:r>
      <w:r w:rsidRPr="006A7346">
        <w:rPr>
          <w:rFonts w:hint="cs"/>
          <w:rtl/>
        </w:rPr>
        <w:t>من</w:t>
      </w:r>
      <w:r w:rsidRPr="006A7346">
        <w:rPr>
          <w:rtl/>
        </w:rPr>
        <w:t xml:space="preserve"> </w:t>
      </w:r>
      <w:r w:rsidRPr="006A7346">
        <w:rPr>
          <w:rFonts w:hint="cs"/>
          <w:rtl/>
        </w:rPr>
        <w:t>الفقر</w:t>
      </w:r>
      <w:r w:rsidRPr="006A7346">
        <w:rPr>
          <w:rtl/>
        </w:rPr>
        <w:t xml:space="preserve"> </w:t>
      </w:r>
      <w:r w:rsidRPr="006A7346">
        <w:rPr>
          <w:rFonts w:hint="cs"/>
          <w:rtl/>
        </w:rPr>
        <w:t>وحماية</w:t>
      </w:r>
      <w:r w:rsidRPr="006A7346">
        <w:rPr>
          <w:rtl/>
        </w:rPr>
        <w:t xml:space="preserve"> </w:t>
      </w:r>
      <w:r w:rsidRPr="006A7346">
        <w:rPr>
          <w:rFonts w:hint="cs"/>
          <w:rtl/>
        </w:rPr>
        <w:t>الأفراد</w:t>
      </w:r>
      <w:r w:rsidRPr="006A7346">
        <w:rPr>
          <w:rtl/>
        </w:rPr>
        <w:t xml:space="preserve"> </w:t>
      </w:r>
      <w:r w:rsidRPr="006A7346">
        <w:rPr>
          <w:rFonts w:hint="cs"/>
          <w:rtl/>
        </w:rPr>
        <w:t>والعائلات</w:t>
      </w:r>
      <w:r w:rsidRPr="006A7346">
        <w:rPr>
          <w:rtl/>
        </w:rPr>
        <w:t xml:space="preserve"> </w:t>
      </w:r>
      <w:r w:rsidRPr="006A7346">
        <w:rPr>
          <w:rFonts w:hint="cs"/>
          <w:rtl/>
        </w:rPr>
        <w:t>من</w:t>
      </w:r>
      <w:r w:rsidRPr="006A7346">
        <w:rPr>
          <w:rtl/>
        </w:rPr>
        <w:t xml:space="preserve"> </w:t>
      </w:r>
      <w:r w:rsidRPr="006A7346">
        <w:rPr>
          <w:rFonts w:hint="cs"/>
          <w:rtl/>
        </w:rPr>
        <w:t>المخاطر</w:t>
      </w:r>
      <w:r w:rsidRPr="006A7346">
        <w:rPr>
          <w:rtl/>
        </w:rPr>
        <w:t xml:space="preserve"> </w:t>
      </w:r>
      <w:r w:rsidRPr="006A7346">
        <w:rPr>
          <w:rFonts w:hint="cs"/>
          <w:rtl/>
        </w:rPr>
        <w:t>والصدمات</w:t>
      </w:r>
      <w:r w:rsidRPr="006A7346">
        <w:rPr>
          <w:rtl/>
        </w:rPr>
        <w:t xml:space="preserve"> </w:t>
      </w:r>
      <w:r>
        <w:rPr>
          <w:rFonts w:hint="cs"/>
          <w:rtl/>
        </w:rPr>
        <w:t xml:space="preserve">التي قد يتعرّضوا لها في حياتهم </w:t>
      </w:r>
      <w:r w:rsidRPr="006A7346">
        <w:rPr>
          <w:rFonts w:hint="cs"/>
          <w:rtl/>
        </w:rPr>
        <w:t>مثل</w:t>
      </w:r>
      <w:r w:rsidRPr="006A7346">
        <w:rPr>
          <w:rtl/>
        </w:rPr>
        <w:t xml:space="preserve"> </w:t>
      </w:r>
      <w:r w:rsidRPr="006A7346">
        <w:rPr>
          <w:rFonts w:hint="cs"/>
          <w:rtl/>
        </w:rPr>
        <w:t>البطالة</w:t>
      </w:r>
      <w:r w:rsidRPr="006A7346">
        <w:rPr>
          <w:rtl/>
        </w:rPr>
        <w:t xml:space="preserve"> </w:t>
      </w:r>
      <w:r w:rsidRPr="006A7346">
        <w:rPr>
          <w:rFonts w:hint="cs"/>
          <w:rtl/>
        </w:rPr>
        <w:t>والمرض</w:t>
      </w:r>
      <w:r w:rsidRPr="006A7346">
        <w:rPr>
          <w:rtl/>
        </w:rPr>
        <w:t xml:space="preserve"> </w:t>
      </w:r>
      <w:r w:rsidRPr="006A7346">
        <w:rPr>
          <w:rFonts w:hint="cs"/>
          <w:rtl/>
        </w:rPr>
        <w:t>والإعاقة</w:t>
      </w:r>
      <w:r w:rsidRPr="006A7346">
        <w:rPr>
          <w:rtl/>
        </w:rPr>
        <w:t xml:space="preserve"> </w:t>
      </w:r>
      <w:r w:rsidRPr="006A7346">
        <w:rPr>
          <w:rFonts w:hint="cs"/>
          <w:rtl/>
        </w:rPr>
        <w:t>وكبر</w:t>
      </w:r>
      <w:r w:rsidRPr="006A7346">
        <w:rPr>
          <w:rtl/>
        </w:rPr>
        <w:t xml:space="preserve"> </w:t>
      </w:r>
      <w:r w:rsidRPr="006A7346">
        <w:rPr>
          <w:rFonts w:hint="cs"/>
          <w:rtl/>
        </w:rPr>
        <w:t>السن</w:t>
      </w:r>
      <w:r>
        <w:rPr>
          <w:rFonts w:hint="cs"/>
          <w:rtl/>
        </w:rPr>
        <w:t>.</w:t>
      </w:r>
      <w:r w:rsidRPr="006A7346">
        <w:rPr>
          <w:rtl/>
        </w:rPr>
        <w:t xml:space="preserve"> </w:t>
      </w:r>
      <w:r w:rsidRPr="006A7346">
        <w:rPr>
          <w:rFonts w:hint="cs"/>
          <w:rtl/>
        </w:rPr>
        <w:t>تشمل</w:t>
      </w:r>
      <w:r w:rsidRPr="006A7346">
        <w:rPr>
          <w:rtl/>
        </w:rPr>
        <w:t xml:space="preserve"> </w:t>
      </w:r>
      <w:r w:rsidRPr="006A7346">
        <w:rPr>
          <w:rFonts w:hint="cs"/>
          <w:rtl/>
        </w:rPr>
        <w:t>أنظمة</w:t>
      </w:r>
      <w:r w:rsidRPr="006A7346">
        <w:rPr>
          <w:rtl/>
        </w:rPr>
        <w:t xml:space="preserve"> </w:t>
      </w:r>
      <w:r w:rsidRPr="006A7346">
        <w:rPr>
          <w:rFonts w:hint="cs"/>
          <w:rtl/>
        </w:rPr>
        <w:t>الضمان الاجتماعي</w:t>
      </w:r>
      <w:r w:rsidRPr="006A7346">
        <w:rPr>
          <w:rtl/>
        </w:rPr>
        <w:t xml:space="preserve"> </w:t>
      </w:r>
      <w:r w:rsidRPr="006A7346">
        <w:rPr>
          <w:rFonts w:hint="cs"/>
          <w:rtl/>
        </w:rPr>
        <w:t>التحويلات</w:t>
      </w:r>
      <w:r w:rsidRPr="006A7346">
        <w:rPr>
          <w:rtl/>
        </w:rPr>
        <w:t xml:space="preserve"> </w:t>
      </w:r>
      <w:r w:rsidRPr="006A7346">
        <w:rPr>
          <w:rFonts w:hint="cs"/>
          <w:rtl/>
        </w:rPr>
        <w:t>المالية</w:t>
      </w:r>
      <w:r w:rsidRPr="006A7346">
        <w:rPr>
          <w:rtl/>
        </w:rPr>
        <w:t xml:space="preserve"> </w:t>
      </w:r>
      <w:r w:rsidRPr="006A7346">
        <w:rPr>
          <w:rFonts w:hint="cs"/>
          <w:rtl/>
        </w:rPr>
        <w:t>التي</w:t>
      </w:r>
      <w:r w:rsidRPr="006A7346">
        <w:rPr>
          <w:rtl/>
        </w:rPr>
        <w:t xml:space="preserve"> </w:t>
      </w:r>
      <w:r w:rsidRPr="006A7346">
        <w:rPr>
          <w:rFonts w:hint="cs"/>
          <w:rtl/>
        </w:rPr>
        <w:t>تقدمها</w:t>
      </w:r>
      <w:r w:rsidRPr="006A7346">
        <w:rPr>
          <w:rtl/>
        </w:rPr>
        <w:t xml:space="preserve"> </w:t>
      </w:r>
      <w:r w:rsidRPr="006A7346">
        <w:rPr>
          <w:rFonts w:hint="cs"/>
          <w:rtl/>
        </w:rPr>
        <w:t>الحكومات</w:t>
      </w:r>
      <w:r w:rsidRPr="006A7346">
        <w:rPr>
          <w:rtl/>
        </w:rPr>
        <w:t xml:space="preserve"> </w:t>
      </w:r>
      <w:r w:rsidRPr="006A7346">
        <w:rPr>
          <w:rFonts w:hint="cs"/>
          <w:rtl/>
        </w:rPr>
        <w:t>لمواطنيها</w:t>
      </w:r>
      <w:r w:rsidRPr="006A7346">
        <w:rPr>
          <w:rtl/>
        </w:rPr>
        <w:t xml:space="preserve"> </w:t>
      </w:r>
      <w:r w:rsidRPr="006A7346">
        <w:rPr>
          <w:rFonts w:hint="cs"/>
          <w:rtl/>
        </w:rPr>
        <w:t>والمقيمين</w:t>
      </w:r>
      <w:r w:rsidRPr="006A7346">
        <w:rPr>
          <w:rtl/>
        </w:rPr>
        <w:t xml:space="preserve"> </w:t>
      </w:r>
      <w:r w:rsidR="00B1492B" w:rsidRPr="003511AA">
        <w:rPr>
          <w:rtl/>
        </w:rPr>
        <w:t>فيها بصورة قانونية</w:t>
      </w:r>
      <w:r w:rsidR="00B1492B">
        <w:rPr>
          <w:rFonts w:hint="cs"/>
          <w:rtl/>
        </w:rPr>
        <w:t xml:space="preserve">. </w:t>
      </w:r>
      <w:r w:rsidRPr="006A7346">
        <w:rPr>
          <w:rFonts w:hint="cs"/>
          <w:rtl/>
        </w:rPr>
        <w:t>تم</w:t>
      </w:r>
      <w:r w:rsidRPr="006A7346">
        <w:rPr>
          <w:rtl/>
        </w:rPr>
        <w:t xml:space="preserve"> </w:t>
      </w:r>
      <w:r w:rsidRPr="006A7346">
        <w:rPr>
          <w:rFonts w:hint="cs"/>
          <w:rtl/>
        </w:rPr>
        <w:t>تصميمها</w:t>
      </w:r>
      <w:r w:rsidRPr="006A7346">
        <w:rPr>
          <w:rtl/>
        </w:rPr>
        <w:t xml:space="preserve"> </w:t>
      </w:r>
      <w:r w:rsidRPr="006A7346">
        <w:rPr>
          <w:rFonts w:hint="cs"/>
          <w:rtl/>
        </w:rPr>
        <w:t>لـ</w:t>
      </w:r>
      <w:r w:rsidRPr="006A7346">
        <w:rPr>
          <w:rtl/>
        </w:rPr>
        <w:t>: (</w:t>
      </w:r>
      <w:r w:rsidR="00E36A9C">
        <w:rPr>
          <w:rFonts w:hint="cs"/>
          <w:rtl/>
        </w:rPr>
        <w:t>١</w:t>
      </w:r>
      <w:r w:rsidRPr="006A7346">
        <w:rPr>
          <w:rtl/>
        </w:rPr>
        <w:t xml:space="preserve">) </w:t>
      </w:r>
      <w:r w:rsidRPr="006A7346">
        <w:rPr>
          <w:rFonts w:hint="cs"/>
          <w:rtl/>
        </w:rPr>
        <w:t>ضمان</w:t>
      </w:r>
      <w:r w:rsidRPr="006A7346">
        <w:rPr>
          <w:rtl/>
        </w:rPr>
        <w:t xml:space="preserve"> </w:t>
      </w:r>
      <w:r w:rsidRPr="006A7346">
        <w:rPr>
          <w:rFonts w:hint="cs"/>
          <w:rtl/>
        </w:rPr>
        <w:t>الحد</w:t>
      </w:r>
      <w:r w:rsidRPr="006A7346">
        <w:rPr>
          <w:rtl/>
        </w:rPr>
        <w:t xml:space="preserve"> </w:t>
      </w:r>
      <w:r w:rsidRPr="006A7346">
        <w:rPr>
          <w:rFonts w:hint="cs"/>
          <w:rtl/>
        </w:rPr>
        <w:t>الأدنى</w:t>
      </w:r>
      <w:r w:rsidRPr="006A7346">
        <w:rPr>
          <w:rtl/>
        </w:rPr>
        <w:t xml:space="preserve"> </w:t>
      </w:r>
      <w:r w:rsidRPr="006A7346">
        <w:rPr>
          <w:rFonts w:hint="cs"/>
          <w:rtl/>
        </w:rPr>
        <w:t>من</w:t>
      </w:r>
      <w:r w:rsidRPr="006A7346">
        <w:rPr>
          <w:rtl/>
        </w:rPr>
        <w:t xml:space="preserve"> </w:t>
      </w:r>
      <w:r w:rsidRPr="006A7346">
        <w:rPr>
          <w:rFonts w:hint="cs"/>
          <w:rtl/>
        </w:rPr>
        <w:t>الدخل</w:t>
      </w:r>
      <w:r w:rsidRPr="006A7346">
        <w:rPr>
          <w:rtl/>
        </w:rPr>
        <w:t xml:space="preserve"> </w:t>
      </w:r>
      <w:r w:rsidRPr="006A7346">
        <w:rPr>
          <w:rFonts w:hint="cs"/>
          <w:rtl/>
        </w:rPr>
        <w:t>للجميع،</w:t>
      </w:r>
      <w:r w:rsidRPr="006A7346">
        <w:rPr>
          <w:rtl/>
        </w:rPr>
        <w:t xml:space="preserve"> </w:t>
      </w:r>
      <w:r w:rsidR="00B1492B">
        <w:rPr>
          <w:rFonts w:hint="cs"/>
          <w:rtl/>
        </w:rPr>
        <w:t>و</w:t>
      </w:r>
      <w:r w:rsidRPr="006A7346">
        <w:rPr>
          <w:rFonts w:hint="cs"/>
          <w:rtl/>
        </w:rPr>
        <w:t>عادةً</w:t>
      </w:r>
      <w:r w:rsidRPr="006A7346">
        <w:rPr>
          <w:rtl/>
        </w:rPr>
        <w:t xml:space="preserve"> </w:t>
      </w:r>
      <w:r w:rsidR="00B1492B">
        <w:rPr>
          <w:rFonts w:hint="cs"/>
          <w:rtl/>
        </w:rPr>
        <w:t xml:space="preserve">ما يكون ذلك </w:t>
      </w:r>
      <w:r w:rsidRPr="006A7346">
        <w:rPr>
          <w:rFonts w:hint="cs"/>
          <w:rtl/>
        </w:rPr>
        <w:t>من</w:t>
      </w:r>
      <w:r w:rsidRPr="006A7346">
        <w:rPr>
          <w:rtl/>
        </w:rPr>
        <w:t xml:space="preserve"> </w:t>
      </w:r>
      <w:r w:rsidRPr="006A7346">
        <w:rPr>
          <w:rFonts w:hint="cs"/>
          <w:rtl/>
        </w:rPr>
        <w:t>خلال</w:t>
      </w:r>
      <w:r w:rsidRPr="006A7346">
        <w:rPr>
          <w:rtl/>
        </w:rPr>
        <w:t xml:space="preserve"> </w:t>
      </w:r>
      <w:r w:rsidRPr="006A7346">
        <w:rPr>
          <w:rFonts w:hint="cs"/>
          <w:rtl/>
        </w:rPr>
        <w:t>الأنظمة</w:t>
      </w:r>
      <w:r w:rsidRPr="006A7346">
        <w:rPr>
          <w:rtl/>
        </w:rPr>
        <w:t xml:space="preserve"> </w:t>
      </w:r>
      <w:r w:rsidRPr="006A7346">
        <w:rPr>
          <w:rFonts w:hint="cs"/>
          <w:rtl/>
        </w:rPr>
        <w:t>الممولة</w:t>
      </w:r>
      <w:r w:rsidRPr="006A7346">
        <w:rPr>
          <w:rtl/>
        </w:rPr>
        <w:t xml:space="preserve"> </w:t>
      </w:r>
      <w:r w:rsidRPr="006A7346">
        <w:rPr>
          <w:rFonts w:hint="cs"/>
          <w:rtl/>
        </w:rPr>
        <w:t>من</w:t>
      </w:r>
      <w:r w:rsidRPr="006A7346">
        <w:rPr>
          <w:rtl/>
        </w:rPr>
        <w:t xml:space="preserve"> </w:t>
      </w:r>
      <w:r w:rsidRPr="006A7346">
        <w:rPr>
          <w:rFonts w:hint="cs"/>
          <w:rtl/>
        </w:rPr>
        <w:t>الضرائب،</w:t>
      </w:r>
      <w:r w:rsidRPr="006A7346">
        <w:rPr>
          <w:rtl/>
        </w:rPr>
        <w:t xml:space="preserve"> </w:t>
      </w:r>
      <w:r w:rsidRPr="006A7346">
        <w:rPr>
          <w:rFonts w:hint="cs"/>
          <w:rtl/>
        </w:rPr>
        <w:t>مما</w:t>
      </w:r>
      <w:r w:rsidRPr="006A7346">
        <w:rPr>
          <w:rtl/>
        </w:rPr>
        <w:t xml:space="preserve"> </w:t>
      </w:r>
      <w:r w:rsidRPr="006A7346">
        <w:rPr>
          <w:rFonts w:hint="cs"/>
          <w:rtl/>
        </w:rPr>
        <w:t>يضمن</w:t>
      </w:r>
      <w:r w:rsidRPr="006A7346">
        <w:rPr>
          <w:rtl/>
        </w:rPr>
        <w:t xml:space="preserve"> </w:t>
      </w:r>
      <w:r w:rsidRPr="006A7346">
        <w:rPr>
          <w:rFonts w:hint="cs"/>
          <w:rtl/>
        </w:rPr>
        <w:t>الاستقرار</w:t>
      </w:r>
      <w:r w:rsidRPr="006A7346">
        <w:rPr>
          <w:rtl/>
        </w:rPr>
        <w:t xml:space="preserve"> </w:t>
      </w:r>
      <w:r w:rsidRPr="006A7346">
        <w:rPr>
          <w:rFonts w:hint="cs"/>
          <w:rtl/>
        </w:rPr>
        <w:t>المالي</w:t>
      </w:r>
      <w:r w:rsidR="00102360">
        <w:rPr>
          <w:rStyle w:val="FootnoteReference"/>
          <w:rtl/>
        </w:rPr>
        <w:footnoteReference w:id="2"/>
      </w:r>
      <w:r w:rsidRPr="006A7346">
        <w:rPr>
          <w:rFonts w:hint="cs"/>
          <w:rtl/>
        </w:rPr>
        <w:t>؛</w:t>
      </w:r>
      <w:r w:rsidRPr="006A7346">
        <w:rPr>
          <w:rtl/>
        </w:rPr>
        <w:t xml:space="preserve"> </w:t>
      </w:r>
      <w:r w:rsidRPr="006A7346">
        <w:rPr>
          <w:rFonts w:hint="cs"/>
          <w:rtl/>
        </w:rPr>
        <w:t>و</w:t>
      </w:r>
      <w:r w:rsidRPr="006A7346">
        <w:rPr>
          <w:rtl/>
        </w:rPr>
        <w:t>(</w:t>
      </w:r>
      <w:r w:rsidR="00E36A9C">
        <w:rPr>
          <w:rFonts w:hint="cs"/>
          <w:rtl/>
        </w:rPr>
        <w:t>٢</w:t>
      </w:r>
      <w:r w:rsidRPr="006A7346">
        <w:rPr>
          <w:rtl/>
        </w:rPr>
        <w:t xml:space="preserve">) </w:t>
      </w:r>
      <w:r w:rsidRPr="006A7346">
        <w:rPr>
          <w:rFonts w:hint="cs"/>
          <w:rtl/>
        </w:rPr>
        <w:t>دعم</w:t>
      </w:r>
      <w:r w:rsidRPr="006A7346">
        <w:rPr>
          <w:rtl/>
        </w:rPr>
        <w:t xml:space="preserve"> </w:t>
      </w:r>
      <w:r w:rsidRPr="006A7346">
        <w:rPr>
          <w:rFonts w:hint="cs"/>
          <w:rtl/>
        </w:rPr>
        <w:t>الأفراد</w:t>
      </w:r>
      <w:r w:rsidRPr="006A7346">
        <w:rPr>
          <w:rtl/>
        </w:rPr>
        <w:t xml:space="preserve"> </w:t>
      </w:r>
      <w:r w:rsidRPr="006A7346">
        <w:rPr>
          <w:rFonts w:hint="cs"/>
          <w:rtl/>
        </w:rPr>
        <w:t>لتوزيع</w:t>
      </w:r>
      <w:r w:rsidRPr="006A7346">
        <w:rPr>
          <w:rtl/>
        </w:rPr>
        <w:t xml:space="preserve"> </w:t>
      </w:r>
      <w:r w:rsidRPr="006A7346">
        <w:rPr>
          <w:rFonts w:hint="cs"/>
          <w:rtl/>
        </w:rPr>
        <w:t>دخلهم</w:t>
      </w:r>
      <w:r w:rsidRPr="006A7346">
        <w:rPr>
          <w:rtl/>
        </w:rPr>
        <w:t xml:space="preserve"> </w:t>
      </w:r>
      <w:r w:rsidRPr="006A7346">
        <w:rPr>
          <w:rFonts w:hint="cs"/>
          <w:rtl/>
        </w:rPr>
        <w:t>على</w:t>
      </w:r>
      <w:r w:rsidRPr="006A7346">
        <w:rPr>
          <w:rtl/>
        </w:rPr>
        <w:t xml:space="preserve"> </w:t>
      </w:r>
      <w:r w:rsidRPr="006A7346">
        <w:rPr>
          <w:rFonts w:hint="cs"/>
          <w:rtl/>
        </w:rPr>
        <w:t>مدى</w:t>
      </w:r>
      <w:r w:rsidRPr="006A7346">
        <w:rPr>
          <w:rtl/>
        </w:rPr>
        <w:t xml:space="preserve"> </w:t>
      </w:r>
      <w:r w:rsidRPr="006A7346">
        <w:rPr>
          <w:rFonts w:hint="cs"/>
          <w:rtl/>
        </w:rPr>
        <w:t>الزمن</w:t>
      </w:r>
      <w:r w:rsidRPr="006A7346">
        <w:rPr>
          <w:rtl/>
        </w:rPr>
        <w:t xml:space="preserve"> </w:t>
      </w:r>
      <w:r w:rsidRPr="006A7346">
        <w:rPr>
          <w:rFonts w:hint="cs"/>
          <w:rtl/>
        </w:rPr>
        <w:t>من</w:t>
      </w:r>
      <w:r w:rsidRPr="006A7346">
        <w:rPr>
          <w:rtl/>
        </w:rPr>
        <w:t xml:space="preserve"> </w:t>
      </w:r>
      <w:r w:rsidRPr="006A7346">
        <w:rPr>
          <w:rFonts w:hint="cs"/>
          <w:rtl/>
        </w:rPr>
        <w:t>خلال</w:t>
      </w:r>
      <w:r w:rsidRPr="006A7346">
        <w:rPr>
          <w:rtl/>
        </w:rPr>
        <w:t xml:space="preserve"> </w:t>
      </w:r>
      <w:r w:rsidRPr="006A7346">
        <w:rPr>
          <w:rFonts w:hint="cs"/>
          <w:rtl/>
        </w:rPr>
        <w:t>الأنظمة</w:t>
      </w:r>
      <w:r w:rsidRPr="006A7346">
        <w:rPr>
          <w:rtl/>
        </w:rPr>
        <w:t xml:space="preserve"> </w:t>
      </w:r>
      <w:r w:rsidRPr="006A7346">
        <w:rPr>
          <w:rFonts w:hint="cs"/>
          <w:rtl/>
        </w:rPr>
        <w:t>القائمة على المساهمات،</w:t>
      </w:r>
      <w:r w:rsidRPr="006A7346">
        <w:rPr>
          <w:rtl/>
        </w:rPr>
        <w:t xml:space="preserve"> </w:t>
      </w:r>
      <w:r w:rsidRPr="006A7346">
        <w:rPr>
          <w:rFonts w:hint="cs"/>
          <w:rtl/>
        </w:rPr>
        <w:t>وبالتالي</w:t>
      </w:r>
      <w:r w:rsidRPr="006A7346">
        <w:rPr>
          <w:rtl/>
        </w:rPr>
        <w:t xml:space="preserve"> </w:t>
      </w:r>
      <w:r w:rsidRPr="006A7346">
        <w:rPr>
          <w:rFonts w:hint="cs"/>
          <w:rtl/>
        </w:rPr>
        <w:t>المساعدة</w:t>
      </w:r>
      <w:r w:rsidRPr="006A7346">
        <w:rPr>
          <w:rtl/>
        </w:rPr>
        <w:t xml:space="preserve"> </w:t>
      </w:r>
      <w:r w:rsidRPr="006A7346">
        <w:rPr>
          <w:rFonts w:hint="cs"/>
          <w:rtl/>
        </w:rPr>
        <w:t>في</w:t>
      </w:r>
      <w:r w:rsidRPr="006A7346">
        <w:rPr>
          <w:rtl/>
        </w:rPr>
        <w:t xml:space="preserve"> </w:t>
      </w:r>
      <w:r w:rsidRPr="006A7346">
        <w:rPr>
          <w:rFonts w:hint="cs"/>
          <w:rtl/>
        </w:rPr>
        <w:t>الحفاظ</w:t>
      </w:r>
      <w:r w:rsidRPr="006A7346">
        <w:rPr>
          <w:rtl/>
        </w:rPr>
        <w:t xml:space="preserve"> </w:t>
      </w:r>
      <w:r w:rsidRPr="006A7346">
        <w:rPr>
          <w:rFonts w:hint="cs"/>
          <w:rtl/>
        </w:rPr>
        <w:t>على</w:t>
      </w:r>
      <w:r w:rsidRPr="006A7346">
        <w:rPr>
          <w:rtl/>
        </w:rPr>
        <w:t xml:space="preserve"> </w:t>
      </w:r>
      <w:r w:rsidRPr="006A7346">
        <w:rPr>
          <w:rFonts w:hint="cs"/>
          <w:rtl/>
        </w:rPr>
        <w:t>مستوى</w:t>
      </w:r>
      <w:r w:rsidRPr="006A7346">
        <w:rPr>
          <w:rtl/>
        </w:rPr>
        <w:t xml:space="preserve"> </w:t>
      </w:r>
      <w:r w:rsidRPr="006A7346">
        <w:rPr>
          <w:rFonts w:hint="cs"/>
          <w:rtl/>
        </w:rPr>
        <w:t>معيشة</w:t>
      </w:r>
      <w:r w:rsidRPr="006A7346">
        <w:rPr>
          <w:rtl/>
        </w:rPr>
        <w:t xml:space="preserve"> </w:t>
      </w:r>
      <w:r w:rsidRPr="006A7346">
        <w:rPr>
          <w:rFonts w:hint="cs"/>
          <w:rtl/>
        </w:rPr>
        <w:t>أكثر</w:t>
      </w:r>
      <w:r w:rsidRPr="006A7346">
        <w:rPr>
          <w:rtl/>
        </w:rPr>
        <w:t xml:space="preserve"> </w:t>
      </w:r>
      <w:r w:rsidRPr="006A7346">
        <w:rPr>
          <w:rFonts w:hint="cs"/>
          <w:rtl/>
        </w:rPr>
        <w:t>استقراراً</w:t>
      </w:r>
      <w:r w:rsidR="006356BE">
        <w:rPr>
          <w:rStyle w:val="FootnoteReference"/>
          <w:rtl/>
        </w:rPr>
        <w:footnoteReference w:id="3"/>
      </w:r>
      <w:r w:rsidRPr="006A7346">
        <w:rPr>
          <w:rtl/>
        </w:rPr>
        <w:t xml:space="preserve">. </w:t>
      </w:r>
      <w:r w:rsidRPr="006A7346">
        <w:rPr>
          <w:rFonts w:hint="cs"/>
          <w:rtl/>
        </w:rPr>
        <w:t>يعتبر</w:t>
      </w:r>
      <w:r w:rsidRPr="006A7346">
        <w:rPr>
          <w:rtl/>
        </w:rPr>
        <w:t xml:space="preserve"> </w:t>
      </w:r>
      <w:r w:rsidR="00BB300C">
        <w:rPr>
          <w:rFonts w:hint="cs"/>
          <w:rtl/>
        </w:rPr>
        <w:t>الضمان</w:t>
      </w:r>
      <w:r w:rsidRPr="006A7346">
        <w:rPr>
          <w:rtl/>
        </w:rPr>
        <w:t xml:space="preserve"> </w:t>
      </w:r>
      <w:r w:rsidRPr="006A7346">
        <w:rPr>
          <w:rFonts w:hint="cs"/>
          <w:rtl/>
        </w:rPr>
        <w:t>الاجتماعي</w:t>
      </w:r>
      <w:r w:rsidRPr="006A7346">
        <w:rPr>
          <w:rtl/>
        </w:rPr>
        <w:t xml:space="preserve"> </w:t>
      </w:r>
      <w:r w:rsidRPr="006A7346">
        <w:rPr>
          <w:rFonts w:hint="cs"/>
          <w:rtl/>
        </w:rPr>
        <w:t>مكوناً</w:t>
      </w:r>
      <w:r w:rsidRPr="006A7346">
        <w:rPr>
          <w:rtl/>
        </w:rPr>
        <w:t xml:space="preserve"> </w:t>
      </w:r>
      <w:r w:rsidRPr="006A7346">
        <w:rPr>
          <w:rFonts w:hint="cs"/>
          <w:rtl/>
        </w:rPr>
        <w:t>من</w:t>
      </w:r>
      <w:r w:rsidRPr="006A7346">
        <w:rPr>
          <w:rtl/>
        </w:rPr>
        <w:t xml:space="preserve"> </w:t>
      </w:r>
      <w:r w:rsidRPr="006A7346">
        <w:rPr>
          <w:rFonts w:hint="cs"/>
          <w:rtl/>
        </w:rPr>
        <w:t>مكونات</w:t>
      </w:r>
      <w:r w:rsidRPr="006A7346">
        <w:rPr>
          <w:rtl/>
        </w:rPr>
        <w:t xml:space="preserve"> </w:t>
      </w:r>
      <w:r w:rsidRPr="006A7346">
        <w:rPr>
          <w:rFonts w:hint="cs"/>
          <w:rtl/>
        </w:rPr>
        <w:t>الحماية</w:t>
      </w:r>
      <w:r w:rsidRPr="006A7346">
        <w:rPr>
          <w:rtl/>
        </w:rPr>
        <w:t xml:space="preserve"> </w:t>
      </w:r>
      <w:r w:rsidRPr="006A7346">
        <w:rPr>
          <w:rFonts w:hint="cs"/>
          <w:rtl/>
        </w:rPr>
        <w:t>الاجتماعية</w:t>
      </w:r>
      <w:r w:rsidRPr="006A7346">
        <w:rPr>
          <w:rtl/>
        </w:rPr>
        <w:t xml:space="preserve"> </w:t>
      </w:r>
      <w:r w:rsidRPr="006A7346">
        <w:rPr>
          <w:rFonts w:hint="cs"/>
          <w:rtl/>
        </w:rPr>
        <w:t>الأوسع؛</w:t>
      </w:r>
      <w:r w:rsidRPr="006A7346">
        <w:rPr>
          <w:rtl/>
        </w:rPr>
        <w:t xml:space="preserve"> </w:t>
      </w:r>
      <w:r w:rsidRPr="006A7346">
        <w:rPr>
          <w:rFonts w:hint="cs"/>
          <w:rtl/>
        </w:rPr>
        <w:t>أما</w:t>
      </w:r>
      <w:r w:rsidRPr="006A7346">
        <w:rPr>
          <w:rtl/>
        </w:rPr>
        <w:t xml:space="preserve"> </w:t>
      </w:r>
      <w:r w:rsidRPr="006A7346">
        <w:rPr>
          <w:rFonts w:hint="cs"/>
          <w:rtl/>
        </w:rPr>
        <w:t>المكون</w:t>
      </w:r>
      <w:r w:rsidRPr="006A7346">
        <w:rPr>
          <w:rtl/>
        </w:rPr>
        <w:t xml:space="preserve"> </w:t>
      </w:r>
      <w:r w:rsidRPr="006A7346">
        <w:rPr>
          <w:rFonts w:hint="cs"/>
          <w:rtl/>
        </w:rPr>
        <w:t>الآخر</w:t>
      </w:r>
      <w:r w:rsidRPr="006A7346">
        <w:rPr>
          <w:rtl/>
        </w:rPr>
        <w:t xml:space="preserve"> </w:t>
      </w:r>
      <w:r w:rsidRPr="006A7346">
        <w:rPr>
          <w:rFonts w:hint="cs"/>
          <w:rtl/>
        </w:rPr>
        <w:t>فهو</w:t>
      </w:r>
      <w:r w:rsidRPr="006A7346">
        <w:rPr>
          <w:rtl/>
        </w:rPr>
        <w:t xml:space="preserve"> </w:t>
      </w:r>
      <w:r w:rsidRPr="006A7346">
        <w:rPr>
          <w:rFonts w:hint="cs"/>
          <w:rtl/>
        </w:rPr>
        <w:t>الخدمات</w:t>
      </w:r>
      <w:r w:rsidRPr="006A7346">
        <w:rPr>
          <w:rtl/>
        </w:rPr>
        <w:t xml:space="preserve"> </w:t>
      </w:r>
      <w:r w:rsidRPr="006A7346">
        <w:rPr>
          <w:rFonts w:hint="cs"/>
          <w:rtl/>
        </w:rPr>
        <w:t>الاجتماعية</w:t>
      </w:r>
      <w:r w:rsidRPr="006A7346">
        <w:rPr>
          <w:rtl/>
        </w:rPr>
        <w:t xml:space="preserve"> (</w:t>
      </w:r>
      <w:r w:rsidRPr="006A7346">
        <w:rPr>
          <w:rFonts w:hint="cs"/>
          <w:rtl/>
        </w:rPr>
        <w:t>انظر</w:t>
      </w:r>
      <w:r w:rsidRPr="006A7346">
        <w:rPr>
          <w:rtl/>
        </w:rPr>
        <w:t xml:space="preserve"> </w:t>
      </w:r>
      <w:r w:rsidRPr="006A7346">
        <w:rPr>
          <w:rFonts w:hint="cs"/>
          <w:rtl/>
        </w:rPr>
        <w:t>الشكل</w:t>
      </w:r>
      <w:r w:rsidRPr="006A7346">
        <w:rPr>
          <w:rtl/>
        </w:rPr>
        <w:t xml:space="preserve"> </w:t>
      </w:r>
      <w:r w:rsidR="00E36A9C">
        <w:rPr>
          <w:rFonts w:hint="cs"/>
          <w:rtl/>
        </w:rPr>
        <w:t>١</w:t>
      </w:r>
      <w:r w:rsidRPr="006A7346">
        <w:rPr>
          <w:rtl/>
        </w:rPr>
        <w:t>)</w:t>
      </w:r>
      <w:r w:rsidRPr="006A7346">
        <w:rPr>
          <w:rFonts w:hint="cs"/>
          <w:rtl/>
        </w:rPr>
        <w:t>.</w:t>
      </w:r>
    </w:p>
    <w:p w14:paraId="028971E3" w14:textId="77777777" w:rsidR="006A7346" w:rsidRDefault="006A7346" w:rsidP="006A7346">
      <w:pPr>
        <w:bidi/>
        <w:spacing w:before="0" w:after="0"/>
        <w:jc w:val="both"/>
      </w:pPr>
    </w:p>
    <w:p w14:paraId="71BB4063" w14:textId="77777777" w:rsidR="003511AA" w:rsidRPr="00A0091A" w:rsidRDefault="003511AA" w:rsidP="003511AA">
      <w:pPr>
        <w:bidi/>
        <w:jc w:val="both"/>
      </w:pPr>
    </w:p>
    <w:tbl>
      <w:tblPr>
        <w:tblStyle w:val="Style1"/>
        <w:tblW w:w="0" w:type="auto"/>
        <w:tblLook w:val="04A0" w:firstRow="1" w:lastRow="0" w:firstColumn="1" w:lastColumn="0" w:noHBand="0" w:noVBand="1"/>
      </w:tblPr>
      <w:tblGrid>
        <w:gridCol w:w="8990"/>
      </w:tblGrid>
      <w:tr w:rsidR="001B36F7" w:rsidRPr="007A71E3" w14:paraId="3D3AFADE" w14:textId="77777777" w:rsidTr="00591F81">
        <w:tc>
          <w:tcPr>
            <w:tcW w:w="8990" w:type="dxa"/>
          </w:tcPr>
          <w:p w14:paraId="476BF2B1" w14:textId="072214CE" w:rsidR="00160BC0" w:rsidRPr="00160BC0" w:rsidRDefault="00C05DEE" w:rsidP="00160BC0">
            <w:pPr>
              <w:jc w:val="right"/>
            </w:pPr>
            <w:r>
              <w:rPr>
                <w:rFonts w:ascii="PT Sans" w:hAnsi="PT Sans" w:hint="cs"/>
                <w:b/>
                <w:bCs/>
                <w:color w:val="4C0053" w:themeColor="accent1"/>
                <w:sz w:val="20"/>
                <w:szCs w:val="20"/>
                <w:rtl/>
              </w:rPr>
              <w:t>الشكل</w:t>
            </w:r>
            <w:r w:rsidR="00160BC0" w:rsidRPr="00160BC0">
              <w:rPr>
                <w:rFonts w:ascii="PT Sans" w:hAnsi="PT Sans"/>
                <w:b/>
                <w:bCs/>
                <w:color w:val="4C0053" w:themeColor="accent1"/>
                <w:sz w:val="20"/>
                <w:szCs w:val="20"/>
                <w:rtl/>
              </w:rPr>
              <w:t xml:space="preserve"> </w:t>
            </w:r>
            <w:r w:rsidR="00E36A9C">
              <w:rPr>
                <w:rFonts w:ascii="PT Sans" w:hAnsi="PT Sans" w:hint="cs"/>
                <w:b/>
                <w:bCs/>
                <w:color w:val="4C0053" w:themeColor="accent1"/>
                <w:sz w:val="20"/>
                <w:szCs w:val="20"/>
                <w:rtl/>
              </w:rPr>
              <w:t>١</w:t>
            </w:r>
            <w:r w:rsidR="00160BC0" w:rsidRPr="00160BC0">
              <w:rPr>
                <w:rFonts w:ascii="PT Sans" w:hAnsi="PT Sans"/>
                <w:b/>
                <w:bCs/>
                <w:color w:val="4C0053" w:themeColor="accent1"/>
                <w:sz w:val="20"/>
                <w:szCs w:val="20"/>
                <w:rtl/>
              </w:rPr>
              <w:t>-</w:t>
            </w:r>
            <w:r w:rsidR="00E36A9C">
              <w:rPr>
                <w:rFonts w:ascii="PT Sans" w:hAnsi="PT Sans" w:hint="cs"/>
                <w:b/>
                <w:bCs/>
                <w:color w:val="4C0053" w:themeColor="accent1"/>
                <w:sz w:val="20"/>
                <w:szCs w:val="20"/>
                <w:rtl/>
              </w:rPr>
              <w:t>١</w:t>
            </w:r>
            <w:r w:rsidR="00160BC0" w:rsidRPr="00160BC0">
              <w:rPr>
                <w:rFonts w:ascii="PT Sans" w:hAnsi="PT Sans"/>
                <w:b/>
                <w:bCs/>
                <w:color w:val="4C0053" w:themeColor="accent1"/>
                <w:sz w:val="20"/>
                <w:szCs w:val="20"/>
                <w:rtl/>
              </w:rPr>
              <w:t>: مفهوم الحماية الاجتماعية بوصفها خدمتين عامتين أساسيتين</w:t>
            </w:r>
          </w:p>
          <w:p w14:paraId="3EF92071" w14:textId="57D4EEE2" w:rsidR="00160BC0" w:rsidRDefault="00160BC0" w:rsidP="00160BC0">
            <w:pPr>
              <w:bidi/>
              <w:rPr>
                <w:sz w:val="20"/>
                <w:szCs w:val="20"/>
                <w:rtl/>
              </w:rPr>
            </w:pPr>
            <w:r w:rsidRPr="00160BC0">
              <w:rPr>
                <w:noProof/>
                <w:sz w:val="20"/>
                <w:szCs w:val="20"/>
              </w:rPr>
              <mc:AlternateContent>
                <mc:Choice Requires="wpg">
                  <w:drawing>
                    <wp:anchor distT="0" distB="0" distL="114300" distR="114300" simplePos="0" relativeHeight="251660294" behindDoc="0" locked="0" layoutInCell="1" allowOverlap="1" wp14:anchorId="16E345AA" wp14:editId="576AA95C">
                      <wp:simplePos x="0" y="0"/>
                      <wp:positionH relativeFrom="column">
                        <wp:posOffset>210185</wp:posOffset>
                      </wp:positionH>
                      <wp:positionV relativeFrom="paragraph">
                        <wp:posOffset>531495</wp:posOffset>
                      </wp:positionV>
                      <wp:extent cx="5095240" cy="2202180"/>
                      <wp:effectExtent l="0" t="0" r="0" b="0"/>
                      <wp:wrapTopAndBottom/>
                      <wp:docPr id="538978915" name="Group 4"/>
                      <wp:cNvGraphicFramePr/>
                      <a:graphic xmlns:a="http://schemas.openxmlformats.org/drawingml/2006/main">
                        <a:graphicData uri="http://schemas.microsoft.com/office/word/2010/wordprocessingGroup">
                          <wpg:wgp>
                            <wpg:cNvGrpSpPr/>
                            <wpg:grpSpPr>
                              <a:xfrm>
                                <a:off x="0" y="0"/>
                                <a:ext cx="5095240" cy="2202180"/>
                                <a:chOff x="0" y="-101460"/>
                                <a:chExt cx="11095464" cy="4539646"/>
                              </a:xfrm>
                            </wpg:grpSpPr>
                            <wps:wsp>
                              <wps:cNvPr id="538978916" name="Rounded Rectangle 2"/>
                              <wps:cNvSpPr/>
                              <wps:spPr>
                                <a:xfrm>
                                  <a:off x="0" y="0"/>
                                  <a:ext cx="11095464" cy="4438186"/>
                                </a:xfrm>
                                <a:prstGeom prst="roundRect">
                                  <a:avLst/>
                                </a:prstGeom>
                                <a:solidFill>
                                  <a:schemeClr val="accent1"/>
                                </a:solidFill>
                                <a:ln>
                                  <a:noFill/>
                                </a:ln>
                              </wps:spPr>
                              <wps:style>
                                <a:lnRef idx="2">
                                  <a:schemeClr val="dk1">
                                    <a:shade val="50000"/>
                                  </a:schemeClr>
                                </a:lnRef>
                                <a:fillRef idx="1">
                                  <a:schemeClr val="dk1"/>
                                </a:fillRef>
                                <a:effectRef idx="0">
                                  <a:schemeClr val="dk1"/>
                                </a:effectRef>
                                <a:fontRef idx="minor">
                                  <a:schemeClr val="lt1"/>
                                </a:fontRef>
                              </wps:style>
                              <wps:bodyPr rtlCol="0" anchor="ctr"/>
                            </wps:wsp>
                            <wps:wsp>
                              <wps:cNvPr id="538978917" name="Rounded Rectangle 15"/>
                              <wps:cNvSpPr/>
                              <wps:spPr>
                                <a:xfrm>
                                  <a:off x="457200" y="614235"/>
                                  <a:ext cx="4627755" cy="3564187"/>
                                </a:xfrm>
                                <a:prstGeom prst="roundRect">
                                  <a:avLst/>
                                </a:prstGeom>
                                <a:solidFill>
                                  <a:schemeClr val="accent2"/>
                                </a:solidFill>
                                <a:ln>
                                  <a:solidFill>
                                    <a:srgbClr val="003971"/>
                                  </a:solidFill>
                                </a:ln>
                              </wps:spPr>
                              <wps:style>
                                <a:lnRef idx="2">
                                  <a:schemeClr val="dk1">
                                    <a:shade val="50000"/>
                                  </a:schemeClr>
                                </a:lnRef>
                                <a:fillRef idx="1">
                                  <a:schemeClr val="dk1"/>
                                </a:fillRef>
                                <a:effectRef idx="0">
                                  <a:schemeClr val="dk1"/>
                                </a:effectRef>
                                <a:fontRef idx="minor">
                                  <a:schemeClr val="lt1"/>
                                </a:fontRef>
                              </wps:style>
                              <wps:bodyPr rtlCol="0" anchor="ctr"/>
                            </wps:wsp>
                            <wps:wsp>
                              <wps:cNvPr id="538978918" name="Rounded Rectangle 16"/>
                              <wps:cNvSpPr/>
                              <wps:spPr>
                                <a:xfrm>
                                  <a:off x="669063" y="1400064"/>
                                  <a:ext cx="2033239" cy="1379032"/>
                                </a:xfrm>
                                <a:prstGeom prst="roundRect">
                                  <a:avLst/>
                                </a:prstGeom>
                                <a:solidFill>
                                  <a:srgbClr val="F2F2F2"/>
                                </a:solidFill>
                                <a:ln>
                                  <a:solidFill>
                                    <a:srgbClr val="003971"/>
                                  </a:solidFill>
                                </a:ln>
                              </wps:spPr>
                              <wps:style>
                                <a:lnRef idx="2">
                                  <a:schemeClr val="dk1">
                                    <a:shade val="50000"/>
                                  </a:schemeClr>
                                </a:lnRef>
                                <a:fillRef idx="1">
                                  <a:schemeClr val="dk1"/>
                                </a:fillRef>
                                <a:effectRef idx="0">
                                  <a:schemeClr val="dk1"/>
                                </a:effectRef>
                                <a:fontRef idx="minor">
                                  <a:schemeClr val="lt1"/>
                                </a:fontRef>
                              </wps:style>
                              <wps:txbx>
                                <w:txbxContent>
                                  <w:p w14:paraId="2D9CD915" w14:textId="77777777" w:rsidR="006E112E" w:rsidRDefault="006E112E" w:rsidP="00160BC0">
                                    <w:pPr>
                                      <w:jc w:val="center"/>
                                      <w:rPr>
                                        <w:sz w:val="24"/>
                                        <w:szCs w:val="24"/>
                                      </w:rPr>
                                    </w:pPr>
                                    <w:r>
                                      <w:rPr>
                                        <w:rFonts w:ascii="PT Sans"/>
                                        <w:b/>
                                        <w:bCs/>
                                        <w:color w:val="4C0053" w:themeColor="accent1"/>
                                        <w:kern w:val="24"/>
                                        <w:sz w:val="18"/>
                                        <w:szCs w:val="18"/>
                                        <w:rtl/>
                                        <w:lang w:bidi="ar-JO"/>
                                      </w:rPr>
                                      <w:t>خطط الاشتراكات</w:t>
                                    </w:r>
                                  </w:p>
                                </w:txbxContent>
                              </wps:txbx>
                              <wps:bodyPr rtlCol="0" anchor="ctr"/>
                            </wps:wsp>
                            <wps:wsp>
                              <wps:cNvPr id="538978919" name="Rounded Rectangle 17"/>
                              <wps:cNvSpPr/>
                              <wps:spPr>
                                <a:xfrm>
                                  <a:off x="2864050" y="1400064"/>
                                  <a:ext cx="2033239" cy="1379032"/>
                                </a:xfrm>
                                <a:prstGeom prst="roundRect">
                                  <a:avLst/>
                                </a:prstGeom>
                                <a:solidFill>
                                  <a:srgbClr val="F2F2F2"/>
                                </a:solidFill>
                                <a:ln>
                                  <a:solidFill>
                                    <a:srgbClr val="003971"/>
                                  </a:solidFill>
                                </a:ln>
                              </wps:spPr>
                              <wps:style>
                                <a:lnRef idx="2">
                                  <a:schemeClr val="dk1">
                                    <a:shade val="50000"/>
                                  </a:schemeClr>
                                </a:lnRef>
                                <a:fillRef idx="1">
                                  <a:schemeClr val="dk1"/>
                                </a:fillRef>
                                <a:effectRef idx="0">
                                  <a:schemeClr val="dk1"/>
                                </a:effectRef>
                                <a:fontRef idx="minor">
                                  <a:schemeClr val="lt1"/>
                                </a:fontRef>
                              </wps:style>
                              <wps:txbx>
                                <w:txbxContent>
                                  <w:p w14:paraId="7540B931" w14:textId="7316E6D7" w:rsidR="006E112E" w:rsidRDefault="006E112E" w:rsidP="008761AD">
                                    <w:pPr>
                                      <w:bidi/>
                                      <w:jc w:val="center"/>
                                      <w:rPr>
                                        <w:sz w:val="24"/>
                                        <w:szCs w:val="24"/>
                                      </w:rPr>
                                    </w:pPr>
                                    <w:r>
                                      <w:rPr>
                                        <w:rFonts w:ascii="PT Sans"/>
                                        <w:b/>
                                        <w:bCs/>
                                        <w:color w:val="4C0053" w:themeColor="accent1"/>
                                        <w:kern w:val="24"/>
                                        <w:sz w:val="18"/>
                                        <w:szCs w:val="18"/>
                                        <w:rtl/>
                                        <w:lang w:bidi="ar-JO"/>
                                      </w:rPr>
                                      <w:t xml:space="preserve">برامج </w:t>
                                    </w:r>
                                    <w:r w:rsidR="008761AD">
                                      <w:rPr>
                                        <w:rFonts w:ascii="PT Sans" w:hint="cs"/>
                                        <w:b/>
                                        <w:bCs/>
                                        <w:color w:val="4C0053" w:themeColor="accent1"/>
                                        <w:kern w:val="24"/>
                                        <w:sz w:val="18"/>
                                        <w:szCs w:val="18"/>
                                        <w:rtl/>
                                        <w:lang w:bidi="ar-JO"/>
                                      </w:rPr>
                                      <w:t>ممولة من الضرائب</w:t>
                                    </w:r>
                                  </w:p>
                                </w:txbxContent>
                              </wps:txbx>
                              <wps:bodyPr rtlCol="0" anchor="ctr"/>
                            </wps:wsp>
                            <wps:wsp>
                              <wps:cNvPr id="538978920" name="TextBox 18"/>
                              <wps:cNvSpPr txBox="1"/>
                              <wps:spPr>
                                <a:xfrm>
                                  <a:off x="1730498" y="788286"/>
                                  <a:ext cx="1894338" cy="918796"/>
                                </a:xfrm>
                                <a:prstGeom prst="rect">
                                  <a:avLst/>
                                </a:prstGeom>
                                <a:noFill/>
                              </wps:spPr>
                              <wps:txbx>
                                <w:txbxContent>
                                  <w:p w14:paraId="4F0D8057" w14:textId="77777777" w:rsidR="006E112E" w:rsidRDefault="006E112E" w:rsidP="00160BC0">
                                    <w:pPr>
                                      <w:spacing w:line="216" w:lineRule="auto"/>
                                      <w:rPr>
                                        <w:sz w:val="24"/>
                                        <w:szCs w:val="24"/>
                                      </w:rPr>
                                    </w:pPr>
                                    <w:r>
                                      <w:rPr>
                                        <w:rFonts w:ascii="PT Sans"/>
                                        <w:b/>
                                        <w:bCs/>
                                        <w:color w:val="FFFFFF" w:themeColor="background1"/>
                                        <w:kern w:val="24"/>
                                        <w:sz w:val="18"/>
                                        <w:szCs w:val="18"/>
                                        <w:rtl/>
                                        <w:lang w:bidi="ar-JO"/>
                                      </w:rPr>
                                      <w:t>الضمان الاجتماعي</w:t>
                                    </w:r>
                                  </w:p>
                                </w:txbxContent>
                              </wps:txbx>
                              <wps:bodyPr wrap="none" rtlCol="0">
                                <a:spAutoFit/>
                              </wps:bodyPr>
                            </wps:wsp>
                            <wps:wsp>
                              <wps:cNvPr id="538978921" name="Rounded Rectangle 19"/>
                              <wps:cNvSpPr/>
                              <wps:spPr>
                                <a:xfrm>
                                  <a:off x="6010509" y="634590"/>
                                  <a:ext cx="4627755" cy="3564187"/>
                                </a:xfrm>
                                <a:prstGeom prst="roundRect">
                                  <a:avLst/>
                                </a:prstGeom>
                                <a:solidFill>
                                  <a:schemeClr val="accent3">
                                    <a:lumMod val="75000"/>
                                  </a:schemeClr>
                                </a:solidFill>
                                <a:ln>
                                  <a:noFill/>
                                </a:ln>
                              </wps:spPr>
                              <wps:style>
                                <a:lnRef idx="2">
                                  <a:schemeClr val="dk1">
                                    <a:shade val="50000"/>
                                  </a:schemeClr>
                                </a:lnRef>
                                <a:fillRef idx="1">
                                  <a:schemeClr val="dk1"/>
                                </a:fillRef>
                                <a:effectRef idx="0">
                                  <a:schemeClr val="dk1"/>
                                </a:effectRef>
                                <a:fontRef idx="minor">
                                  <a:schemeClr val="lt1"/>
                                </a:fontRef>
                              </wps:style>
                              <wps:bodyPr rtlCol="0" anchor="ctr"/>
                            </wps:wsp>
                            <wps:wsp>
                              <wps:cNvPr id="538978922" name="Rounded Rectangle 20"/>
                              <wps:cNvSpPr/>
                              <wps:spPr>
                                <a:xfrm>
                                  <a:off x="6194270" y="1523825"/>
                                  <a:ext cx="2033240" cy="1379033"/>
                                </a:xfrm>
                                <a:prstGeom prst="roundRect">
                                  <a:avLst/>
                                </a:prstGeom>
                                <a:solidFill>
                                  <a:srgbClr val="F2F2F2"/>
                                </a:solidFill>
                                <a:ln>
                                  <a:solidFill>
                                    <a:srgbClr val="003971"/>
                                  </a:solidFill>
                                </a:ln>
                              </wps:spPr>
                              <wps:style>
                                <a:lnRef idx="2">
                                  <a:schemeClr val="dk1">
                                    <a:shade val="50000"/>
                                  </a:schemeClr>
                                </a:lnRef>
                                <a:fillRef idx="1">
                                  <a:schemeClr val="dk1"/>
                                </a:fillRef>
                                <a:effectRef idx="0">
                                  <a:schemeClr val="dk1"/>
                                </a:effectRef>
                                <a:fontRef idx="minor">
                                  <a:schemeClr val="lt1"/>
                                </a:fontRef>
                              </wps:style>
                              <wps:txbx>
                                <w:txbxContent>
                                  <w:p w14:paraId="5401670A" w14:textId="77777777" w:rsidR="006E112E" w:rsidRDefault="006E112E" w:rsidP="00160BC0">
                                    <w:pPr>
                                      <w:jc w:val="center"/>
                                      <w:rPr>
                                        <w:sz w:val="24"/>
                                        <w:szCs w:val="24"/>
                                      </w:rPr>
                                    </w:pPr>
                                    <w:r>
                                      <w:rPr>
                                        <w:rFonts w:ascii="PT Sans"/>
                                        <w:b/>
                                        <w:bCs/>
                                        <w:color w:val="000000" w:themeColor="text1"/>
                                        <w:kern w:val="24"/>
                                        <w:sz w:val="18"/>
                                        <w:szCs w:val="18"/>
                                        <w:rtl/>
                                        <w:lang w:bidi="ar-JO"/>
                                      </w:rPr>
                                      <w:t>الخدمات الاجتماعية للأطفال</w:t>
                                    </w:r>
                                  </w:p>
                                </w:txbxContent>
                              </wps:txbx>
                              <wps:bodyPr rtlCol="0" anchor="ctr"/>
                            </wps:wsp>
                            <wps:wsp>
                              <wps:cNvPr id="538978923" name="Rounded Rectangle 21"/>
                              <wps:cNvSpPr/>
                              <wps:spPr>
                                <a:xfrm>
                                  <a:off x="8411272" y="1523825"/>
                                  <a:ext cx="2033240" cy="1379033"/>
                                </a:xfrm>
                                <a:prstGeom prst="roundRect">
                                  <a:avLst/>
                                </a:prstGeom>
                                <a:solidFill>
                                  <a:srgbClr val="F2F2F2"/>
                                </a:solidFill>
                                <a:ln>
                                  <a:solidFill>
                                    <a:srgbClr val="003971"/>
                                  </a:solidFill>
                                </a:ln>
                              </wps:spPr>
                              <wps:style>
                                <a:lnRef idx="2">
                                  <a:schemeClr val="dk1">
                                    <a:shade val="50000"/>
                                  </a:schemeClr>
                                </a:lnRef>
                                <a:fillRef idx="1">
                                  <a:schemeClr val="dk1"/>
                                </a:fillRef>
                                <a:effectRef idx="0">
                                  <a:schemeClr val="dk1"/>
                                </a:effectRef>
                                <a:fontRef idx="minor">
                                  <a:schemeClr val="lt1"/>
                                </a:fontRef>
                              </wps:style>
                              <wps:txbx>
                                <w:txbxContent>
                                  <w:p w14:paraId="54DAD7E1" w14:textId="77777777" w:rsidR="006E112E" w:rsidRDefault="006E112E" w:rsidP="00160BC0">
                                    <w:pPr>
                                      <w:jc w:val="center"/>
                                      <w:rPr>
                                        <w:sz w:val="24"/>
                                        <w:szCs w:val="24"/>
                                      </w:rPr>
                                    </w:pPr>
                                    <w:r>
                                      <w:rPr>
                                        <w:rFonts w:ascii="PT Sans"/>
                                        <w:b/>
                                        <w:bCs/>
                                        <w:color w:val="000000" w:themeColor="text1"/>
                                        <w:kern w:val="24"/>
                                        <w:sz w:val="18"/>
                                        <w:szCs w:val="18"/>
                                        <w:rtl/>
                                        <w:lang w:bidi="ar-JO"/>
                                      </w:rPr>
                                      <w:t>الخدمات الاجتماعية للبالغين</w:t>
                                    </w:r>
                                  </w:p>
                                </w:txbxContent>
                              </wps:txbx>
                              <wps:bodyPr rtlCol="0" anchor="ctr"/>
                            </wps:wsp>
                            <wps:wsp>
                              <wps:cNvPr id="538978924" name="Rounded Rectangle 22"/>
                              <wps:cNvSpPr/>
                              <wps:spPr>
                                <a:xfrm>
                                  <a:off x="6989286" y="3098562"/>
                                  <a:ext cx="2670199" cy="763104"/>
                                </a:xfrm>
                                <a:prstGeom prst="roundRect">
                                  <a:avLst/>
                                </a:prstGeom>
                                <a:solidFill>
                                  <a:srgbClr val="F2F2F2"/>
                                </a:solidFill>
                                <a:ln>
                                  <a:solidFill>
                                    <a:srgbClr val="003971"/>
                                  </a:solidFill>
                                </a:ln>
                              </wps:spPr>
                              <wps:style>
                                <a:lnRef idx="2">
                                  <a:schemeClr val="dk1">
                                    <a:shade val="50000"/>
                                  </a:schemeClr>
                                </a:lnRef>
                                <a:fillRef idx="1">
                                  <a:schemeClr val="dk1"/>
                                </a:fillRef>
                                <a:effectRef idx="0">
                                  <a:schemeClr val="dk1"/>
                                </a:effectRef>
                                <a:fontRef idx="minor">
                                  <a:schemeClr val="lt1"/>
                                </a:fontRef>
                              </wps:style>
                              <wps:txbx>
                                <w:txbxContent>
                                  <w:p w14:paraId="6A98A622" w14:textId="77777777" w:rsidR="006E112E" w:rsidRDefault="006E112E" w:rsidP="00160BC0">
                                    <w:pPr>
                                      <w:jc w:val="center"/>
                                      <w:rPr>
                                        <w:sz w:val="24"/>
                                        <w:szCs w:val="24"/>
                                      </w:rPr>
                                    </w:pPr>
                                    <w:r>
                                      <w:rPr>
                                        <w:rFonts w:ascii="PT Sans"/>
                                        <w:b/>
                                        <w:bCs/>
                                        <w:color w:val="000000" w:themeColor="text1"/>
                                        <w:kern w:val="24"/>
                                        <w:sz w:val="18"/>
                                        <w:szCs w:val="18"/>
                                        <w:rtl/>
                                        <w:lang w:bidi="ar-JO"/>
                                      </w:rPr>
                                      <w:t>الرعاية الاجتماعية</w:t>
                                    </w:r>
                                  </w:p>
                                </w:txbxContent>
                              </wps:txbx>
                              <wps:bodyPr rtlCol="0" anchor="ctr"/>
                            </wps:wsp>
                            <wps:wsp>
                              <wps:cNvPr id="538978925" name="TextBox 23"/>
                              <wps:cNvSpPr txBox="1"/>
                              <wps:spPr>
                                <a:xfrm>
                                  <a:off x="7209347" y="837801"/>
                                  <a:ext cx="2661752" cy="918796"/>
                                </a:xfrm>
                                <a:prstGeom prst="rect">
                                  <a:avLst/>
                                </a:prstGeom>
                                <a:noFill/>
                              </wps:spPr>
                              <wps:txbx>
                                <w:txbxContent>
                                  <w:p w14:paraId="7D2A468E" w14:textId="77777777" w:rsidR="006E112E" w:rsidRDefault="006E112E" w:rsidP="00160BC0">
                                    <w:pPr>
                                      <w:spacing w:line="216" w:lineRule="auto"/>
                                      <w:jc w:val="center"/>
                                      <w:rPr>
                                        <w:sz w:val="24"/>
                                        <w:szCs w:val="24"/>
                                      </w:rPr>
                                    </w:pPr>
                                    <w:r>
                                      <w:rPr>
                                        <w:rFonts w:ascii="PT Sans"/>
                                        <w:b/>
                                        <w:bCs/>
                                        <w:color w:val="FFFFFF" w:themeColor="background1"/>
                                        <w:kern w:val="24"/>
                                        <w:sz w:val="18"/>
                                        <w:szCs w:val="18"/>
                                        <w:rtl/>
                                        <w:lang w:bidi="ar-JO"/>
                                      </w:rPr>
                                      <w:t>خدمات اجتماعية شخصية</w:t>
                                    </w:r>
                                  </w:p>
                                </w:txbxContent>
                              </wps:txbx>
                              <wps:bodyPr wrap="none" rtlCol="0">
                                <a:spAutoFit/>
                              </wps:bodyPr>
                            </wps:wsp>
                            <wps:wsp>
                              <wps:cNvPr id="538978926" name="TextBox 24"/>
                              <wps:cNvSpPr txBox="1"/>
                              <wps:spPr>
                                <a:xfrm>
                                  <a:off x="4198993" y="-101460"/>
                                  <a:ext cx="1995277" cy="918796"/>
                                </a:xfrm>
                                <a:prstGeom prst="rect">
                                  <a:avLst/>
                                </a:prstGeom>
                                <a:noFill/>
                              </wps:spPr>
                              <wps:txbx>
                                <w:txbxContent>
                                  <w:p w14:paraId="59E1BE7B" w14:textId="77777777" w:rsidR="006E112E" w:rsidRDefault="006E112E" w:rsidP="00160BC0">
                                    <w:pPr>
                                      <w:spacing w:line="216" w:lineRule="auto"/>
                                      <w:rPr>
                                        <w:sz w:val="24"/>
                                        <w:szCs w:val="24"/>
                                      </w:rPr>
                                    </w:pPr>
                                    <w:r>
                                      <w:rPr>
                                        <w:rFonts w:ascii="PT Sans"/>
                                        <w:b/>
                                        <w:bCs/>
                                        <w:color w:val="FFFFFF" w:themeColor="background1"/>
                                        <w:kern w:val="24"/>
                                        <w:sz w:val="18"/>
                                        <w:szCs w:val="18"/>
                                        <w:rtl/>
                                        <w:lang w:bidi="ar-JO"/>
                                      </w:rPr>
                                      <w:t>الحماية الاجتماعية</w:t>
                                    </w:r>
                                  </w:p>
                                </w:txbxContent>
                              </wps:txbx>
                              <wps:bodyPr wrap="none" rtlCol="0">
                                <a:spAutoFit/>
                              </wps:bodyPr>
                            </wps:wsp>
                          </wpg:wgp>
                        </a:graphicData>
                      </a:graphic>
                      <wp14:sizeRelV relativeFrom="margin">
                        <wp14:pctHeight>0</wp14:pctHeight>
                      </wp14:sizeRelV>
                    </wp:anchor>
                  </w:drawing>
                </mc:Choice>
                <mc:Fallback>
                  <w:pict>
                    <v:group w14:anchorId="16E345AA" id="Group 4" o:spid="_x0000_s1029" style="position:absolute;left:0;text-align:left;margin-left:16.55pt;margin-top:41.85pt;width:401.2pt;height:173.4pt;z-index:251660294;mso-height-relative:margin" coordorigin=",-1014" coordsize="110954,45396"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qXrdnzgQAAD0fAAAOAAAAZHJzL2Uyb0RvYy54bWzsWW1v2zYQ/j5g/0HQ98Z80RuNOMXWLvmy&#13;&#10;dUXa/QBFomxhEilQSuz8+x1JkX5pjNqdkbmdE8C2KPJ4PD53fO54/XbVNsETV30txSzEVygMuChk&#13;&#10;WYv5LPzr8+2bLAz6IRdl3kjBZ+Ez78O3Nz//dL3sppzIhWxKrgIQIvrpspuFi2HoppNJXyx4m/dX&#13;&#10;suMCXlZStfkAj2o+KVW+BOltMyEIJZOlVGWnZMH7Hlrf25fhjZFfVbwY/qyqng9BMwtBt8F8KvP5&#13;&#10;oD8nN9f5dK7yblEXoxr5N2jR5rWASb2o9/mQB4+q/kJUWxdK9rIargrZTmRV1QU3a4DVYLSzmjsl&#13;&#10;Hzuzlvl0Oe+8mcC0O3b6ZrHFh6c71X3qPiqwxLKbgy3Mk17LqlKt/gYtg5Ux2bM3GV8NQQGNMWIx&#13;&#10;icCyBbwjBBGcjUYtFmD59bg3GOEo8e9+G8djDAKiJLICopiyJEr0rkzc/JMtrZYd4KRfm6L/d6b4&#13;&#10;tMg7bizcT8EUH1VQl7AomrE0YzgJA5G3gNp7+ShKXgb3gKdczBseEK2jVgZGeev10x4MeajpdpYe&#13;&#10;0Qxn20vPp53qhzsu20D/mIWAB1FqJQzW8qff+8GayvXTc/eyqcvbumnMg3Yk/q5RwVMOLpAXBRcD&#13;&#10;Hg281bMRur+QeqQVqlvA+m5V5tfw3HDdrxH3vAJjAQSIUcZ47Hqi8m9smxd5ye3cMYI/N7NTy2y0&#13;&#10;EaalVjC3lzsKcD2tEC3Xajf21cO4cXQ/EO1TyA70vc2MUgx+YFsLqV4a3HiTVba/M4w1h7bMgyyf&#13;&#10;AT5qaN5JG2tyUSwkhJpiUEZl3Quga2HzahhO92MYx1ovrdZBII7iFCJuGICjJzgi1IwG44+eHCUk&#13;&#10;TePYOjKNkwhn6bhVLpA4lJ4WzcYVIVy8gOatpl7NH7wjIERZ6qC00Q3kXGDvosV3DHugHftCN4T1&#13;&#10;Y2CfJAwl1MAeRxDB4KyC4WvcE0QpocziHtOUIeoQeTrcb0L3luj/0bU2oGuRu+MHF9DDaQkB/qSx&#13;&#10;flg9rAxRoA5J5xr9AZZ73cBE54OjP8mSCMU2/F/84MJ5NHC8H5iQqFvO1A8I4Nb6wWegK7/KVYAz&#13;&#10;57oj9wmGFbRDCuva91B5nFIUMThegAalWQZuoQesjwOcsYhSeK8TIgYciH2N03+Fzq8ZuTaw1WrL&#13;&#10;+J7FjcZfQjY7CwWk2+EGHdU69t0vjwMQfJM0rLdrJLOvzk0JdrvyZX6FmduHg7hpAskzpKKWnNIo&#13;&#10;ZmOi+Z+TU2rSieax/UOWNoNJdR6kF6cpq0tu7NNm4nZJx8IfMB0jZD/kIUgdxUsxi0g6HsgxoRnZ&#13;&#10;ScgMMXWlGUtMDV/xlZVTlBcuxFQXLMwBcAZFCH8g+xTnXA9kSKj2EVM4Fo7xgyzCmKTgV3De4osf&#13;&#10;vFS++t8V47wf+BznXP0ACt97/cDk+JqmHUaBWMY0G9V+QBHL4sSMXzNTkqQIs7FQkSYUI0PbL8fB&#13;&#10;i2TsR6hJezfwyc65ugGUjbfzM+JLK0fmZ1CjZjSCqje4QUbTDJnTZNMLEpzGcFy8Wn7mM5nvLj/z&#13;&#10;918uayY+0T9yVyIM0YnZKurWTaBL0CAwxXB/8Irbgj3dPsW+mFtKuKM1idx4n6wvgTef4ffmrffN&#13;&#10;PwAAAP//AwBQSwMEFAAGAAgAAAAhAHCTF3XjAAAADgEAAA8AAABkcnMvZG93bnJldi54bWxMT01L&#13;&#10;w0AQvQv+h2UEb3YT12hIsymlfpyKYCuIt2kyTUKzsyG7TdJ/73rSy8Djfcx7+Wo2nRhpcK1lDfEi&#13;&#10;AkFc2qrlWsPn/vUuBeE8coWdZdJwIQer4voqx6yyE3/QuPO1CCHsMtTQeN9nUrqyIYNuYXviwB3t&#13;&#10;YNAHONSyGnAK4aaT91H0KA22HD402NOmofK0OxsNbxNOaxW/jNvTcXP53ifvX9uYtL69mZ+X4ayX&#13;&#10;IDzN/s8BvxtCfyhCsYM9c+VEp0GpOCg1pOoJROBTlSQgDhoeVJSALHL5f0bxAwAA//8DAFBLAQIt&#13;&#10;ABQABgAIAAAAIQC2gziS/gAAAOEBAAATAAAAAAAAAAAAAAAAAAAAAABbQ29udGVudF9UeXBlc10u&#13;&#10;eG1sUEsBAi0AFAAGAAgAAAAhADj9If/WAAAAlAEAAAsAAAAAAAAAAAAAAAAALwEAAF9yZWxzLy5y&#13;&#10;ZWxzUEsBAi0AFAAGAAgAAAAhAOpet2fOBAAAPR8AAA4AAAAAAAAAAAAAAAAALgIAAGRycy9lMm9E&#13;&#10;b2MueG1sUEsBAi0AFAAGAAgAAAAhAHCTF3XjAAAADgEAAA8AAAAAAAAAAAAAAAAAKAcAAGRycy9k&#13;&#10;b3ducmV2LnhtbFBLBQYAAAAABAAEAPMAAAA4CAAAAAA=&#13;&#10;">
                      <v:roundrect id="Rounded Rectangle 2" o:spid="_x0000_s1030" style="position:absolute;width:110954;height:44381;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eUB6C0QAAAOcAAAAPAAAAZHJzL2Rvd25yZXYueG1sRI9Ba8JA&#13;&#10;FITvhf6H5RV6qxsVbRJdpdqWCsWDGoXeHtlnkjb7NmS3Mf77bqHQy8AwzDfMfNmbWnTUusqyguEg&#13;&#10;AkGcW11xoSA7vD7EIJxH1lhbJgVXcrBc3N7MMdX2wjvq9r4QAcIuRQWl900qpctLMugGtiEO2dm2&#13;&#10;Bn2wbSF1i5cAN7UcRdFUGqw4LJTY0Lqk/Gv/bRSc4mPXrJLt6XN3fpOHj9XL5D3LlLq/659nQZ5m&#13;&#10;IDz1/r/xh9hoBZNxnDzGyXAKv7/CJ5CLHwAAAP//AwBQSwECLQAUAAYACAAAACEA2+H2y+4AAACF&#13;&#10;AQAAEwAAAAAAAAAAAAAAAAAAAAAAW0NvbnRlbnRfVHlwZXNdLnhtbFBLAQItABQABgAIAAAAIQBa&#13;&#10;9CxbvwAAABUBAAALAAAAAAAAAAAAAAAAAB8BAABfcmVscy8ucmVsc1BLAQItABQABgAIAAAAIQBe&#13;&#10;UB6C0QAAAOcAAAAPAAAAAAAAAAAAAAAAAAcCAABkcnMvZG93bnJldi54bWxQSwUGAAAAAAMAAwC3&#13;&#10;AAAABQMAAAAA&#13;&#10;" fillcolor="#4c0053 [3204]" stroked="f" strokeweight="1pt">
                        <v:stroke joinstyle="miter"/>
                      </v:roundrect>
                      <v:roundrect id="Rounded Rectangle 15" o:spid="_x0000_s1031" style="position:absolute;left:4572;top:6142;width:46277;height:35642;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VD0UVzgAAAOcAAAAPAAAAZHJzL2Rvd25yZXYueG1sRI/RasJA&#13;&#10;FETfC/2H5Qq+lLpRqcboKjYiCNKW2n7AJXtNUrN30+wa49+7QqEvA8MwZ5jFqjOVaKlxpWUFw0EE&#13;&#10;gjizuuRcwffX9jkG4TyyxsoyKbiSg9Xy8WGBibYX/qT24HMRIOwSVFB4XydSuqwgg25ga+KQHW1j&#13;&#10;0Afb5FI3eAlwU8lRFE2kwZLDQoE1pQVlp8PZKHDvu1Y/jV/39FH9vDk/Sek3SpXq97rNPMh6DsJT&#13;&#10;5/8bf4idVvAyjmfTeDacwv1X+ARyeQMAAP//AwBQSwECLQAUAAYACAAAACEA2+H2y+4AAACFAQAA&#13;&#10;EwAAAAAAAAAAAAAAAAAAAAAAW0NvbnRlbnRfVHlwZXNdLnhtbFBLAQItABQABgAIAAAAIQBa9Cxb&#13;&#10;vwAAABUBAAALAAAAAAAAAAAAAAAAAB8BAABfcmVscy8ucmVsc1BLAQItABQABgAIAAAAIQBVD0UV&#13;&#10;zgAAAOcAAAAPAAAAAAAAAAAAAAAAAAcCAABkcnMvZG93bnJldi54bWxQSwUGAAAAAAMAAwC3AAAA&#13;&#10;AgMAAAAA&#13;&#10;" fillcolor="#be9a41 [3205]" strokecolor="#003971" strokeweight="1pt">
                        <v:stroke joinstyle="miter"/>
                      </v:roundrect>
                      <v:roundrect id="Rounded Rectangle 16" o:spid="_x0000_s1032" style="position:absolute;left:6690;top:14000;width:20333;height:13790;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s5DXm0QAAAOcAAAAPAAAAZHJzL2Rvd25yZXYueG1sRI/LasMw&#13;&#10;EEX3gfyDmEB3iZyatrYTJfRBoS0U2rxKd4M1fhBrZCw1Uf6+WhS6GbgM98yc5TqYTpxocK1lBfNZ&#13;&#10;AoK4tLrlWsFu+zzNQDiPrLGzTAou5GC9Go+WWGh75k86bXwtIoRdgQoa7/tCSlc2ZNDNbE8cd5Ud&#13;&#10;DPoYh1rqAc8Rbjp5nSS30mDL8UKDPT02VB43P0ZB2D8cw+HyXaVf+7f0I399t9UuV+pqEp4Wcdwv&#13;&#10;QHgK/r/xh3jRCm7SLL/L8nl8PHpFJ5CrXwAAAP//AwBQSwECLQAUAAYACAAAACEA2+H2y+4AAACF&#13;&#10;AQAAEwAAAAAAAAAAAAAAAAAAAAAAW0NvbnRlbnRfVHlwZXNdLnhtbFBLAQItABQABgAIAAAAIQBa&#13;&#10;9CxbvwAAABUBAAALAAAAAAAAAAAAAAAAAB8BAABfcmVscy8ucmVsc1BLAQItABQABgAIAAAAIQCs&#13;&#10;5DXm0QAAAOcAAAAPAAAAAAAAAAAAAAAAAAcCAABkcnMvZG93bnJldi54bWxQSwUGAAAAAAMAAwC3&#13;&#10;AAAABQMAAAAA&#13;&#10;" fillcolor="#f2f2f2" strokecolor="#003971" strokeweight="1pt">
                        <v:stroke joinstyle="miter"/>
                        <v:textbox>
                          <w:txbxContent>
                            <w:p w14:paraId="2D9CD915" w14:textId="77777777" w:rsidR="006E112E" w:rsidRDefault="006E112E" w:rsidP="00160BC0">
                              <w:pPr>
                                <w:jc w:val="center"/>
                                <w:rPr>
                                  <w:sz w:val="24"/>
                                  <w:szCs w:val="24"/>
                                </w:rPr>
                              </w:pPr>
                              <w:r>
                                <w:rPr>
                                  <w:rFonts w:ascii="PT Sans"/>
                                  <w:b/>
                                  <w:bCs/>
                                  <w:color w:val="4C0053" w:themeColor="accent1"/>
                                  <w:kern w:val="24"/>
                                  <w:sz w:val="18"/>
                                  <w:szCs w:val="18"/>
                                  <w:rtl/>
                                  <w:lang w:bidi="ar-JO"/>
                                </w:rPr>
                                <w:t>خطط الاشتراكات</w:t>
                              </w:r>
                            </w:p>
                          </w:txbxContent>
                        </v:textbox>
                      </v:roundrect>
                      <v:roundrect id="Rounded Rectangle 17" o:spid="_x0000_s1033" style="position:absolute;left:28640;top:14000;width:20332;height:13790;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DqJB90AAAAOcAAAAPAAAAZHJzL2Rvd25yZXYueG1sRI9bSwMx&#13;&#10;FITfBf9DOIJvNlsXdbNtWrwgaEHQ2iq+HTZnL3Rzsmxim/57Iwi+DAzDfMPMl9H2Yk+j7xxrmE4y&#13;&#10;EMSVMx03GjbvjxcFCB+QDfaOScORPCwXpydzLI078Bvt16ERCcK+RA1tCEMppa9asugnbiBOWe1G&#13;&#10;iyHZsZFmxEOC215eZtm1tNhxWmhxoPuWqt3622qI27td/Dh+1fnndpW/qucXV2+U1udn8WGW5HYG&#13;&#10;IlAM/40/xJPRcJUX6qZQUwW/v9InkIsfAAAA//8DAFBLAQItABQABgAIAAAAIQDb4fbL7gAAAIUB&#13;&#10;AAATAAAAAAAAAAAAAAAAAAAAAABbQ29udGVudF9UeXBlc10ueG1sUEsBAi0AFAAGAAgAAAAhAFr0&#13;&#10;LFu/AAAAFQEAAAsAAAAAAAAAAAAAAAAAHwEAAF9yZWxzLy5yZWxzUEsBAi0AFAAGAAgAAAAhAMOo&#13;&#10;kH3QAAAA5wAAAA8AAAAAAAAAAAAAAAAABwIAAGRycy9kb3ducmV2LnhtbFBLBQYAAAAAAwADALcA&#13;&#10;AAAEAwAAAAA=&#13;&#10;" fillcolor="#f2f2f2" strokecolor="#003971" strokeweight="1pt">
                        <v:stroke joinstyle="miter"/>
                        <v:textbox>
                          <w:txbxContent>
                            <w:p w14:paraId="7540B931" w14:textId="7316E6D7" w:rsidR="006E112E" w:rsidRDefault="006E112E" w:rsidP="008761AD">
                              <w:pPr>
                                <w:bidi/>
                                <w:jc w:val="center"/>
                                <w:rPr>
                                  <w:sz w:val="24"/>
                                  <w:szCs w:val="24"/>
                                </w:rPr>
                              </w:pPr>
                              <w:r>
                                <w:rPr>
                                  <w:rFonts w:ascii="PT Sans"/>
                                  <w:b/>
                                  <w:bCs/>
                                  <w:color w:val="4C0053" w:themeColor="accent1"/>
                                  <w:kern w:val="24"/>
                                  <w:sz w:val="18"/>
                                  <w:szCs w:val="18"/>
                                  <w:rtl/>
                                  <w:lang w:bidi="ar-JO"/>
                                </w:rPr>
                                <w:t xml:space="preserve">برامج </w:t>
                              </w:r>
                              <w:r w:rsidR="008761AD">
                                <w:rPr>
                                  <w:rFonts w:ascii="PT Sans" w:hint="cs"/>
                                  <w:b/>
                                  <w:bCs/>
                                  <w:color w:val="4C0053" w:themeColor="accent1"/>
                                  <w:kern w:val="24"/>
                                  <w:sz w:val="18"/>
                                  <w:szCs w:val="18"/>
                                  <w:rtl/>
                                  <w:lang w:bidi="ar-JO"/>
                                </w:rPr>
                                <w:t>ممولة من الضرائب</w:t>
                              </w:r>
                            </w:p>
                          </w:txbxContent>
                        </v:textbox>
                      </v:roundrect>
                      <v:shape id="TextBox 18" o:spid="_x0000_s1034" type="#_x0000_t202" style="position:absolute;left:17304;top:7882;width:18944;height:9188;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KCa6vzQAAAOcAAAAPAAAAZHJzL2Rvd25yZXYueG1sRI/RSsNA&#13;&#10;EEXfBf9hGcE3u2m0mqTdFmkVfFNrP2DITrMx2dmQXdvo1zsPgi8Dl+Gey1ltJt+rE42xDWxgPstA&#13;&#10;EdfBttwYOHw83xSgYkK22AcmA98UYbO+vFhhZcOZ3+m0T40SCMcKDbiUhkrrWDvyGGdhIJbfMYwe&#13;&#10;k8Sx0XbEs8B9r/Msu9ceW5YFhwNtHdXd/ssbKDL/2nVl/hb93c984ba78DR8GnN9Ne2Wch6XoBJN&#13;&#10;6b/xh3ixBha3RflQlLmYiJc4gV7/AgAA//8DAFBLAQItABQABgAIAAAAIQDb4fbL7gAAAIUBAAAT&#13;&#10;AAAAAAAAAAAAAAAAAAAAAABbQ29udGVudF9UeXBlc10ueG1sUEsBAi0AFAAGAAgAAAAhAFr0LFu/&#13;&#10;AAAAFQEAAAsAAAAAAAAAAAAAAAAAHwEAAF9yZWxzLy5yZWxzUEsBAi0AFAAGAAgAAAAhAMoJrq/N&#13;&#10;AAAA5wAAAA8AAAAAAAAAAAAAAAAABwIAAGRycy9kb3ducmV2LnhtbFBLBQYAAAAAAwADALcAAAAB&#13;&#10;AwAAAAA=&#13;&#10;" filled="f" stroked="f">
                        <v:textbox style="mso-fit-shape-to-text:t">
                          <w:txbxContent>
                            <w:p w14:paraId="4F0D8057" w14:textId="77777777" w:rsidR="006E112E" w:rsidRDefault="006E112E" w:rsidP="00160BC0">
                              <w:pPr>
                                <w:spacing w:line="216" w:lineRule="auto"/>
                                <w:rPr>
                                  <w:sz w:val="24"/>
                                  <w:szCs w:val="24"/>
                                </w:rPr>
                              </w:pPr>
                              <w:r>
                                <w:rPr>
                                  <w:rFonts w:ascii="PT Sans"/>
                                  <w:b/>
                                  <w:bCs/>
                                  <w:color w:val="FFFFFF" w:themeColor="background1"/>
                                  <w:kern w:val="24"/>
                                  <w:sz w:val="18"/>
                                  <w:szCs w:val="18"/>
                                  <w:rtl/>
                                  <w:lang w:bidi="ar-JO"/>
                                </w:rPr>
                                <w:t>الضمان الاجتماعي</w:t>
                              </w:r>
                            </w:p>
                          </w:txbxContent>
                        </v:textbox>
                      </v:shape>
                      <v:roundrect id="Rounded Rectangle 19" o:spid="_x0000_s1035" style="position:absolute;left:60105;top:6345;width:46277;height:35642;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h3uzU0AAAAOcAAAAPAAAAZHJzL2Rvd25yZXYueG1sRI9BS8NA&#13;&#10;FITvQv/D8gRvdtNKTZp2W0q1KOhB2+r5NfvMhmbfxuymTf+9KwheBoZhvmHmy97W4kStrxwrGA0T&#13;&#10;EMSF0xWXCva7zW0GwgdkjbVjUnAhD8vF4GqOuXZnfqfTNpQiQtjnqMCE0ORS+sKQRT90DXHMvlxr&#13;&#10;MUTbllK3eI5wW8txktxLixXHBYMNrQ0Vx21nFXx/FK/lpeoeV+mxM5+H5uXw9pQqdXPdP8yirGYg&#13;&#10;AvXhv/GHeNYKJnfZNM2m4xH8/oqfQC5+AAAA//8DAFBLAQItABQABgAIAAAAIQDb4fbL7gAAAIUB&#13;&#10;AAATAAAAAAAAAAAAAAAAAAAAAABbQ29udGVudF9UeXBlc10ueG1sUEsBAi0AFAAGAAgAAAAhAFr0&#13;&#10;LFu/AAAAFQEAAAsAAAAAAAAAAAAAAAAAHwEAAF9yZWxzLy5yZWxzUEsBAi0AFAAGAAgAAAAhAGHe&#13;&#10;7NTQAAAA5wAAAA8AAAAAAAAAAAAAAAAABwIAAGRycy9kb3ducmV2LnhtbFBLBQYAAAAAAwADALcA&#13;&#10;AAAEAwAAAAA=&#13;&#10;" fillcolor="#c32135 [2406]" stroked="f" strokeweight="1pt">
                        <v:stroke joinstyle="miter"/>
                      </v:roundrect>
                      <v:roundrect id="Rounded Rectangle 20" o:spid="_x0000_s1036" style="position:absolute;left:61942;top:15238;width:20333;height:13790;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DYMix0AAAAOcAAAAPAAAAZHJzL2Rvd25yZXYueG1sRI9bS8NA&#13;&#10;FITfBf/DcgTf7MYENUm7LV4QtCDYm+LbIXtyodmzIbu223/vCoIvA8Mw3zCzRTC9ONDoOssKricJ&#13;&#10;COLK6o4bBdvN81UOwnlkjb1lUnAiB4v5+dkMS22PvKLD2jciQtiVqKD1fiildFVLBt3EDsQxq+1o&#13;&#10;0Ec7NlKPeIxw08s0SW6lwY7jQosDPbZU7dffRkHYPezDx+mrzj53y+y9eH2z9bZQ6vIiPE2j3E9B&#13;&#10;eAr+v/GHeNEKbrK8uMuLNIXfX/ETyPkPAAAA//8DAFBLAQItABQABgAIAAAAIQDb4fbL7gAAAIUB&#13;&#10;AAATAAAAAAAAAAAAAAAAAAAAAABbQ29udGVudF9UeXBlc10ueG1sUEsBAi0AFAAGAAgAAAAhAFr0&#13;&#10;LFu/AAAAFQEAAAsAAAAAAAAAAAAAAAAAHwEAAF9yZWxzLy5yZWxzUEsBAi0AFAAGAAgAAAAhAANg&#13;&#10;yLHQAAAA5wAAAA8AAAAAAAAAAAAAAAAABwIAAGRycy9kb3ducmV2LnhtbFBLBQYAAAAAAwADALcA&#13;&#10;AAAEAwAAAAA=&#13;&#10;" fillcolor="#f2f2f2" strokecolor="#003971" strokeweight="1pt">
                        <v:stroke joinstyle="miter"/>
                        <v:textbox>
                          <w:txbxContent>
                            <w:p w14:paraId="5401670A" w14:textId="77777777" w:rsidR="006E112E" w:rsidRDefault="006E112E" w:rsidP="00160BC0">
                              <w:pPr>
                                <w:jc w:val="center"/>
                                <w:rPr>
                                  <w:sz w:val="24"/>
                                  <w:szCs w:val="24"/>
                                </w:rPr>
                              </w:pPr>
                              <w:r>
                                <w:rPr>
                                  <w:rFonts w:ascii="PT Sans"/>
                                  <w:b/>
                                  <w:bCs/>
                                  <w:color w:val="000000" w:themeColor="text1"/>
                                  <w:kern w:val="24"/>
                                  <w:sz w:val="18"/>
                                  <w:szCs w:val="18"/>
                                  <w:rtl/>
                                  <w:lang w:bidi="ar-JO"/>
                                </w:rPr>
                                <w:t>الخدمات الاجتماعية للأطفال</w:t>
                              </w:r>
                            </w:p>
                          </w:txbxContent>
                        </v:textbox>
                      </v:roundrect>
                      <v:roundrect id="Rounded Rectangle 21" o:spid="_x0000_s1037" style="position:absolute;left:84112;top:15238;width:20333;height:13790;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sLG0q0AAAAOcAAAAPAAAAZHJzL2Rvd25yZXYueG1sRI9bSwMx&#13;&#10;FITfBf9DOIJvNmuX2t1t0+IFQQsFra3i22Fz9kI3J8smtum/bwTBl4FhmG+Y+TKYThxocK1lBbej&#13;&#10;BARxaXXLtYLtx/NNBsJ5ZI2dZVJwIgfLxeXFHAttj/xOh42vRYSwK1BB431fSOnKhgy6ke2JY1bZ&#13;&#10;waCPdqilHvAY4aaT4yS5kwZbjgsN9vTYULnf/BgFYfewD5+n7yr92q3St/x1battrtT1VXiaRbmf&#13;&#10;gfAU/H/jD/GiFUzSLJ9m+TiF31/xE8jFGQAA//8DAFBLAQItABQABgAIAAAAIQDb4fbL7gAAAIUB&#13;&#10;AAATAAAAAAAAAAAAAAAAAAAAAABbQ29udGVudF9UeXBlc10ueG1sUEsBAi0AFAAGAAgAAAAhAFr0&#13;&#10;LFu/AAAAFQEAAAsAAAAAAAAAAAAAAAAAHwEAAF9yZWxzLy5yZWxzUEsBAi0AFAAGAAgAAAAhAGws&#13;&#10;bSrQAAAA5wAAAA8AAAAAAAAAAAAAAAAABwIAAGRycy9kb3ducmV2LnhtbFBLBQYAAAAAAwADALcA&#13;&#10;AAAEAwAAAAA=&#13;&#10;" fillcolor="#f2f2f2" strokecolor="#003971" strokeweight="1pt">
                        <v:stroke joinstyle="miter"/>
                        <v:textbox>
                          <w:txbxContent>
                            <w:p w14:paraId="54DAD7E1" w14:textId="77777777" w:rsidR="006E112E" w:rsidRDefault="006E112E" w:rsidP="00160BC0">
                              <w:pPr>
                                <w:jc w:val="center"/>
                                <w:rPr>
                                  <w:sz w:val="24"/>
                                  <w:szCs w:val="24"/>
                                </w:rPr>
                              </w:pPr>
                              <w:r>
                                <w:rPr>
                                  <w:rFonts w:ascii="PT Sans"/>
                                  <w:b/>
                                  <w:bCs/>
                                  <w:color w:val="000000" w:themeColor="text1"/>
                                  <w:kern w:val="24"/>
                                  <w:sz w:val="18"/>
                                  <w:szCs w:val="18"/>
                                  <w:rtl/>
                                  <w:lang w:bidi="ar-JO"/>
                                </w:rPr>
                                <w:t>الخدمات الاجتماعية للبالغين</w:t>
                              </w:r>
                            </w:p>
                          </w:txbxContent>
                        </v:textbox>
                      </v:roundrect>
                      <v:roundrect id="Rounded Rectangle 22" o:spid="_x0000_s1038" style="position:absolute;left:69892;top:30985;width:26702;height:7631;visibility:visible;mso-wrap-style:square;v-text-anchor:middle" arcsize="10923f"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jxfVe0QAAAOcAAAAPAAAAZHJzL2Rvd25yZXYueG1sRI9bSwMx&#13;&#10;FITfBf9DOIJvNmvX6u62afGCoIKgtbX07bA5e6Gbk2UT2/TfG6Hgy8AwzDfMbBFMJ/Y0uNaygutR&#13;&#10;AoK4tLrlWsHq6/kqA+E8ssbOMik4koPF/PxshoW2B/6k/dLXIkLYFaig8b4vpHRlQwbdyPbEMavs&#13;&#10;YNBHO9RSD3iIcNPJcZLcSoMtx4UGe3psqNwtf4yCsH7Yhe/jtko367f0I399t9UqV+ryIjxNo9xP&#13;&#10;QXgK/r9xQrxoBZM0y++yfHwDf7/iJ5DzXwAAAP//AwBQSwECLQAUAAYACAAAACEA2+H2y+4AAACF&#13;&#10;AQAAEwAAAAAAAAAAAAAAAAAAAAAAW0NvbnRlbnRfVHlwZXNdLnhtbFBLAQItABQABgAIAAAAIQBa&#13;&#10;9CxbvwAAABUBAAALAAAAAAAAAAAAAAAAAB8BAABfcmVscy8ucmVsc1BLAQItABQABgAIAAAAIQDj&#13;&#10;xfVe0QAAAOcAAAAPAAAAAAAAAAAAAAAAAAcCAABkcnMvZG93bnJldi54bWxQSwUGAAAAAAMAAwC3&#13;&#10;AAAABQMAAAAA&#13;&#10;" fillcolor="#f2f2f2" strokecolor="#003971" strokeweight="1pt">
                        <v:stroke joinstyle="miter"/>
                        <v:textbox>
                          <w:txbxContent>
                            <w:p w14:paraId="6A98A622" w14:textId="77777777" w:rsidR="006E112E" w:rsidRDefault="006E112E" w:rsidP="00160BC0">
                              <w:pPr>
                                <w:jc w:val="center"/>
                                <w:rPr>
                                  <w:sz w:val="24"/>
                                  <w:szCs w:val="24"/>
                                </w:rPr>
                              </w:pPr>
                              <w:r>
                                <w:rPr>
                                  <w:rFonts w:ascii="PT Sans"/>
                                  <w:b/>
                                  <w:bCs/>
                                  <w:color w:val="000000" w:themeColor="text1"/>
                                  <w:kern w:val="24"/>
                                  <w:sz w:val="18"/>
                                  <w:szCs w:val="18"/>
                                  <w:rtl/>
                                  <w:lang w:bidi="ar-JO"/>
                                </w:rPr>
                                <w:t>الرعاية الاجتماعية</w:t>
                              </w:r>
                            </w:p>
                          </w:txbxContent>
                        </v:textbox>
                      </v:roundrect>
                      <v:shape id="TextBox 23" o:spid="_x0000_s1039" type="#_x0000_t202" style="position:absolute;left:72093;top:8378;width:26617;height:9187;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afg03zgAAAOcAAAAPAAAAZHJzL2Rvd25yZXYueG1sRI/RSsNA&#13;&#10;FETfhf7Dcgu+2U2j0STttkhrwbdq2w+4ZK/ZmOzdkF3b6Nd3BcGXgWGYM8xyPdpOnGnwjWMF81kC&#13;&#10;grhyuuFawem4u8tB+ICssXNMCr7Jw3o1uVliqd2F3+l8CLWIEPYlKjAh9KWUvjJk0c9cTxyzDzdY&#13;&#10;DNEOtdQDXiLcdjJNkkdpseG4YLCnjaGqPXxZBXli921bpG/ePvzMM7PZupf+U6nb6bhdRHlegAg0&#13;&#10;hv/GH+JVK8ju8+IpL9IMfn/FTyBXVwAAAP//AwBQSwECLQAUAAYACAAAACEA2+H2y+4AAACFAQAA&#13;&#10;EwAAAAAAAAAAAAAAAAAAAAAAW0NvbnRlbnRfVHlwZXNdLnhtbFBLAQItABQABgAIAAAAIQBa9Cxb&#13;&#10;vwAAABUBAAALAAAAAAAAAAAAAAAAAB8BAABfcmVscy8ucmVsc1BLAQItABQABgAIAAAAIQDafg03&#13;&#10;zgAAAOcAAAAPAAAAAAAAAAAAAAAAAAcCAABkcnMvZG93bnJldi54bWxQSwUGAAAAAAMAAwC3AAAA&#13;&#10;AgMAAAAA&#13;&#10;" filled="f" stroked="f">
                        <v:textbox style="mso-fit-shape-to-text:t">
                          <w:txbxContent>
                            <w:p w14:paraId="7D2A468E" w14:textId="77777777" w:rsidR="006E112E" w:rsidRDefault="006E112E" w:rsidP="00160BC0">
                              <w:pPr>
                                <w:spacing w:line="216" w:lineRule="auto"/>
                                <w:jc w:val="center"/>
                                <w:rPr>
                                  <w:sz w:val="24"/>
                                  <w:szCs w:val="24"/>
                                </w:rPr>
                              </w:pPr>
                              <w:r>
                                <w:rPr>
                                  <w:rFonts w:ascii="PT Sans"/>
                                  <w:b/>
                                  <w:bCs/>
                                  <w:color w:val="FFFFFF" w:themeColor="background1"/>
                                  <w:kern w:val="24"/>
                                  <w:sz w:val="18"/>
                                  <w:szCs w:val="18"/>
                                  <w:rtl/>
                                  <w:lang w:bidi="ar-JO"/>
                                </w:rPr>
                                <w:t>خدمات اجتماعية شخصية</w:t>
                              </w:r>
                            </w:p>
                          </w:txbxContent>
                        </v:textbox>
                      </v:shape>
                      <v:shape id="TextBox 24" o:spid="_x0000_s1040" type="#_x0000_t202" style="position:absolute;left:41989;top:-1014;width:19953;height:9187;visibility:visible;mso-wrap-style:non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qrJNAzgAAAOcAAAAPAAAAZHJzL2Rvd25yZXYueG1sRI/NasMw&#13;&#10;EITvgb6D2EJviRy3SW0nSihJA73lp32Axdparq2VsdTEzdNXhUIuA8Mw3zDL9WBbcabe144VTCcJ&#13;&#10;COLS6ZorBR/vu3EGwgdkja1jUvBDHtaru9ESC+0ufKTzKVQiQtgXqMCE0BVS+tKQRT9xHXHMPl1v&#13;&#10;MUTbV1L3eIlw28o0SebSYs1xwWBHG0Nlc/q2CrLE7psmTw/ePl2nM7PZutfuS6mH+2G7iPKyABFo&#13;&#10;CLfGP+JNK5g9Zvlzlqdz+PsVP4Fc/QIAAP//AwBQSwECLQAUAAYACAAAACEA2+H2y+4AAACFAQAA&#13;&#10;EwAAAAAAAAAAAAAAAAAAAAAAW0NvbnRlbnRfVHlwZXNdLnhtbFBLAQItABQABgAIAAAAIQBa9Cxb&#13;&#10;vwAAABUBAAALAAAAAAAAAAAAAAAAAB8BAABfcmVscy8ucmVsc1BLAQItABQABgAIAAAAIQAqrJNA&#13;&#10;zgAAAOcAAAAPAAAAAAAAAAAAAAAAAAcCAABkcnMvZG93bnJldi54bWxQSwUGAAAAAAMAAwC3AAAA&#13;&#10;AgMAAAAA&#13;&#10;" filled="f" stroked="f">
                        <v:textbox style="mso-fit-shape-to-text:t">
                          <w:txbxContent>
                            <w:p w14:paraId="59E1BE7B" w14:textId="77777777" w:rsidR="006E112E" w:rsidRDefault="006E112E" w:rsidP="00160BC0">
                              <w:pPr>
                                <w:spacing w:line="216" w:lineRule="auto"/>
                                <w:rPr>
                                  <w:sz w:val="24"/>
                                  <w:szCs w:val="24"/>
                                </w:rPr>
                              </w:pPr>
                              <w:r>
                                <w:rPr>
                                  <w:rFonts w:ascii="PT Sans"/>
                                  <w:b/>
                                  <w:bCs/>
                                  <w:color w:val="FFFFFF" w:themeColor="background1"/>
                                  <w:kern w:val="24"/>
                                  <w:sz w:val="18"/>
                                  <w:szCs w:val="18"/>
                                  <w:rtl/>
                                  <w:lang w:bidi="ar-JO"/>
                                </w:rPr>
                                <w:t>الحماية الاجتماعية</w:t>
                              </w:r>
                            </w:p>
                          </w:txbxContent>
                        </v:textbox>
                      </v:shape>
                      <w10:wrap type="topAndBottom"/>
                    </v:group>
                  </w:pict>
                </mc:Fallback>
              </mc:AlternateContent>
            </w:r>
            <w:r w:rsidRPr="00160BC0">
              <w:rPr>
                <w:sz w:val="20"/>
                <w:szCs w:val="20"/>
                <w:rtl/>
              </w:rPr>
              <w:t xml:space="preserve">تعرَّف الحماية الاجتماعية بأنها عبارة عن خدمتين عامتين أساسيتين: نظام الضمان الاجتماعي، </w:t>
            </w:r>
            <w:r w:rsidR="00FE20A1">
              <w:rPr>
                <w:rFonts w:hint="cs"/>
                <w:sz w:val="20"/>
                <w:szCs w:val="20"/>
                <w:rtl/>
              </w:rPr>
              <w:t>(دعم الدخل)</w:t>
            </w:r>
            <w:r w:rsidRPr="00160BC0">
              <w:rPr>
                <w:sz w:val="20"/>
                <w:szCs w:val="20"/>
                <w:rtl/>
              </w:rPr>
              <w:t xml:space="preserve">؛ ونظام الخدمات الاجتماعية </w:t>
            </w:r>
            <w:r w:rsidR="00FE20A1">
              <w:rPr>
                <w:rFonts w:hint="cs"/>
                <w:sz w:val="20"/>
                <w:szCs w:val="20"/>
                <w:rtl/>
              </w:rPr>
              <w:t xml:space="preserve">(الرعاية الشخصية والدعم) </w:t>
            </w:r>
            <w:r w:rsidR="00C05DEE">
              <w:rPr>
                <w:rFonts w:hint="cs"/>
                <w:sz w:val="20"/>
                <w:szCs w:val="20"/>
                <w:rtl/>
              </w:rPr>
              <w:t>ويغطي هذا الموجز جزئية الضمان الاجتماعي فقط.</w:t>
            </w:r>
          </w:p>
          <w:p w14:paraId="15F5436F" w14:textId="22917B48" w:rsidR="00160BC0" w:rsidRDefault="00160BC0" w:rsidP="00160BC0">
            <w:pPr>
              <w:bidi/>
              <w:rPr>
                <w:sz w:val="20"/>
                <w:szCs w:val="20"/>
                <w:rtl/>
              </w:rPr>
            </w:pPr>
          </w:p>
          <w:p w14:paraId="41BE7EFD" w14:textId="740214F4" w:rsidR="00634661" w:rsidRPr="00591F81" w:rsidRDefault="00634661" w:rsidP="007A71E3">
            <w:pPr>
              <w:jc w:val="center"/>
              <w:rPr>
                <w:sz w:val="20"/>
                <w:szCs w:val="20"/>
              </w:rPr>
            </w:pPr>
          </w:p>
          <w:p w14:paraId="3A3C7AAC" w14:textId="16DAC917" w:rsidR="00160BC0" w:rsidRPr="00E36A9C" w:rsidRDefault="00160BC0" w:rsidP="00160BC0">
            <w:pPr>
              <w:pStyle w:val="Tablenote-belowtable"/>
              <w:bidi/>
              <w:rPr>
                <w:sz w:val="20"/>
                <w:szCs w:val="20"/>
                <w:rtl/>
                <w:lang w:val="en-US"/>
              </w:rPr>
            </w:pPr>
            <w:r w:rsidRPr="00160BC0">
              <w:rPr>
                <w:rFonts w:cs="Arial"/>
                <w:sz w:val="20"/>
                <w:szCs w:val="20"/>
                <w:rtl/>
              </w:rPr>
              <w:t xml:space="preserve">المصدر: </w:t>
            </w:r>
            <w:r w:rsidR="00C05DEE">
              <w:rPr>
                <w:rFonts w:cs="Arial" w:hint="cs"/>
                <w:sz w:val="20"/>
                <w:szCs w:val="20"/>
                <w:rtl/>
              </w:rPr>
              <w:t>شامل،</w:t>
            </w:r>
            <w:r w:rsidRPr="00160BC0">
              <w:rPr>
                <w:rFonts w:cs="Arial"/>
                <w:sz w:val="20"/>
                <w:szCs w:val="20"/>
                <w:rtl/>
              </w:rPr>
              <w:t xml:space="preserve"> التعريف الذي استخدمه برنامج شامل مستمد من المعايير الدولية لتصنيف الخدمات العامة</w:t>
            </w:r>
            <w:r w:rsidR="00C05DEE">
              <w:rPr>
                <w:rFonts w:cs="Arial" w:hint="cs"/>
                <w:sz w:val="20"/>
                <w:szCs w:val="20"/>
                <w:rtl/>
              </w:rPr>
              <w:t>.</w:t>
            </w:r>
          </w:p>
        </w:tc>
      </w:tr>
    </w:tbl>
    <w:p w14:paraId="067EC7AF" w14:textId="5B7B8033" w:rsidR="00E36A9C" w:rsidRDefault="00A4138F" w:rsidP="00E36A9C">
      <w:pPr>
        <w:bidi/>
        <w:jc w:val="both"/>
      </w:pPr>
      <w:r w:rsidRPr="00A4138F">
        <w:rPr>
          <w:rtl/>
        </w:rPr>
        <w:t xml:space="preserve">يحتاج العديد من الأشخاص </w:t>
      </w:r>
      <w:r w:rsidR="005F076F">
        <w:rPr>
          <w:rFonts w:hint="cs"/>
          <w:rtl/>
          <w:lang w:bidi="ar-JO"/>
        </w:rPr>
        <w:t>ذوي</w:t>
      </w:r>
      <w:r w:rsidRPr="00A4138F">
        <w:rPr>
          <w:rtl/>
        </w:rPr>
        <w:t xml:space="preserve"> </w:t>
      </w:r>
      <w:r w:rsidR="007C5F39">
        <w:rPr>
          <w:rFonts w:hint="cs"/>
          <w:rtl/>
        </w:rPr>
        <w:t>الإعاقة</w:t>
      </w:r>
      <w:r>
        <w:rPr>
          <w:rFonts w:hint="cs"/>
          <w:rtl/>
        </w:rPr>
        <w:t xml:space="preserve"> </w:t>
      </w:r>
      <w:r w:rsidRPr="00A4138F">
        <w:rPr>
          <w:rtl/>
        </w:rPr>
        <w:t xml:space="preserve">إلى الحصول على الدعم عبر مجموعة واسعة من الخدمات العامة، </w:t>
      </w:r>
      <w:r w:rsidR="00E36A9C">
        <w:rPr>
          <w:rFonts w:hint="cs"/>
          <w:rtl/>
        </w:rPr>
        <w:t>كما هو موضح في الشكل ١-٢. وقد تكون هذه الخدمات: التشخيص</w:t>
      </w:r>
      <w:r w:rsidR="00E36A9C" w:rsidRPr="00A4138F">
        <w:rPr>
          <w:rtl/>
        </w:rPr>
        <w:t xml:space="preserve"> والتدخل المبكر</w:t>
      </w:r>
      <w:r w:rsidR="00E36A9C">
        <w:rPr>
          <w:rFonts w:hint="cs"/>
          <w:rtl/>
        </w:rPr>
        <w:t>، الصحة (بما في ذلك خدمات التأهيل والأجهزة المساعدة)، التعليم والتدريب، برامج دامجة في سوق العمل، إمكانية الوصول للمسكن، المواصلات والعديد من الخدمات الأخرى.</w:t>
      </w:r>
      <w:r w:rsidR="00E36A9C">
        <w:t xml:space="preserve"> </w:t>
      </w:r>
      <w:r w:rsidR="00E36A9C">
        <w:rPr>
          <w:rFonts w:hint="cs"/>
          <w:rtl/>
        </w:rPr>
        <w:t xml:space="preserve"> ويشتمل ذلك على الحماية الاجتماعية في النقطتين سواء الضمان الاجتماعي أو الخدمات الاجتماعية. ومن المهم جداً </w:t>
      </w:r>
      <w:r w:rsidR="00102360">
        <w:rPr>
          <w:rFonts w:hint="cs"/>
          <w:rtl/>
        </w:rPr>
        <w:t>الإقرار ومعرفة أن احتياجات ومتطلبات الأشخاص قد تكون مختلفة.</w:t>
      </w:r>
    </w:p>
    <w:p w14:paraId="60A4546C" w14:textId="77777777" w:rsidR="00111E36" w:rsidRDefault="00111E36" w:rsidP="00111E36">
      <w:pPr>
        <w:bidi/>
        <w:jc w:val="both"/>
        <w:rPr>
          <w:rtl/>
        </w:rPr>
      </w:pPr>
    </w:p>
    <w:p w14:paraId="4FAAA45A" w14:textId="1B47982A" w:rsidR="006356BE" w:rsidRPr="00111E36" w:rsidRDefault="00A4138F" w:rsidP="00111E36">
      <w:pPr>
        <w:pStyle w:val="Caption"/>
        <w:bidi/>
        <w:rPr>
          <w:lang w:val="en-US"/>
        </w:rPr>
      </w:pPr>
      <w:r w:rsidRPr="00A4138F">
        <w:rPr>
          <w:rtl/>
        </w:rPr>
        <w:lastRenderedPageBreak/>
        <w:t xml:space="preserve">الشكل 1-2: الدعم الذي يحتاجه الأشخاص </w:t>
      </w:r>
      <w:r w:rsidR="005F076F">
        <w:rPr>
          <w:rtl/>
        </w:rPr>
        <w:t>ذوي</w:t>
      </w:r>
      <w:r w:rsidRPr="00A4138F">
        <w:rPr>
          <w:rtl/>
        </w:rPr>
        <w:t xml:space="preserve"> </w:t>
      </w:r>
      <w:r w:rsidR="007C5F39">
        <w:rPr>
          <w:rtl/>
        </w:rPr>
        <w:t>الإعاقة</w:t>
      </w:r>
      <w:r w:rsidRPr="00A4138F">
        <w:rPr>
          <w:rtl/>
        </w:rPr>
        <w:t xml:space="preserve"> يتضمن مجموعة من الخدمات العامة</w:t>
      </w:r>
    </w:p>
    <w:p w14:paraId="0CE4CFEC" w14:textId="6C144BA9" w:rsidR="006356BE" w:rsidRPr="005D0F24" w:rsidRDefault="005D0F24" w:rsidP="005D0F24">
      <w:pPr>
        <w:pStyle w:val="Tablenote-belowtable"/>
        <w:bidi/>
        <w:rPr>
          <w:rFonts w:cs="Arial"/>
          <w:lang w:val="en-US"/>
        </w:rPr>
      </w:pPr>
      <w:r>
        <w:rPr>
          <w:rFonts w:cs="Arial"/>
          <w:noProof/>
          <w:lang w:val="en-US"/>
        </w:rPr>
        <w:drawing>
          <wp:inline distT="0" distB="0" distL="0" distR="0" wp14:anchorId="3712B021" wp14:editId="61A78AF4">
            <wp:extent cx="4909930" cy="3897461"/>
            <wp:effectExtent l="0" t="0" r="5080" b="1905"/>
            <wp:docPr id="914157259" name="Picture 46" descr="A diagram of a wheelchair us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4157259" name="Picture 46" descr="A diagram of a wheelchair user&#10;&#10;Description automatically generated"/>
                    <pic:cNvPicPr/>
                  </pic:nvPicPr>
                  <pic:blipFill>
                    <a:blip r:embed="rId21" cstate="print">
                      <a:extLst>
                        <a:ext uri="{28A0092B-C50C-407E-A947-70E740481C1C}">
                          <a14:useLocalDpi xmlns:a14="http://schemas.microsoft.com/office/drawing/2010/main" val="0"/>
                        </a:ext>
                      </a:extLst>
                    </a:blip>
                    <a:stretch>
                      <a:fillRect/>
                    </a:stretch>
                  </pic:blipFill>
                  <pic:spPr>
                    <a:xfrm>
                      <a:off x="0" y="0"/>
                      <a:ext cx="4947887" cy="3927591"/>
                    </a:xfrm>
                    <a:prstGeom prst="rect">
                      <a:avLst/>
                    </a:prstGeom>
                  </pic:spPr>
                </pic:pic>
              </a:graphicData>
            </a:graphic>
          </wp:inline>
        </w:drawing>
      </w:r>
    </w:p>
    <w:p w14:paraId="14C95D0B" w14:textId="4DD559DA" w:rsidR="00A4138F" w:rsidRDefault="00A4138F" w:rsidP="006356BE">
      <w:pPr>
        <w:pStyle w:val="Tablenote-belowtable"/>
        <w:bidi/>
      </w:pPr>
      <w:r w:rsidRPr="00A4138F">
        <w:rPr>
          <w:rFonts w:cs="Arial"/>
          <w:rtl/>
        </w:rPr>
        <w:t>المصدر: مسارات التنمية</w:t>
      </w:r>
    </w:p>
    <w:p w14:paraId="285F03D1" w14:textId="6864C069" w:rsidR="00111E36" w:rsidRDefault="00A4138F" w:rsidP="00A4138F">
      <w:pPr>
        <w:bidi/>
        <w:jc w:val="both"/>
        <w:rPr>
          <w:rtl/>
        </w:rPr>
      </w:pPr>
      <w:r w:rsidRPr="00A4138F">
        <w:rPr>
          <w:rtl/>
        </w:rPr>
        <w:t>الضمان الاجتماعي حق أساسي من حقوق الإنسان</w:t>
      </w:r>
      <w:r w:rsidR="00111E36">
        <w:rPr>
          <w:rFonts w:hint="cs"/>
          <w:rtl/>
        </w:rPr>
        <w:t xml:space="preserve"> ويجب توفيره للجميع عندما يطلبوه وفي أي مرحلة أو وقت من مراحل حياتهم</w:t>
      </w:r>
      <w:r w:rsidRPr="00A4138F">
        <w:rPr>
          <w:rtl/>
        </w:rPr>
        <w:t xml:space="preserve">، وحصول الأشخاص ذوي </w:t>
      </w:r>
      <w:r w:rsidR="007C5F39">
        <w:rPr>
          <w:rtl/>
        </w:rPr>
        <w:t>الإعاقة</w:t>
      </w:r>
      <w:r w:rsidRPr="00A4138F">
        <w:rPr>
          <w:rtl/>
        </w:rPr>
        <w:t xml:space="preserve"> على هذا الحق منصوص عليه في العديد من الأطر الدولية لحقوق الإنسان</w:t>
      </w:r>
      <w:r w:rsidR="00111E36">
        <w:rPr>
          <w:rFonts w:hint="cs"/>
          <w:rtl/>
        </w:rPr>
        <w:t xml:space="preserve"> وحقوق العمل.</w:t>
      </w:r>
      <w:r w:rsidR="00111E36">
        <w:rPr>
          <w:rStyle w:val="FootnoteReference"/>
          <w:rtl/>
        </w:rPr>
        <w:footnoteReference w:id="4"/>
      </w:r>
    </w:p>
    <w:p w14:paraId="08438330" w14:textId="77777777" w:rsidR="005A4382" w:rsidRPr="005A4382" w:rsidRDefault="005A4382" w:rsidP="005A4382">
      <w:pPr>
        <w:bidi/>
        <w:jc w:val="both"/>
        <w:rPr>
          <w:rtl/>
          <w:lang w:val="en-PL"/>
        </w:rPr>
      </w:pPr>
      <w:r w:rsidRPr="005A4382">
        <w:rPr>
          <w:rFonts w:hint="cs"/>
          <w:rtl/>
          <w:lang w:val="en-PL"/>
        </w:rPr>
        <w:t>جعل</w:t>
      </w:r>
      <w:r w:rsidRPr="005A4382">
        <w:rPr>
          <w:rtl/>
          <w:lang w:val="en-PL"/>
        </w:rPr>
        <w:t xml:space="preserve"> </w:t>
      </w:r>
      <w:r w:rsidRPr="005A4382">
        <w:rPr>
          <w:rFonts w:hint="cs"/>
          <w:rtl/>
          <w:lang w:val="en-PL"/>
        </w:rPr>
        <w:t>الضمان</w:t>
      </w:r>
      <w:r w:rsidRPr="005A4382">
        <w:rPr>
          <w:rtl/>
          <w:lang w:val="en-PL"/>
        </w:rPr>
        <w:t xml:space="preserve"> </w:t>
      </w:r>
      <w:r w:rsidRPr="005A4382">
        <w:rPr>
          <w:rFonts w:hint="cs"/>
          <w:rtl/>
          <w:lang w:val="en-PL"/>
        </w:rPr>
        <w:t>الاجتماعي</w:t>
      </w:r>
      <w:r w:rsidRPr="005A4382">
        <w:rPr>
          <w:rtl/>
          <w:lang w:val="en-PL"/>
        </w:rPr>
        <w:t xml:space="preserve"> </w:t>
      </w:r>
      <w:r w:rsidRPr="005A4382">
        <w:rPr>
          <w:rFonts w:hint="cs"/>
          <w:rtl/>
          <w:lang w:val="en-PL"/>
        </w:rPr>
        <w:t>دامجاً</w:t>
      </w:r>
      <w:r w:rsidRPr="005A4382">
        <w:rPr>
          <w:rtl/>
          <w:lang w:val="en-PL"/>
        </w:rPr>
        <w:t xml:space="preserve"> </w:t>
      </w:r>
      <w:r w:rsidRPr="005A4382">
        <w:rPr>
          <w:rFonts w:hint="cs"/>
          <w:rtl/>
          <w:lang w:val="en-PL"/>
        </w:rPr>
        <w:t>للأشخاص</w:t>
      </w:r>
      <w:r w:rsidRPr="005A4382">
        <w:rPr>
          <w:rtl/>
          <w:lang w:val="en-PL"/>
        </w:rPr>
        <w:t xml:space="preserve"> </w:t>
      </w:r>
      <w:r w:rsidRPr="005A4382">
        <w:rPr>
          <w:rFonts w:hint="cs"/>
          <w:rtl/>
          <w:lang w:val="en-PL"/>
        </w:rPr>
        <w:t>ذوي</w:t>
      </w:r>
      <w:r w:rsidRPr="005A4382">
        <w:rPr>
          <w:rtl/>
          <w:lang w:val="en-PL"/>
        </w:rPr>
        <w:t xml:space="preserve"> </w:t>
      </w:r>
      <w:r w:rsidRPr="005A4382">
        <w:rPr>
          <w:rFonts w:hint="cs"/>
          <w:rtl/>
          <w:lang w:val="en-PL"/>
        </w:rPr>
        <w:t>الإعاقة</w:t>
      </w:r>
      <w:r w:rsidRPr="005A4382">
        <w:rPr>
          <w:rtl/>
          <w:lang w:val="en-PL"/>
        </w:rPr>
        <w:t xml:space="preserve"> </w:t>
      </w:r>
      <w:r w:rsidRPr="005A4382">
        <w:rPr>
          <w:rFonts w:hint="cs"/>
          <w:rtl/>
          <w:lang w:val="en-PL"/>
        </w:rPr>
        <w:t>يعني</w:t>
      </w:r>
      <w:r w:rsidRPr="005A4382">
        <w:rPr>
          <w:rtl/>
          <w:lang w:val="en-PL"/>
        </w:rPr>
        <w:t xml:space="preserve"> </w:t>
      </w:r>
      <w:r w:rsidRPr="005A4382">
        <w:rPr>
          <w:rFonts w:hint="cs"/>
          <w:rtl/>
          <w:lang w:val="en-PL"/>
        </w:rPr>
        <w:t>ضمان</w:t>
      </w:r>
      <w:r w:rsidRPr="005A4382">
        <w:rPr>
          <w:rtl/>
          <w:lang w:val="en-PL"/>
        </w:rPr>
        <w:t xml:space="preserve"> </w:t>
      </w:r>
      <w:r w:rsidRPr="005A4382">
        <w:rPr>
          <w:rFonts w:hint="cs"/>
          <w:rtl/>
          <w:lang w:val="en-PL"/>
        </w:rPr>
        <w:t>تمكّن</w:t>
      </w:r>
      <w:r w:rsidRPr="005A4382">
        <w:rPr>
          <w:rtl/>
          <w:lang w:val="en-PL"/>
        </w:rPr>
        <w:t xml:space="preserve"> </w:t>
      </w:r>
      <w:r w:rsidRPr="005A4382">
        <w:rPr>
          <w:rFonts w:hint="cs"/>
          <w:rtl/>
          <w:lang w:val="en-PL"/>
        </w:rPr>
        <w:t>الأشخاص</w:t>
      </w:r>
      <w:r w:rsidRPr="005A4382">
        <w:rPr>
          <w:rtl/>
          <w:lang w:val="en-PL"/>
        </w:rPr>
        <w:t xml:space="preserve"> </w:t>
      </w:r>
      <w:r w:rsidRPr="005A4382">
        <w:rPr>
          <w:rFonts w:hint="cs"/>
          <w:rtl/>
          <w:lang w:val="en-PL"/>
        </w:rPr>
        <w:t>ذوي</w:t>
      </w:r>
      <w:r w:rsidRPr="005A4382">
        <w:rPr>
          <w:rtl/>
          <w:lang w:val="en-PL"/>
        </w:rPr>
        <w:t xml:space="preserve"> </w:t>
      </w:r>
      <w:r w:rsidRPr="005A4382">
        <w:rPr>
          <w:rFonts w:hint="cs"/>
          <w:rtl/>
          <w:lang w:val="en-PL"/>
        </w:rPr>
        <w:t>الإعاقة</w:t>
      </w:r>
      <w:r w:rsidRPr="005A4382">
        <w:rPr>
          <w:rtl/>
          <w:lang w:val="en-PL"/>
        </w:rPr>
        <w:t xml:space="preserve"> </w:t>
      </w:r>
      <w:r w:rsidRPr="005A4382">
        <w:rPr>
          <w:rFonts w:hint="cs"/>
          <w:rtl/>
          <w:lang w:val="en-PL"/>
        </w:rPr>
        <w:t>من</w:t>
      </w:r>
      <w:r w:rsidRPr="005A4382">
        <w:rPr>
          <w:rtl/>
          <w:lang w:val="en-PL"/>
        </w:rPr>
        <w:t xml:space="preserve"> </w:t>
      </w:r>
      <w:r w:rsidRPr="005A4382">
        <w:rPr>
          <w:rFonts w:hint="cs"/>
          <w:rtl/>
          <w:lang w:val="en-PL"/>
        </w:rPr>
        <w:t>الوصول</w:t>
      </w:r>
      <w:r w:rsidRPr="005A4382">
        <w:rPr>
          <w:rtl/>
          <w:lang w:val="en-PL"/>
        </w:rPr>
        <w:t xml:space="preserve"> </w:t>
      </w:r>
      <w:r w:rsidRPr="005A4382">
        <w:rPr>
          <w:rFonts w:hint="cs"/>
          <w:rtl/>
          <w:lang w:val="en-PL"/>
        </w:rPr>
        <w:t>إلى</w:t>
      </w:r>
      <w:r w:rsidRPr="005A4382">
        <w:rPr>
          <w:rtl/>
          <w:lang w:val="en-PL"/>
        </w:rPr>
        <w:t xml:space="preserve"> </w:t>
      </w:r>
      <w:r w:rsidRPr="005A4382">
        <w:rPr>
          <w:rFonts w:hint="cs"/>
          <w:rtl/>
          <w:lang w:val="en-PL"/>
        </w:rPr>
        <w:t>أنظمة</w:t>
      </w:r>
      <w:r w:rsidRPr="005A4382">
        <w:rPr>
          <w:rtl/>
          <w:lang w:val="en-PL"/>
        </w:rPr>
        <w:t xml:space="preserve"> </w:t>
      </w:r>
      <w:r w:rsidRPr="005A4382">
        <w:rPr>
          <w:rFonts w:hint="cs"/>
          <w:rtl/>
          <w:lang w:val="en-PL"/>
        </w:rPr>
        <w:t>الضمان</w:t>
      </w:r>
      <w:r w:rsidRPr="005A4382">
        <w:rPr>
          <w:rtl/>
          <w:lang w:val="en-PL"/>
        </w:rPr>
        <w:t xml:space="preserve"> </w:t>
      </w:r>
      <w:r w:rsidRPr="005A4382">
        <w:rPr>
          <w:rFonts w:hint="cs"/>
          <w:rtl/>
          <w:lang w:val="en-PL"/>
        </w:rPr>
        <w:t>الاجتماعي</w:t>
      </w:r>
      <w:r w:rsidRPr="005A4382">
        <w:rPr>
          <w:rtl/>
          <w:lang w:val="en-PL"/>
        </w:rPr>
        <w:t xml:space="preserve"> </w:t>
      </w:r>
      <w:r w:rsidRPr="005A4382">
        <w:rPr>
          <w:rFonts w:hint="cs"/>
          <w:rtl/>
          <w:lang w:val="en-PL"/>
        </w:rPr>
        <w:t>على</w:t>
      </w:r>
      <w:r w:rsidRPr="005A4382">
        <w:rPr>
          <w:rtl/>
          <w:lang w:val="en-PL"/>
        </w:rPr>
        <w:t xml:space="preserve"> </w:t>
      </w:r>
      <w:r w:rsidRPr="005A4382">
        <w:rPr>
          <w:rFonts w:hint="cs"/>
          <w:rtl/>
          <w:lang w:val="en-PL"/>
        </w:rPr>
        <w:t>قدم</w:t>
      </w:r>
      <w:r w:rsidRPr="005A4382">
        <w:rPr>
          <w:rtl/>
          <w:lang w:val="en-PL"/>
        </w:rPr>
        <w:t xml:space="preserve"> </w:t>
      </w:r>
      <w:r w:rsidRPr="005A4382">
        <w:rPr>
          <w:rFonts w:hint="cs"/>
          <w:rtl/>
          <w:lang w:val="en-PL"/>
        </w:rPr>
        <w:t>المساواة</w:t>
      </w:r>
      <w:r w:rsidRPr="005A4382">
        <w:rPr>
          <w:rtl/>
          <w:lang w:val="en-PL"/>
        </w:rPr>
        <w:t xml:space="preserve"> </w:t>
      </w:r>
      <w:r w:rsidRPr="005A4382">
        <w:rPr>
          <w:rFonts w:hint="cs"/>
          <w:rtl/>
          <w:lang w:val="en-PL"/>
        </w:rPr>
        <w:t>مع</w:t>
      </w:r>
      <w:r w:rsidRPr="005A4382">
        <w:rPr>
          <w:rtl/>
          <w:lang w:val="en-PL"/>
        </w:rPr>
        <w:t xml:space="preserve"> </w:t>
      </w:r>
      <w:r w:rsidRPr="005A4382">
        <w:rPr>
          <w:rFonts w:hint="cs"/>
          <w:rtl/>
          <w:lang w:val="en-PL"/>
        </w:rPr>
        <w:t>بقية</w:t>
      </w:r>
      <w:r w:rsidRPr="005A4382">
        <w:rPr>
          <w:rtl/>
          <w:lang w:val="en-PL"/>
        </w:rPr>
        <w:t xml:space="preserve"> </w:t>
      </w:r>
      <w:r w:rsidRPr="005A4382">
        <w:rPr>
          <w:rFonts w:hint="cs"/>
          <w:rtl/>
          <w:lang w:val="en-PL"/>
        </w:rPr>
        <w:t>أفراد</w:t>
      </w:r>
      <w:r w:rsidRPr="005A4382">
        <w:rPr>
          <w:rtl/>
          <w:lang w:val="en-PL"/>
        </w:rPr>
        <w:t xml:space="preserve"> </w:t>
      </w:r>
      <w:r w:rsidRPr="005A4382">
        <w:rPr>
          <w:rFonts w:hint="cs"/>
          <w:rtl/>
          <w:lang w:val="en-PL"/>
        </w:rPr>
        <w:t>المجتمع،</w:t>
      </w:r>
      <w:r w:rsidRPr="005A4382">
        <w:rPr>
          <w:rtl/>
          <w:lang w:val="en-PL"/>
        </w:rPr>
        <w:t xml:space="preserve"> </w:t>
      </w:r>
      <w:r w:rsidRPr="005A4382">
        <w:rPr>
          <w:rFonts w:hint="cs"/>
          <w:rtl/>
          <w:lang w:val="en-PL"/>
        </w:rPr>
        <w:t>بالإضافة</w:t>
      </w:r>
      <w:r w:rsidRPr="005A4382">
        <w:rPr>
          <w:rtl/>
          <w:lang w:val="en-PL"/>
        </w:rPr>
        <w:t xml:space="preserve"> </w:t>
      </w:r>
      <w:r w:rsidRPr="005A4382">
        <w:rPr>
          <w:rFonts w:hint="cs"/>
          <w:rtl/>
          <w:lang w:val="en-PL"/>
        </w:rPr>
        <w:t>إلى</w:t>
      </w:r>
      <w:r w:rsidRPr="005A4382">
        <w:rPr>
          <w:rtl/>
          <w:lang w:val="en-PL"/>
        </w:rPr>
        <w:t xml:space="preserve"> </w:t>
      </w:r>
      <w:r w:rsidRPr="005A4382">
        <w:rPr>
          <w:rFonts w:hint="cs"/>
          <w:rtl/>
          <w:lang w:val="en-PL"/>
        </w:rPr>
        <w:t>ضمان</w:t>
      </w:r>
      <w:r w:rsidRPr="005A4382">
        <w:rPr>
          <w:rtl/>
          <w:lang w:val="en-PL"/>
        </w:rPr>
        <w:t xml:space="preserve"> </w:t>
      </w:r>
      <w:r w:rsidRPr="005A4382">
        <w:rPr>
          <w:rFonts w:hint="cs"/>
          <w:rtl/>
          <w:lang w:val="en-PL"/>
        </w:rPr>
        <w:t>توفر</w:t>
      </w:r>
      <w:r w:rsidRPr="005A4382">
        <w:rPr>
          <w:rtl/>
          <w:lang w:val="en-PL"/>
        </w:rPr>
        <w:t xml:space="preserve"> </w:t>
      </w:r>
      <w:r w:rsidRPr="005A4382">
        <w:rPr>
          <w:rFonts w:hint="cs"/>
          <w:rtl/>
          <w:lang w:val="en-PL"/>
        </w:rPr>
        <w:t>أنظمة</w:t>
      </w:r>
      <w:r w:rsidRPr="005A4382">
        <w:rPr>
          <w:rtl/>
          <w:lang w:val="en-PL"/>
        </w:rPr>
        <w:t xml:space="preserve"> </w:t>
      </w:r>
      <w:r w:rsidRPr="005A4382">
        <w:rPr>
          <w:rFonts w:hint="cs"/>
          <w:rtl/>
          <w:lang w:val="en-PL"/>
        </w:rPr>
        <w:t>خاصة</w:t>
      </w:r>
      <w:r w:rsidRPr="005A4382">
        <w:rPr>
          <w:rtl/>
          <w:lang w:val="en-PL"/>
        </w:rPr>
        <w:t xml:space="preserve"> </w:t>
      </w:r>
      <w:r w:rsidRPr="005A4382">
        <w:rPr>
          <w:rFonts w:hint="cs"/>
          <w:rtl/>
          <w:lang w:val="en-PL"/>
        </w:rPr>
        <w:t>بالأشخاص</w:t>
      </w:r>
      <w:r w:rsidRPr="005A4382">
        <w:rPr>
          <w:rtl/>
          <w:lang w:val="en-PL"/>
        </w:rPr>
        <w:t xml:space="preserve"> </w:t>
      </w:r>
      <w:r w:rsidRPr="005A4382">
        <w:rPr>
          <w:rFonts w:hint="cs"/>
          <w:rtl/>
          <w:lang w:val="en-PL"/>
        </w:rPr>
        <w:t>ذوي</w:t>
      </w:r>
      <w:r w:rsidRPr="005A4382">
        <w:rPr>
          <w:rtl/>
          <w:lang w:val="en-PL"/>
        </w:rPr>
        <w:t xml:space="preserve"> </w:t>
      </w:r>
      <w:r w:rsidRPr="005A4382">
        <w:rPr>
          <w:rFonts w:hint="cs"/>
          <w:rtl/>
          <w:lang w:val="en-PL"/>
        </w:rPr>
        <w:t>الإعاقة</w:t>
      </w:r>
      <w:r w:rsidRPr="005A4382">
        <w:rPr>
          <w:rtl/>
          <w:lang w:val="en-PL"/>
        </w:rPr>
        <w:t xml:space="preserve"> </w:t>
      </w:r>
      <w:r w:rsidRPr="005A4382">
        <w:rPr>
          <w:rFonts w:hint="cs"/>
          <w:rtl/>
          <w:lang w:val="en-PL"/>
        </w:rPr>
        <w:t>التي</w:t>
      </w:r>
      <w:r w:rsidRPr="005A4382">
        <w:rPr>
          <w:rtl/>
          <w:lang w:val="en-PL"/>
        </w:rPr>
        <w:t xml:space="preserve"> </w:t>
      </w:r>
      <w:r w:rsidRPr="005A4382">
        <w:rPr>
          <w:rFonts w:hint="cs"/>
          <w:rtl/>
          <w:lang w:val="en-PL"/>
        </w:rPr>
        <w:t>تعالج</w:t>
      </w:r>
      <w:r w:rsidRPr="005A4382">
        <w:rPr>
          <w:rtl/>
          <w:lang w:val="en-PL"/>
        </w:rPr>
        <w:t xml:space="preserve"> </w:t>
      </w:r>
      <w:r w:rsidRPr="005A4382">
        <w:rPr>
          <w:rFonts w:hint="cs"/>
          <w:rtl/>
          <w:lang w:val="en-PL"/>
        </w:rPr>
        <w:t>التحديات</w:t>
      </w:r>
      <w:r w:rsidRPr="005A4382">
        <w:rPr>
          <w:rtl/>
          <w:lang w:val="en-PL"/>
        </w:rPr>
        <w:t xml:space="preserve"> </w:t>
      </w:r>
      <w:r w:rsidRPr="005A4382">
        <w:rPr>
          <w:rFonts w:hint="cs"/>
          <w:rtl/>
          <w:lang w:val="en-PL"/>
        </w:rPr>
        <w:t>التي</w:t>
      </w:r>
      <w:r w:rsidRPr="005A4382">
        <w:rPr>
          <w:rtl/>
          <w:lang w:val="en-PL"/>
        </w:rPr>
        <w:t xml:space="preserve"> </w:t>
      </w:r>
      <w:proofErr w:type="spellStart"/>
      <w:r w:rsidRPr="005A4382">
        <w:rPr>
          <w:rFonts w:hint="cs"/>
          <w:rtl/>
          <w:lang w:val="en-PL"/>
        </w:rPr>
        <w:t>يواجهونها</w:t>
      </w:r>
      <w:proofErr w:type="spellEnd"/>
      <w:r w:rsidRPr="005A4382">
        <w:rPr>
          <w:rtl/>
          <w:lang w:val="en-PL"/>
        </w:rPr>
        <w:t xml:space="preserve">. </w:t>
      </w:r>
      <w:r w:rsidRPr="005A4382">
        <w:rPr>
          <w:rFonts w:hint="cs"/>
          <w:rtl/>
          <w:lang w:val="en-PL"/>
        </w:rPr>
        <w:t>لذلك،</w:t>
      </w:r>
      <w:r w:rsidRPr="005A4382">
        <w:rPr>
          <w:rtl/>
          <w:lang w:val="en-PL"/>
        </w:rPr>
        <w:t xml:space="preserve"> </w:t>
      </w:r>
      <w:r w:rsidRPr="005A4382">
        <w:rPr>
          <w:rFonts w:hint="cs"/>
          <w:rtl/>
          <w:lang w:val="en-PL"/>
        </w:rPr>
        <w:t>يجب</w:t>
      </w:r>
      <w:r w:rsidRPr="005A4382">
        <w:rPr>
          <w:rtl/>
          <w:lang w:val="en-PL"/>
        </w:rPr>
        <w:t xml:space="preserve"> </w:t>
      </w:r>
      <w:r w:rsidRPr="005A4382">
        <w:rPr>
          <w:rFonts w:hint="cs"/>
          <w:rtl/>
          <w:lang w:val="en-PL"/>
        </w:rPr>
        <w:t>أن</w:t>
      </w:r>
      <w:r w:rsidRPr="005A4382">
        <w:rPr>
          <w:rtl/>
          <w:lang w:val="en-PL"/>
        </w:rPr>
        <w:t xml:space="preserve"> </w:t>
      </w:r>
      <w:r w:rsidRPr="005A4382">
        <w:rPr>
          <w:rFonts w:hint="cs"/>
          <w:rtl/>
          <w:lang w:val="en-PL"/>
        </w:rPr>
        <w:t>تضمن</w:t>
      </w:r>
      <w:r w:rsidRPr="005A4382">
        <w:rPr>
          <w:rtl/>
          <w:lang w:val="en-PL"/>
        </w:rPr>
        <w:t xml:space="preserve"> </w:t>
      </w:r>
      <w:r w:rsidRPr="005A4382">
        <w:rPr>
          <w:rFonts w:hint="cs"/>
          <w:rtl/>
          <w:lang w:val="en-PL"/>
        </w:rPr>
        <w:t>أنظمة</w:t>
      </w:r>
      <w:r w:rsidRPr="005A4382">
        <w:rPr>
          <w:rtl/>
          <w:lang w:val="en-PL"/>
        </w:rPr>
        <w:t xml:space="preserve"> </w:t>
      </w:r>
      <w:r w:rsidRPr="005A4382">
        <w:rPr>
          <w:rFonts w:hint="cs"/>
          <w:rtl/>
          <w:lang w:val="en-PL"/>
        </w:rPr>
        <w:t>الضمان</w:t>
      </w:r>
      <w:r w:rsidRPr="005A4382">
        <w:rPr>
          <w:rtl/>
          <w:lang w:val="en-PL"/>
        </w:rPr>
        <w:t xml:space="preserve"> </w:t>
      </w:r>
      <w:r w:rsidRPr="005A4382">
        <w:rPr>
          <w:rFonts w:hint="cs"/>
          <w:rtl/>
          <w:lang w:val="en-PL"/>
        </w:rPr>
        <w:t>الاجتماعي: (١) الوصول</w:t>
      </w:r>
      <w:r w:rsidRPr="005A4382">
        <w:rPr>
          <w:rtl/>
          <w:lang w:val="en-PL"/>
        </w:rPr>
        <w:t xml:space="preserve"> </w:t>
      </w:r>
      <w:r w:rsidRPr="005A4382">
        <w:rPr>
          <w:rFonts w:hint="cs"/>
          <w:rtl/>
          <w:lang w:val="en-PL"/>
        </w:rPr>
        <w:t>العادل</w:t>
      </w:r>
      <w:r w:rsidRPr="005A4382">
        <w:rPr>
          <w:rtl/>
          <w:lang w:val="en-PL"/>
        </w:rPr>
        <w:t xml:space="preserve"> </w:t>
      </w:r>
      <w:r w:rsidRPr="005A4382">
        <w:rPr>
          <w:rFonts w:hint="cs"/>
          <w:rtl/>
          <w:lang w:val="en-PL"/>
        </w:rPr>
        <w:t>إلى</w:t>
      </w:r>
      <w:r w:rsidRPr="005A4382">
        <w:rPr>
          <w:rtl/>
          <w:lang w:val="en-PL"/>
        </w:rPr>
        <w:t xml:space="preserve"> </w:t>
      </w:r>
      <w:r w:rsidRPr="005A4382">
        <w:rPr>
          <w:rFonts w:hint="cs"/>
          <w:rtl/>
          <w:lang w:val="en-PL"/>
        </w:rPr>
        <w:t>دعم</w:t>
      </w:r>
      <w:r w:rsidRPr="005A4382">
        <w:rPr>
          <w:rtl/>
          <w:lang w:val="en-PL"/>
        </w:rPr>
        <w:t xml:space="preserve"> </w:t>
      </w:r>
      <w:r w:rsidRPr="005A4382">
        <w:rPr>
          <w:rFonts w:hint="cs"/>
          <w:rtl/>
          <w:lang w:val="en-PL"/>
        </w:rPr>
        <w:t>الدخل</w:t>
      </w:r>
      <w:r w:rsidRPr="005A4382">
        <w:rPr>
          <w:rtl/>
          <w:lang w:val="en-PL"/>
        </w:rPr>
        <w:t xml:space="preserve"> </w:t>
      </w:r>
      <w:r w:rsidRPr="005A4382">
        <w:rPr>
          <w:rFonts w:hint="cs"/>
          <w:rtl/>
          <w:lang w:val="en-PL"/>
        </w:rPr>
        <w:t>للأشخاص</w:t>
      </w:r>
      <w:r w:rsidRPr="005A4382">
        <w:rPr>
          <w:rtl/>
          <w:lang w:val="en-PL"/>
        </w:rPr>
        <w:t xml:space="preserve"> </w:t>
      </w:r>
      <w:r w:rsidRPr="005A4382">
        <w:rPr>
          <w:rFonts w:hint="cs"/>
          <w:rtl/>
          <w:lang w:val="en-PL"/>
        </w:rPr>
        <w:t>ذوي</w:t>
      </w:r>
      <w:r w:rsidRPr="005A4382">
        <w:rPr>
          <w:rtl/>
          <w:lang w:val="en-PL"/>
        </w:rPr>
        <w:t xml:space="preserve"> </w:t>
      </w:r>
      <w:r w:rsidRPr="005A4382">
        <w:rPr>
          <w:rFonts w:hint="cs"/>
          <w:rtl/>
          <w:lang w:val="en-PL"/>
        </w:rPr>
        <w:t>الإعاقة، (٢) توفير</w:t>
      </w:r>
      <w:r w:rsidRPr="005A4382">
        <w:rPr>
          <w:rtl/>
          <w:lang w:val="en-PL"/>
        </w:rPr>
        <w:t xml:space="preserve"> </w:t>
      </w:r>
      <w:r w:rsidRPr="005A4382">
        <w:rPr>
          <w:rFonts w:hint="cs"/>
          <w:rtl/>
          <w:lang w:val="en-PL"/>
        </w:rPr>
        <w:t>تدابير</w:t>
      </w:r>
      <w:r w:rsidRPr="005A4382">
        <w:rPr>
          <w:rtl/>
          <w:lang w:val="en-PL"/>
        </w:rPr>
        <w:t xml:space="preserve"> </w:t>
      </w:r>
      <w:r w:rsidRPr="005A4382">
        <w:rPr>
          <w:rFonts w:hint="cs"/>
          <w:rtl/>
          <w:lang w:val="en-PL"/>
        </w:rPr>
        <w:t>لتغطية</w:t>
      </w:r>
      <w:r w:rsidRPr="005A4382">
        <w:rPr>
          <w:rtl/>
          <w:lang w:val="en-PL"/>
        </w:rPr>
        <w:t xml:space="preserve"> </w:t>
      </w:r>
      <w:r w:rsidRPr="005A4382">
        <w:rPr>
          <w:rFonts w:hint="cs"/>
          <w:rtl/>
          <w:lang w:val="en-PL"/>
        </w:rPr>
        <w:t>التكاليف</w:t>
      </w:r>
      <w:r w:rsidRPr="005A4382">
        <w:rPr>
          <w:rtl/>
          <w:lang w:val="en-PL"/>
        </w:rPr>
        <w:t xml:space="preserve"> </w:t>
      </w:r>
      <w:r w:rsidRPr="005A4382">
        <w:rPr>
          <w:rFonts w:hint="cs"/>
          <w:rtl/>
          <w:lang w:val="en-PL"/>
        </w:rPr>
        <w:t>الإضافية</w:t>
      </w:r>
      <w:r w:rsidRPr="005A4382">
        <w:rPr>
          <w:rtl/>
          <w:lang w:val="en-PL"/>
        </w:rPr>
        <w:t xml:space="preserve"> </w:t>
      </w:r>
      <w:r w:rsidRPr="005A4382">
        <w:rPr>
          <w:rFonts w:hint="cs"/>
          <w:rtl/>
          <w:lang w:val="en-PL"/>
        </w:rPr>
        <w:t>المرتبطة</w:t>
      </w:r>
      <w:r w:rsidRPr="005A4382">
        <w:rPr>
          <w:rtl/>
          <w:lang w:val="en-PL"/>
        </w:rPr>
        <w:t xml:space="preserve"> </w:t>
      </w:r>
      <w:r w:rsidRPr="005A4382">
        <w:rPr>
          <w:rFonts w:hint="cs"/>
          <w:rtl/>
          <w:lang w:val="en-PL"/>
        </w:rPr>
        <w:t>بالإعاقة، (٣) المرونة في تلبية</w:t>
      </w:r>
      <w:r w:rsidRPr="005A4382">
        <w:rPr>
          <w:rtl/>
          <w:lang w:val="en-PL"/>
        </w:rPr>
        <w:t xml:space="preserve"> </w:t>
      </w:r>
      <w:r w:rsidRPr="005A4382">
        <w:rPr>
          <w:rFonts w:hint="cs"/>
          <w:rtl/>
          <w:lang w:val="en-PL"/>
        </w:rPr>
        <w:t>الاحتياجات</w:t>
      </w:r>
      <w:r w:rsidRPr="005A4382">
        <w:rPr>
          <w:rtl/>
          <w:lang w:val="en-PL"/>
        </w:rPr>
        <w:t xml:space="preserve"> </w:t>
      </w:r>
      <w:r w:rsidRPr="005A4382">
        <w:rPr>
          <w:rFonts w:hint="cs"/>
          <w:rtl/>
          <w:lang w:val="en-PL"/>
        </w:rPr>
        <w:t>المتنوعة</w:t>
      </w:r>
      <w:r w:rsidRPr="005A4382">
        <w:rPr>
          <w:rtl/>
          <w:lang w:val="en-PL"/>
        </w:rPr>
        <w:t xml:space="preserve"> </w:t>
      </w:r>
      <w:r w:rsidRPr="005A4382">
        <w:rPr>
          <w:rFonts w:hint="cs"/>
          <w:rtl/>
          <w:lang w:val="en-PL"/>
        </w:rPr>
        <w:t>للأشخاص</w:t>
      </w:r>
      <w:r w:rsidRPr="005A4382">
        <w:rPr>
          <w:rtl/>
          <w:lang w:val="en-PL"/>
        </w:rPr>
        <w:t xml:space="preserve"> </w:t>
      </w:r>
      <w:r w:rsidRPr="005A4382">
        <w:rPr>
          <w:rFonts w:hint="cs"/>
          <w:rtl/>
          <w:lang w:val="en-PL"/>
        </w:rPr>
        <w:t>ذوي</w:t>
      </w:r>
      <w:r w:rsidRPr="005A4382">
        <w:rPr>
          <w:rtl/>
          <w:lang w:val="en-PL"/>
        </w:rPr>
        <w:t xml:space="preserve"> </w:t>
      </w:r>
      <w:r w:rsidRPr="005A4382">
        <w:rPr>
          <w:rFonts w:hint="cs"/>
          <w:rtl/>
          <w:lang w:val="en-PL"/>
        </w:rPr>
        <w:t>الإعاقة</w:t>
      </w:r>
      <w:r w:rsidRPr="005A4382">
        <w:rPr>
          <w:rtl/>
          <w:lang w:val="en-PL"/>
        </w:rPr>
        <w:t xml:space="preserve"> </w:t>
      </w:r>
      <w:r w:rsidRPr="005A4382">
        <w:rPr>
          <w:rFonts w:hint="cs"/>
          <w:rtl/>
          <w:lang w:val="en-PL"/>
        </w:rPr>
        <w:t>وعائلاتهم (٤) فرص</w:t>
      </w:r>
      <w:r w:rsidRPr="005A4382">
        <w:rPr>
          <w:rtl/>
          <w:lang w:val="en-PL"/>
        </w:rPr>
        <w:t xml:space="preserve"> </w:t>
      </w:r>
      <w:r w:rsidRPr="005A4382">
        <w:rPr>
          <w:rFonts w:hint="cs"/>
          <w:rtl/>
          <w:lang w:val="en-PL"/>
        </w:rPr>
        <w:t>متساوية</w:t>
      </w:r>
      <w:r w:rsidRPr="005A4382">
        <w:rPr>
          <w:rtl/>
          <w:lang w:val="en-PL"/>
        </w:rPr>
        <w:t xml:space="preserve"> </w:t>
      </w:r>
      <w:r w:rsidRPr="005A4382">
        <w:rPr>
          <w:rFonts w:hint="cs"/>
          <w:rtl/>
          <w:lang w:val="en-PL"/>
        </w:rPr>
        <w:t>للأشخاص</w:t>
      </w:r>
      <w:r w:rsidRPr="005A4382">
        <w:rPr>
          <w:rtl/>
          <w:lang w:val="en-PL"/>
        </w:rPr>
        <w:t xml:space="preserve"> </w:t>
      </w:r>
      <w:r w:rsidRPr="005A4382">
        <w:rPr>
          <w:rFonts w:hint="cs"/>
          <w:rtl/>
          <w:lang w:val="en-PL"/>
        </w:rPr>
        <w:t>ذوي</w:t>
      </w:r>
      <w:r w:rsidRPr="005A4382">
        <w:rPr>
          <w:rtl/>
          <w:lang w:val="en-PL"/>
        </w:rPr>
        <w:t xml:space="preserve"> </w:t>
      </w:r>
      <w:r w:rsidRPr="005A4382">
        <w:rPr>
          <w:rFonts w:hint="cs"/>
          <w:rtl/>
          <w:lang w:val="en-PL"/>
        </w:rPr>
        <w:t>الإعاقة</w:t>
      </w:r>
      <w:r w:rsidRPr="005A4382">
        <w:rPr>
          <w:rtl/>
          <w:lang w:val="en-PL"/>
        </w:rPr>
        <w:t xml:space="preserve"> </w:t>
      </w:r>
      <w:r w:rsidRPr="005A4382">
        <w:rPr>
          <w:rFonts w:hint="cs"/>
          <w:rtl/>
          <w:lang w:val="en-PL"/>
        </w:rPr>
        <w:t>للتسجيل</w:t>
      </w:r>
      <w:r w:rsidRPr="005A4382">
        <w:rPr>
          <w:rtl/>
          <w:lang w:val="en-PL"/>
        </w:rPr>
        <w:t xml:space="preserve"> </w:t>
      </w:r>
      <w:r w:rsidRPr="005A4382">
        <w:rPr>
          <w:rFonts w:hint="cs"/>
          <w:rtl/>
          <w:lang w:val="en-PL"/>
        </w:rPr>
        <w:t>في</w:t>
      </w:r>
      <w:r w:rsidRPr="005A4382">
        <w:rPr>
          <w:rtl/>
          <w:lang w:val="en-PL"/>
        </w:rPr>
        <w:t xml:space="preserve"> </w:t>
      </w:r>
      <w:r w:rsidRPr="005A4382">
        <w:rPr>
          <w:rFonts w:hint="cs"/>
          <w:rtl/>
          <w:lang w:val="en-PL"/>
        </w:rPr>
        <w:t>برامج</w:t>
      </w:r>
      <w:r w:rsidRPr="005A4382">
        <w:rPr>
          <w:rtl/>
          <w:lang w:val="en-PL"/>
        </w:rPr>
        <w:t xml:space="preserve"> </w:t>
      </w:r>
      <w:r w:rsidRPr="005A4382">
        <w:rPr>
          <w:rFonts w:hint="cs"/>
          <w:rtl/>
          <w:lang w:val="en-PL"/>
        </w:rPr>
        <w:t>الضمان</w:t>
      </w:r>
      <w:r w:rsidRPr="005A4382">
        <w:rPr>
          <w:rtl/>
          <w:lang w:val="en-PL"/>
        </w:rPr>
        <w:t xml:space="preserve"> </w:t>
      </w:r>
      <w:r w:rsidRPr="005A4382">
        <w:rPr>
          <w:rFonts w:hint="cs"/>
          <w:rtl/>
          <w:lang w:val="en-PL"/>
        </w:rPr>
        <w:t>الاجتماعي (٥) تصميم</w:t>
      </w:r>
      <w:r w:rsidRPr="005A4382">
        <w:rPr>
          <w:rtl/>
          <w:lang w:val="en-PL"/>
        </w:rPr>
        <w:t xml:space="preserve"> </w:t>
      </w:r>
      <w:r w:rsidRPr="005A4382">
        <w:rPr>
          <w:rFonts w:hint="cs"/>
          <w:rtl/>
          <w:lang w:val="en-PL"/>
        </w:rPr>
        <w:t>شامل</w:t>
      </w:r>
      <w:r w:rsidRPr="005A4382">
        <w:rPr>
          <w:rtl/>
          <w:lang w:val="en-PL"/>
        </w:rPr>
        <w:t xml:space="preserve"> </w:t>
      </w:r>
      <w:r w:rsidRPr="005A4382">
        <w:rPr>
          <w:rFonts w:hint="cs"/>
          <w:rtl/>
          <w:lang w:val="en-PL"/>
        </w:rPr>
        <w:t>يلغي</w:t>
      </w:r>
      <w:r w:rsidRPr="005A4382">
        <w:rPr>
          <w:rtl/>
          <w:lang w:val="en-PL"/>
        </w:rPr>
        <w:t xml:space="preserve"> </w:t>
      </w:r>
      <w:r w:rsidRPr="005A4382">
        <w:rPr>
          <w:rFonts w:hint="cs"/>
          <w:rtl/>
          <w:lang w:val="en-PL"/>
        </w:rPr>
        <w:t>الحواجز،</w:t>
      </w:r>
      <w:r w:rsidRPr="005A4382">
        <w:rPr>
          <w:rtl/>
          <w:lang w:val="en-PL"/>
        </w:rPr>
        <w:t xml:space="preserve"> </w:t>
      </w:r>
      <w:r w:rsidRPr="005A4382">
        <w:rPr>
          <w:rFonts w:hint="cs"/>
          <w:rtl/>
          <w:lang w:val="en-PL"/>
        </w:rPr>
        <w:t>ويضمن</w:t>
      </w:r>
      <w:r w:rsidRPr="005A4382">
        <w:rPr>
          <w:rtl/>
          <w:lang w:val="en-PL"/>
        </w:rPr>
        <w:t xml:space="preserve"> </w:t>
      </w:r>
      <w:r w:rsidRPr="005A4382">
        <w:rPr>
          <w:rFonts w:hint="cs"/>
          <w:rtl/>
          <w:lang w:val="en-PL"/>
        </w:rPr>
        <w:t>معاملة</w:t>
      </w:r>
      <w:r w:rsidRPr="005A4382">
        <w:rPr>
          <w:rtl/>
          <w:lang w:val="en-PL"/>
        </w:rPr>
        <w:t xml:space="preserve"> </w:t>
      </w:r>
      <w:r w:rsidRPr="005A4382">
        <w:rPr>
          <w:rFonts w:hint="cs"/>
          <w:rtl/>
          <w:lang w:val="en-PL"/>
        </w:rPr>
        <w:t>الأشخاص</w:t>
      </w:r>
      <w:r w:rsidRPr="005A4382">
        <w:rPr>
          <w:rtl/>
          <w:lang w:val="en-PL"/>
        </w:rPr>
        <w:t xml:space="preserve"> </w:t>
      </w:r>
      <w:r w:rsidRPr="005A4382">
        <w:rPr>
          <w:rFonts w:hint="cs"/>
          <w:rtl/>
          <w:lang w:val="en-PL"/>
        </w:rPr>
        <w:t>ذوي</w:t>
      </w:r>
      <w:r w:rsidRPr="005A4382">
        <w:rPr>
          <w:rtl/>
          <w:lang w:val="en-PL"/>
        </w:rPr>
        <w:t xml:space="preserve"> </w:t>
      </w:r>
      <w:r w:rsidRPr="005A4382">
        <w:rPr>
          <w:rFonts w:hint="cs"/>
          <w:rtl/>
          <w:lang w:val="en-PL"/>
        </w:rPr>
        <w:t>الإعاقة</w:t>
      </w:r>
      <w:r w:rsidRPr="005A4382">
        <w:rPr>
          <w:rtl/>
          <w:lang w:val="en-PL"/>
        </w:rPr>
        <w:t xml:space="preserve"> </w:t>
      </w:r>
      <w:r w:rsidRPr="005A4382">
        <w:rPr>
          <w:rFonts w:hint="cs"/>
          <w:rtl/>
          <w:lang w:val="en-PL"/>
        </w:rPr>
        <w:t>بكرامة،</w:t>
      </w:r>
      <w:r w:rsidRPr="005A4382">
        <w:rPr>
          <w:rtl/>
          <w:lang w:val="en-PL"/>
        </w:rPr>
        <w:t xml:space="preserve"> </w:t>
      </w:r>
      <w:r w:rsidRPr="005A4382">
        <w:rPr>
          <w:rFonts w:hint="cs"/>
          <w:rtl/>
          <w:lang w:val="en-PL"/>
        </w:rPr>
        <w:t>ويمنع</w:t>
      </w:r>
      <w:r w:rsidRPr="005A4382">
        <w:rPr>
          <w:rtl/>
          <w:lang w:val="en-PL"/>
        </w:rPr>
        <w:t xml:space="preserve"> </w:t>
      </w:r>
      <w:r w:rsidRPr="005A4382">
        <w:rPr>
          <w:rFonts w:hint="cs"/>
          <w:rtl/>
          <w:lang w:val="en-PL"/>
        </w:rPr>
        <w:t>الاستبعاد</w:t>
      </w:r>
      <w:r w:rsidRPr="005A4382">
        <w:rPr>
          <w:lang w:val="en-PL"/>
        </w:rPr>
        <w:t>.</w:t>
      </w:r>
    </w:p>
    <w:p w14:paraId="210C80DC" w14:textId="77777777" w:rsidR="005A4382" w:rsidRPr="005A4382" w:rsidRDefault="005A4382" w:rsidP="005A4382">
      <w:pPr>
        <w:bidi/>
        <w:jc w:val="both"/>
        <w:rPr>
          <w:rtl/>
          <w:lang w:val="en-PL"/>
        </w:rPr>
      </w:pPr>
    </w:p>
    <w:p w14:paraId="69B6E4D7" w14:textId="77777777" w:rsidR="00BF741D" w:rsidRDefault="00BF741D" w:rsidP="00BF741D">
      <w:pPr>
        <w:bidi/>
        <w:jc w:val="both"/>
        <w:rPr>
          <w:rtl/>
        </w:rPr>
      </w:pPr>
    </w:p>
    <w:p w14:paraId="2F66FA05" w14:textId="77777777" w:rsidR="00A4138F" w:rsidRPr="008F6E02" w:rsidRDefault="00A4138F" w:rsidP="00EE2F93">
      <w:pPr>
        <w:jc w:val="both"/>
      </w:pPr>
    </w:p>
    <w:p w14:paraId="19410CDC" w14:textId="77777777" w:rsidR="00633290" w:rsidRDefault="00633290" w:rsidP="00633290">
      <w:pPr>
        <w:jc w:val="both"/>
      </w:pPr>
    </w:p>
    <w:p w14:paraId="6476D1EF" w14:textId="77777777" w:rsidR="00BF741D" w:rsidRDefault="00BF741D" w:rsidP="00633290">
      <w:pPr>
        <w:jc w:val="both"/>
      </w:pPr>
    </w:p>
    <w:p w14:paraId="60E7B7BC" w14:textId="77777777" w:rsidR="00633290" w:rsidRPr="00433E65" w:rsidRDefault="00633290" w:rsidP="00633290">
      <w:pPr>
        <w:jc w:val="both"/>
      </w:pPr>
    </w:p>
    <w:p w14:paraId="0F794C37" w14:textId="2C0BD392" w:rsidR="005A4382" w:rsidRPr="00202727" w:rsidRDefault="005A4382" w:rsidP="005A4382">
      <w:pPr>
        <w:pStyle w:val="Heading1"/>
        <w:bidi/>
        <w:rPr>
          <w:b w:val="0"/>
          <w:bCs/>
          <w:sz w:val="32"/>
          <w:szCs w:val="32"/>
          <w:rtl/>
        </w:rPr>
      </w:pPr>
      <w:bookmarkStart w:id="15" w:name="_Toc186712237"/>
      <w:r w:rsidRPr="00202727">
        <w:rPr>
          <w:rFonts w:hint="cs"/>
          <w:b w:val="0"/>
          <w:bCs/>
          <w:sz w:val="32"/>
          <w:szCs w:val="32"/>
          <w:rtl/>
        </w:rPr>
        <w:t>الضمان الاجتماعي: أداة لحل التحديات التي تواجه الأشخاص ذوي الإعاقة.</w:t>
      </w:r>
      <w:bookmarkEnd w:id="15"/>
    </w:p>
    <w:p w14:paraId="277114E8" w14:textId="1A3C49B7" w:rsidR="003A7E90" w:rsidRDefault="000B32D7" w:rsidP="005A4382">
      <w:pPr>
        <w:bidi/>
        <w:jc w:val="both"/>
        <w:rPr>
          <w:rtl/>
        </w:rPr>
      </w:pPr>
      <w:r w:rsidRPr="000B32D7">
        <w:rPr>
          <w:rtl/>
        </w:rPr>
        <w:t xml:space="preserve">هناك أساس منطقي قوي للاستثمار في الضمان الاجتماعي </w:t>
      </w:r>
      <w:r w:rsidR="008A5F41">
        <w:rPr>
          <w:rFonts w:hint="cs"/>
          <w:rtl/>
        </w:rPr>
        <w:t>الذي يشمل</w:t>
      </w:r>
      <w:r w:rsidR="008A5F41" w:rsidRPr="000B32D7">
        <w:rPr>
          <w:rtl/>
        </w:rPr>
        <w:t xml:space="preserve"> </w:t>
      </w:r>
      <w:r w:rsidR="00303E9A">
        <w:rPr>
          <w:rFonts w:hint="cs"/>
          <w:rtl/>
        </w:rPr>
        <w:t xml:space="preserve">الأشخاص </w:t>
      </w:r>
      <w:r w:rsidRPr="000B32D7">
        <w:rPr>
          <w:rtl/>
        </w:rPr>
        <w:t xml:space="preserve">ذوي </w:t>
      </w:r>
      <w:r w:rsidR="007C5F39">
        <w:rPr>
          <w:rtl/>
        </w:rPr>
        <w:t>الإعاقة</w:t>
      </w:r>
      <w:r w:rsidRPr="000B32D7">
        <w:rPr>
          <w:rtl/>
        </w:rPr>
        <w:t xml:space="preserve"> في الأردن. فوفقاً لأحدث مسح ديموغرافي وصحي</w:t>
      </w:r>
      <w:r w:rsidR="005A4382">
        <w:rPr>
          <w:rFonts w:hint="cs"/>
          <w:rtl/>
        </w:rPr>
        <w:t>،</w:t>
      </w:r>
      <w:r w:rsidRPr="000B32D7">
        <w:rPr>
          <w:rtl/>
        </w:rPr>
        <w:t xml:space="preserve"> </w:t>
      </w:r>
      <w:r w:rsidR="00604B73">
        <w:rPr>
          <w:rFonts w:hint="cs"/>
          <w:rtl/>
        </w:rPr>
        <w:t>يصنّف</w:t>
      </w:r>
      <w:r w:rsidRPr="000B32D7">
        <w:rPr>
          <w:rtl/>
        </w:rPr>
        <w:t xml:space="preserve"> </w:t>
      </w:r>
      <w:r w:rsidR="00633146">
        <w:rPr>
          <w:rFonts w:hint="cs"/>
          <w:rtl/>
        </w:rPr>
        <w:t>١٤٪</w:t>
      </w:r>
      <w:r w:rsidRPr="000B32D7">
        <w:rPr>
          <w:rtl/>
        </w:rPr>
        <w:t xml:space="preserve"> من السكان </w:t>
      </w:r>
      <w:r w:rsidR="00604B73">
        <w:rPr>
          <w:rFonts w:hint="cs"/>
          <w:rtl/>
        </w:rPr>
        <w:t>ضمن الأشخاص ذوي</w:t>
      </w:r>
      <w:r w:rsidRPr="000B32D7">
        <w:rPr>
          <w:rtl/>
        </w:rPr>
        <w:t xml:space="preserve"> الإعاقة، </w:t>
      </w:r>
      <w:r w:rsidR="003A7E90">
        <w:rPr>
          <w:rFonts w:hint="cs"/>
          <w:rtl/>
        </w:rPr>
        <w:t>و</w:t>
      </w:r>
      <w:r w:rsidR="003A7E90" w:rsidRPr="000B32D7">
        <w:rPr>
          <w:rFonts w:hint="cs"/>
          <w:rtl/>
        </w:rPr>
        <w:t>٣.٥</w:t>
      </w:r>
      <w:r w:rsidR="00633146">
        <w:rPr>
          <w:rFonts w:hint="cs"/>
          <w:rtl/>
        </w:rPr>
        <w:t xml:space="preserve">٪ </w:t>
      </w:r>
      <w:r w:rsidRPr="000B32D7">
        <w:rPr>
          <w:rtl/>
        </w:rPr>
        <w:t xml:space="preserve">منهم </w:t>
      </w:r>
      <w:r w:rsidR="00604B73">
        <w:rPr>
          <w:rFonts w:hint="cs"/>
          <w:rtl/>
        </w:rPr>
        <w:t>لديهم</w:t>
      </w:r>
      <w:r w:rsidRPr="000B32D7">
        <w:rPr>
          <w:rtl/>
        </w:rPr>
        <w:t xml:space="preserve"> إعاقات متوسطة أو شديدة</w:t>
      </w:r>
      <w:r w:rsidR="00633146">
        <w:rPr>
          <w:rStyle w:val="FootnoteReference"/>
          <w:rtl/>
        </w:rPr>
        <w:footnoteReference w:id="5"/>
      </w:r>
      <w:r w:rsidRPr="000B32D7">
        <w:rPr>
          <w:rtl/>
        </w:rPr>
        <w:t xml:space="preserve">. ويزداد </w:t>
      </w:r>
      <w:r w:rsidR="00604B73">
        <w:rPr>
          <w:rFonts w:hint="cs"/>
          <w:rtl/>
        </w:rPr>
        <w:t>مستوى حدوث</w:t>
      </w:r>
      <w:r w:rsidRPr="000B32D7">
        <w:rPr>
          <w:rtl/>
        </w:rPr>
        <w:t xml:space="preserve"> الإعاقة مع التقدم في العمر (انظر الشكل</w:t>
      </w:r>
      <w:r w:rsidR="003A7E90">
        <w:rPr>
          <w:rFonts w:hint="cs"/>
          <w:rtl/>
        </w:rPr>
        <w:t>٢-١</w:t>
      </w:r>
      <w:r w:rsidRPr="000B32D7">
        <w:rPr>
          <w:rtl/>
        </w:rPr>
        <w:t xml:space="preserve">)، وعلى الرغم من أن أعلى معدلات الإعاقة توجد بين الأشخاص الذين تبلغ أعمارهم </w:t>
      </w:r>
      <w:r w:rsidR="003A7E90">
        <w:rPr>
          <w:rFonts w:hint="cs"/>
          <w:rtl/>
        </w:rPr>
        <w:t xml:space="preserve">٨٠ </w:t>
      </w:r>
      <w:r w:rsidRPr="000B32D7">
        <w:rPr>
          <w:rtl/>
        </w:rPr>
        <w:t>سنة فما فوق،</w:t>
      </w:r>
      <w:r w:rsidR="003A7E90">
        <w:rPr>
          <w:rFonts w:hint="cs"/>
          <w:rtl/>
        </w:rPr>
        <w:t xml:space="preserve"> وفقاً لتركيبة السكان في الأردن (مع وجود فئة شبابية كبيرة نسبياً)، فإن أكبر عدد من الأشخاص ذوي الإعاقة بأي درجة يقع ضمن الفئة العمرية ٢٠ </w:t>
      </w:r>
      <w:r w:rsidR="003A7E90">
        <w:rPr>
          <w:rtl/>
        </w:rPr>
        <w:t>–</w:t>
      </w:r>
      <w:r w:rsidR="003A7E90">
        <w:rPr>
          <w:rFonts w:hint="cs"/>
          <w:rtl/>
        </w:rPr>
        <w:t xml:space="preserve"> ٢٩ عاماُ</w:t>
      </w:r>
      <w:r w:rsidR="00706B56">
        <w:rPr>
          <w:rStyle w:val="FootnoteReference"/>
          <w:rtl/>
        </w:rPr>
        <w:footnoteReference w:id="6"/>
      </w:r>
      <w:r w:rsidR="00706B56">
        <w:rPr>
          <w:rFonts w:hint="cs"/>
          <w:rtl/>
        </w:rPr>
        <w:t>. ومع تقدم السكان في الأردن في العمر، يتوقع أن يتضاعف عدد الأشخاص الذين بلغوا سن التقاعد (٦٦ عاماً فأكثر للنساء و٦٠ عاماُ للرجال) ليصل إلى أكثر من الضعف، من حوالي ٦٢٠,٠٠٠ شخص في عام ٢٠٢٠ (أي ٦٪ من السكان) إلى ٢.١٥ مليون شخص بحلول عام ٢٠٥٠ (أي ١٦.٦٪ من السكان)</w:t>
      </w:r>
      <w:r w:rsidR="00706B56">
        <w:rPr>
          <w:rStyle w:val="FootnoteReference"/>
          <w:rtl/>
        </w:rPr>
        <w:footnoteReference w:id="7"/>
      </w:r>
      <w:r w:rsidR="00706B56">
        <w:rPr>
          <w:rFonts w:hint="cs"/>
          <w:rtl/>
        </w:rPr>
        <w:t>. يُتوقع أن يزيد هذا التحول الديموغرافي بشكل كبير من انتشار الإعاقة.</w:t>
      </w:r>
    </w:p>
    <w:p w14:paraId="69BDEF32" w14:textId="77777777" w:rsidR="003A7E90" w:rsidRDefault="003A7E90" w:rsidP="003A7E90">
      <w:pPr>
        <w:bidi/>
        <w:jc w:val="both"/>
        <w:rPr>
          <w:rtl/>
        </w:rPr>
      </w:pPr>
    </w:p>
    <w:p w14:paraId="2E4CB036" w14:textId="77777777" w:rsidR="005B5B25" w:rsidRDefault="005B5B25" w:rsidP="002F5BD2">
      <w:pPr>
        <w:jc w:val="both"/>
      </w:pPr>
    </w:p>
    <w:p w14:paraId="38F8019F" w14:textId="7535204D" w:rsidR="00B35853" w:rsidRPr="00595393" w:rsidRDefault="00B35853" w:rsidP="005D5D28">
      <w:pPr>
        <w:pStyle w:val="Caption"/>
        <w:bidi/>
        <w:rPr>
          <w:b w:val="0"/>
          <w:bCs/>
        </w:rPr>
      </w:pPr>
      <w:r w:rsidRPr="00595393">
        <w:rPr>
          <w:b w:val="0"/>
          <w:bCs/>
          <w:rtl/>
        </w:rPr>
        <w:t xml:space="preserve">الشكل 2-1: توزيع </w:t>
      </w:r>
      <w:r w:rsidR="00604B73">
        <w:rPr>
          <w:rFonts w:hint="cs"/>
          <w:b w:val="0"/>
          <w:bCs/>
          <w:rtl/>
        </w:rPr>
        <w:t>وجود الأشخاص</w:t>
      </w:r>
      <w:r w:rsidRPr="00595393">
        <w:rPr>
          <w:b w:val="0"/>
          <w:bCs/>
          <w:rtl/>
        </w:rPr>
        <w:t xml:space="preserve"> ذوي </w:t>
      </w:r>
      <w:r w:rsidR="007C5F39" w:rsidRPr="00595393">
        <w:rPr>
          <w:b w:val="0"/>
          <w:bCs/>
          <w:rtl/>
        </w:rPr>
        <w:t>الإعاقة</w:t>
      </w:r>
      <w:r w:rsidRPr="00595393">
        <w:rPr>
          <w:b w:val="0"/>
          <w:bCs/>
          <w:rtl/>
        </w:rPr>
        <w:t xml:space="preserve"> حسب الفئة العمرية في الأردن</w:t>
      </w:r>
    </w:p>
    <w:tbl>
      <w:tblPr>
        <w:tblStyle w:val="Style1"/>
        <w:tblW w:w="0" w:type="auto"/>
        <w:tblLook w:val="04A0" w:firstRow="1" w:lastRow="0" w:firstColumn="1" w:lastColumn="0" w:noHBand="0" w:noVBand="1"/>
      </w:tblPr>
      <w:tblGrid>
        <w:gridCol w:w="8990"/>
      </w:tblGrid>
      <w:tr w:rsidR="003511B0" w14:paraId="02DEBE8C" w14:textId="77777777" w:rsidTr="26CF8568">
        <w:tc>
          <w:tcPr>
            <w:tcW w:w="9010" w:type="dxa"/>
          </w:tcPr>
          <w:p w14:paraId="019316CF" w14:textId="531E561F" w:rsidR="003511B0" w:rsidRDefault="009C4A59" w:rsidP="009C4A59">
            <w:pPr>
              <w:jc w:val="center"/>
            </w:pPr>
            <w:r w:rsidRPr="009C4A59">
              <w:rPr>
                <w:noProof/>
              </w:rPr>
              <w:drawing>
                <wp:inline distT="0" distB="0" distL="0" distR="0" wp14:anchorId="4DDAB96E" wp14:editId="070FF075">
                  <wp:extent cx="5433060" cy="3391786"/>
                  <wp:effectExtent l="0" t="0" r="0" b="0"/>
                  <wp:docPr id="1300595616" name="Chart 1">
                    <a:extLst xmlns:a="http://schemas.openxmlformats.org/drawingml/2006/main">
                      <a:ext uri="{FF2B5EF4-FFF2-40B4-BE49-F238E27FC236}">
                        <a16:creationId xmlns:a16="http://schemas.microsoft.com/office/drawing/2014/main" id="{CA660275-70A3-CD02-8DB8-715823F111B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tc>
      </w:tr>
    </w:tbl>
    <w:p w14:paraId="14A368FA" w14:textId="61F12C4D" w:rsidR="005D5D28" w:rsidRPr="00D82F6E" w:rsidRDefault="005D5D28" w:rsidP="005D5D28">
      <w:pPr>
        <w:pStyle w:val="Tablenote-belowtable"/>
        <w:bidi/>
        <w:rPr>
          <w:sz w:val="10"/>
          <w:szCs w:val="16"/>
          <w:rtl/>
          <w:lang w:val="en-US"/>
        </w:rPr>
      </w:pPr>
      <w:r w:rsidRPr="005D5D28">
        <w:rPr>
          <w:sz w:val="10"/>
          <w:szCs w:val="16"/>
          <w:rtl/>
        </w:rPr>
        <w:t xml:space="preserve">المصدر: </w:t>
      </w:r>
      <w:r w:rsidRPr="005D5D28">
        <w:rPr>
          <w:rFonts w:cs="Arial"/>
          <w:sz w:val="10"/>
          <w:szCs w:val="16"/>
          <w:rtl/>
        </w:rPr>
        <w:t>المسح الديموغرافي والصحي (</w:t>
      </w:r>
      <w:r w:rsidRPr="005D5D28">
        <w:rPr>
          <w:sz w:val="10"/>
          <w:szCs w:val="16"/>
        </w:rPr>
        <w:t>DHS</w:t>
      </w:r>
      <w:r w:rsidRPr="005D5D28">
        <w:rPr>
          <w:rFonts w:cs="Arial"/>
          <w:sz w:val="10"/>
          <w:szCs w:val="16"/>
          <w:rtl/>
        </w:rPr>
        <w:t xml:space="preserve">) </w:t>
      </w:r>
      <w:r w:rsidRPr="005D5D28">
        <w:rPr>
          <w:sz w:val="10"/>
          <w:szCs w:val="16"/>
          <w:rtl/>
        </w:rPr>
        <w:t>(2023). ملاحظة: لم يتم الإشارة إلى انتشار الإعاقة إلا للأفراد الذين تبلغ أعمارهم خمس سنوات فما فوق.</w:t>
      </w:r>
    </w:p>
    <w:p w14:paraId="7FA6FED9" w14:textId="5D31F931" w:rsidR="005D5D28" w:rsidRDefault="005D5D28" w:rsidP="005D5D28">
      <w:pPr>
        <w:bidi/>
        <w:jc w:val="both"/>
        <w:rPr>
          <w:rtl/>
        </w:rPr>
      </w:pPr>
      <w:r w:rsidRPr="005D5D28">
        <w:rPr>
          <w:rtl/>
        </w:rPr>
        <w:lastRenderedPageBreak/>
        <w:t xml:space="preserve">لكن التركيز فقط على حالات الإعاقة الفردية قد يؤدي إلى إغفال الأثر المجتمعي الأوسع للإعاقة الذي يؤثر على الفرد </w:t>
      </w:r>
      <w:r w:rsidR="00604B73">
        <w:rPr>
          <w:rFonts w:hint="cs"/>
          <w:rtl/>
        </w:rPr>
        <w:t>ذي العلاقة</w:t>
      </w:r>
      <w:r w:rsidRPr="005D5D28">
        <w:rPr>
          <w:rtl/>
        </w:rPr>
        <w:t xml:space="preserve"> وعلى الأسر والمجتمعات المحلية. فعلى سبيل المثال، يعيش </w:t>
      </w:r>
      <w:r w:rsidR="00FB1698">
        <w:rPr>
          <w:rFonts w:hint="cs"/>
          <w:rtl/>
        </w:rPr>
        <w:t>١٤</w:t>
      </w:r>
      <w:r w:rsidRPr="005D5D28">
        <w:rPr>
          <w:rtl/>
        </w:rPr>
        <w:t xml:space="preserve"> في </w:t>
      </w:r>
      <w:proofErr w:type="gramStart"/>
      <w:r w:rsidRPr="005D5D28">
        <w:rPr>
          <w:rtl/>
        </w:rPr>
        <w:t>المائة</w:t>
      </w:r>
      <w:proofErr w:type="gramEnd"/>
      <w:r w:rsidRPr="005D5D28">
        <w:rPr>
          <w:rtl/>
        </w:rPr>
        <w:t xml:space="preserve"> من سكان الأردن في أسر تضم شخصاً </w:t>
      </w:r>
      <w:r w:rsidR="00604B73">
        <w:rPr>
          <w:rFonts w:hint="cs"/>
          <w:rtl/>
        </w:rPr>
        <w:t>من ذوي ال</w:t>
      </w:r>
      <w:r w:rsidRPr="005D5D28">
        <w:rPr>
          <w:rtl/>
        </w:rPr>
        <w:t xml:space="preserve">إعاقة </w:t>
      </w:r>
      <w:r w:rsidR="00604B73">
        <w:rPr>
          <w:rFonts w:hint="cs"/>
          <w:rtl/>
        </w:rPr>
        <w:t>ال</w:t>
      </w:r>
      <w:r w:rsidRPr="005D5D28">
        <w:rPr>
          <w:rtl/>
        </w:rPr>
        <w:t xml:space="preserve">متوسطة أو </w:t>
      </w:r>
      <w:r w:rsidR="00604B73">
        <w:rPr>
          <w:rFonts w:hint="cs"/>
          <w:rtl/>
        </w:rPr>
        <w:t>ال</w:t>
      </w:r>
      <w:r w:rsidRPr="005D5D28">
        <w:rPr>
          <w:rtl/>
        </w:rPr>
        <w:t>شديدة</w:t>
      </w:r>
      <w:r w:rsidR="00FB1698">
        <w:rPr>
          <w:rFonts w:hint="cs"/>
          <w:rtl/>
        </w:rPr>
        <w:t xml:space="preserve"> بينما يعيش ٤٢ في المائة من سكان الأردن في أسر تضم شخص من ذوي الإعاقة بشتى أشكالها (بعضهم يواجه صعوبة وأكثر ).</w:t>
      </w:r>
      <w:r w:rsidRPr="005D5D28">
        <w:rPr>
          <w:rStyle w:val="FootnoteReference"/>
        </w:rPr>
        <w:t xml:space="preserve"> </w:t>
      </w:r>
      <w:r>
        <w:rPr>
          <w:rStyle w:val="FootnoteReference"/>
        </w:rPr>
        <w:footnoteReference w:id="8"/>
      </w:r>
    </w:p>
    <w:p w14:paraId="6EC1C14B" w14:textId="24D24DA1" w:rsidR="001A256D" w:rsidRPr="001A256D" w:rsidRDefault="001A256D" w:rsidP="001A256D">
      <w:pPr>
        <w:bidi/>
        <w:jc w:val="both"/>
        <w:rPr>
          <w:rtl/>
        </w:rPr>
      </w:pPr>
      <w:r w:rsidRPr="001A256D">
        <w:rPr>
          <w:rFonts w:hint="cs"/>
          <w:rtl/>
        </w:rPr>
        <w:t>العلاقة</w:t>
      </w:r>
      <w:r w:rsidRPr="001A256D">
        <w:rPr>
          <w:rtl/>
        </w:rPr>
        <w:t xml:space="preserve"> </w:t>
      </w:r>
      <w:r w:rsidRPr="001A256D">
        <w:rPr>
          <w:rFonts w:hint="cs"/>
          <w:rtl/>
        </w:rPr>
        <w:t>بين</w:t>
      </w:r>
      <w:r w:rsidRPr="001A256D">
        <w:rPr>
          <w:rtl/>
        </w:rPr>
        <w:t xml:space="preserve"> </w:t>
      </w:r>
      <w:r w:rsidRPr="001A256D">
        <w:rPr>
          <w:rFonts w:hint="cs"/>
          <w:rtl/>
        </w:rPr>
        <w:t>الإعاقة</w:t>
      </w:r>
      <w:r w:rsidRPr="001A256D">
        <w:rPr>
          <w:rtl/>
        </w:rPr>
        <w:t xml:space="preserve"> </w:t>
      </w:r>
      <w:r w:rsidRPr="001A256D">
        <w:rPr>
          <w:rFonts w:hint="cs"/>
          <w:rtl/>
        </w:rPr>
        <w:t>وانخفاض</w:t>
      </w:r>
      <w:r w:rsidRPr="001A256D">
        <w:rPr>
          <w:rtl/>
        </w:rPr>
        <w:t xml:space="preserve"> </w:t>
      </w:r>
      <w:r w:rsidRPr="001A256D">
        <w:rPr>
          <w:rFonts w:hint="cs"/>
          <w:rtl/>
        </w:rPr>
        <w:t>مستويات</w:t>
      </w:r>
      <w:r w:rsidRPr="001A256D">
        <w:rPr>
          <w:rtl/>
        </w:rPr>
        <w:t xml:space="preserve"> </w:t>
      </w:r>
      <w:r w:rsidRPr="001A256D">
        <w:rPr>
          <w:rFonts w:hint="cs"/>
          <w:rtl/>
        </w:rPr>
        <w:t>المعيشة</w:t>
      </w:r>
      <w:r w:rsidRPr="001A256D">
        <w:rPr>
          <w:rtl/>
        </w:rPr>
        <w:t xml:space="preserve"> </w:t>
      </w:r>
      <w:r w:rsidRPr="001A256D">
        <w:rPr>
          <w:rFonts w:hint="cs"/>
          <w:rtl/>
        </w:rPr>
        <w:t>مترابطة</w:t>
      </w:r>
      <w:r w:rsidRPr="001A256D">
        <w:rPr>
          <w:rtl/>
        </w:rPr>
        <w:t xml:space="preserve"> </w:t>
      </w:r>
      <w:r w:rsidRPr="001A256D">
        <w:rPr>
          <w:rFonts w:hint="cs"/>
          <w:rtl/>
        </w:rPr>
        <w:t>بشكل</w:t>
      </w:r>
      <w:r w:rsidRPr="001A256D">
        <w:rPr>
          <w:rtl/>
        </w:rPr>
        <w:t xml:space="preserve"> </w:t>
      </w:r>
      <w:r w:rsidRPr="001A256D">
        <w:rPr>
          <w:rFonts w:hint="cs"/>
          <w:rtl/>
        </w:rPr>
        <w:t>عميق،</w:t>
      </w:r>
      <w:r w:rsidRPr="001A256D">
        <w:rPr>
          <w:rtl/>
        </w:rPr>
        <w:t xml:space="preserve"> </w:t>
      </w:r>
      <w:r w:rsidRPr="001A256D">
        <w:rPr>
          <w:rFonts w:hint="cs"/>
          <w:rtl/>
        </w:rPr>
        <w:t>حيث</w:t>
      </w:r>
      <w:r w:rsidRPr="001A256D">
        <w:rPr>
          <w:rtl/>
        </w:rPr>
        <w:t xml:space="preserve"> </w:t>
      </w:r>
      <w:r w:rsidRPr="001A256D">
        <w:rPr>
          <w:rFonts w:hint="cs"/>
          <w:rtl/>
        </w:rPr>
        <w:t>يعزز</w:t>
      </w:r>
      <w:r w:rsidRPr="001A256D">
        <w:rPr>
          <w:rtl/>
        </w:rPr>
        <w:t xml:space="preserve"> </w:t>
      </w:r>
      <w:r w:rsidRPr="001A256D">
        <w:rPr>
          <w:rFonts w:hint="cs"/>
          <w:rtl/>
        </w:rPr>
        <w:t>كل</w:t>
      </w:r>
      <w:r w:rsidRPr="001A256D">
        <w:rPr>
          <w:rtl/>
        </w:rPr>
        <w:t xml:space="preserve"> </w:t>
      </w:r>
      <w:r w:rsidRPr="001A256D">
        <w:rPr>
          <w:rFonts w:hint="cs"/>
          <w:rtl/>
        </w:rPr>
        <w:t>منهما</w:t>
      </w:r>
      <w:r w:rsidRPr="001A256D">
        <w:rPr>
          <w:rtl/>
        </w:rPr>
        <w:t xml:space="preserve"> </w:t>
      </w:r>
      <w:r w:rsidRPr="001A256D">
        <w:rPr>
          <w:rFonts w:hint="cs"/>
          <w:rtl/>
        </w:rPr>
        <w:t>الآخر</w:t>
      </w:r>
      <w:r w:rsidRPr="001A256D">
        <w:rPr>
          <w:rtl/>
        </w:rPr>
        <w:t xml:space="preserve"> (</w:t>
      </w:r>
      <w:r w:rsidRPr="001A256D">
        <w:rPr>
          <w:rFonts w:hint="cs"/>
          <w:rtl/>
        </w:rPr>
        <w:t>انظر</w:t>
      </w:r>
      <w:r w:rsidRPr="001A256D">
        <w:rPr>
          <w:rtl/>
        </w:rPr>
        <w:t xml:space="preserve"> </w:t>
      </w:r>
      <w:r w:rsidRPr="001A256D">
        <w:rPr>
          <w:rFonts w:hint="cs"/>
          <w:rtl/>
        </w:rPr>
        <w:t>الشكل</w:t>
      </w:r>
      <w:r w:rsidRPr="001A256D">
        <w:rPr>
          <w:rtl/>
        </w:rPr>
        <w:t xml:space="preserve"> </w:t>
      </w:r>
      <w:r w:rsidRPr="001A256D">
        <w:rPr>
          <w:rFonts w:hint="cs"/>
          <w:rtl/>
        </w:rPr>
        <w:t>٢</w:t>
      </w:r>
      <w:r w:rsidRPr="001A256D">
        <w:rPr>
          <w:rtl/>
        </w:rPr>
        <w:t>-</w:t>
      </w:r>
      <w:r w:rsidRPr="001A256D">
        <w:rPr>
          <w:rFonts w:hint="cs"/>
          <w:rtl/>
        </w:rPr>
        <w:t>٢</w:t>
      </w:r>
      <w:r w:rsidRPr="001A256D">
        <w:rPr>
          <w:rtl/>
        </w:rPr>
        <w:t xml:space="preserve">). </w:t>
      </w:r>
      <w:r w:rsidRPr="001A256D">
        <w:rPr>
          <w:rFonts w:hint="cs"/>
          <w:rtl/>
        </w:rPr>
        <w:t>يعيش</w:t>
      </w:r>
      <w:r w:rsidRPr="001A256D">
        <w:rPr>
          <w:rtl/>
        </w:rPr>
        <w:t xml:space="preserve"> </w:t>
      </w:r>
      <w:r w:rsidRPr="001A256D">
        <w:rPr>
          <w:rFonts w:hint="cs"/>
          <w:rtl/>
        </w:rPr>
        <w:t>العديد</w:t>
      </w:r>
      <w:r w:rsidRPr="001A256D">
        <w:rPr>
          <w:rtl/>
        </w:rPr>
        <w:t xml:space="preserve"> </w:t>
      </w:r>
      <w:r w:rsidRPr="001A256D">
        <w:rPr>
          <w:rFonts w:hint="cs"/>
          <w:rtl/>
        </w:rPr>
        <w:t>من</w:t>
      </w:r>
      <w:r w:rsidRPr="001A256D">
        <w:rPr>
          <w:rtl/>
        </w:rPr>
        <w:t xml:space="preserve"> </w:t>
      </w:r>
      <w:r w:rsidRPr="001A256D">
        <w:rPr>
          <w:rFonts w:hint="cs"/>
          <w:rtl/>
        </w:rPr>
        <w:t>الأشخاص</w:t>
      </w:r>
      <w:r w:rsidRPr="001A256D">
        <w:rPr>
          <w:rtl/>
        </w:rPr>
        <w:t xml:space="preserve"> </w:t>
      </w:r>
      <w:r w:rsidRPr="001A256D">
        <w:rPr>
          <w:rFonts w:hint="cs"/>
          <w:rtl/>
        </w:rPr>
        <w:t>ذوي</w:t>
      </w:r>
      <w:r w:rsidRPr="001A256D">
        <w:rPr>
          <w:rtl/>
        </w:rPr>
        <w:t xml:space="preserve"> </w:t>
      </w:r>
      <w:r w:rsidRPr="001A256D">
        <w:rPr>
          <w:rFonts w:hint="cs"/>
          <w:rtl/>
        </w:rPr>
        <w:t>الإعاقة</w:t>
      </w:r>
      <w:r w:rsidRPr="001A256D">
        <w:rPr>
          <w:rtl/>
        </w:rPr>
        <w:t xml:space="preserve"> </w:t>
      </w:r>
      <w:r w:rsidRPr="001A256D">
        <w:rPr>
          <w:rFonts w:hint="cs"/>
          <w:rtl/>
        </w:rPr>
        <w:t>وعائلاتهم</w:t>
      </w:r>
      <w:r w:rsidRPr="001A256D">
        <w:rPr>
          <w:rtl/>
        </w:rPr>
        <w:t xml:space="preserve"> </w:t>
      </w:r>
      <w:r w:rsidRPr="001A256D">
        <w:rPr>
          <w:rFonts w:hint="cs"/>
          <w:rtl/>
        </w:rPr>
        <w:t>على</w:t>
      </w:r>
      <w:r w:rsidRPr="001A256D">
        <w:rPr>
          <w:rtl/>
        </w:rPr>
        <w:t xml:space="preserve"> </w:t>
      </w:r>
      <w:r w:rsidRPr="001A256D">
        <w:rPr>
          <w:rFonts w:hint="cs"/>
          <w:rtl/>
        </w:rPr>
        <w:t>دخل</w:t>
      </w:r>
      <w:r w:rsidRPr="001A256D">
        <w:rPr>
          <w:rtl/>
        </w:rPr>
        <w:t xml:space="preserve"> </w:t>
      </w:r>
      <w:r w:rsidRPr="001A256D">
        <w:rPr>
          <w:rFonts w:hint="cs"/>
          <w:rtl/>
        </w:rPr>
        <w:t>منخفض</w:t>
      </w:r>
      <w:r w:rsidRPr="001A256D">
        <w:rPr>
          <w:rtl/>
        </w:rPr>
        <w:t xml:space="preserve"> </w:t>
      </w:r>
      <w:r w:rsidRPr="001A256D">
        <w:rPr>
          <w:rFonts w:hint="cs"/>
          <w:rtl/>
        </w:rPr>
        <w:t>وغير</w:t>
      </w:r>
      <w:r w:rsidRPr="001A256D">
        <w:rPr>
          <w:rtl/>
        </w:rPr>
        <w:t xml:space="preserve"> </w:t>
      </w:r>
      <w:r w:rsidRPr="001A256D">
        <w:rPr>
          <w:rFonts w:hint="cs"/>
          <w:rtl/>
        </w:rPr>
        <w:t>آمن</w:t>
      </w:r>
      <w:r w:rsidRPr="001A256D">
        <w:rPr>
          <w:rtl/>
        </w:rPr>
        <w:t xml:space="preserve">. </w:t>
      </w:r>
      <w:r w:rsidRPr="001A256D">
        <w:rPr>
          <w:rFonts w:hint="cs"/>
          <w:rtl/>
        </w:rPr>
        <w:t>في</w:t>
      </w:r>
      <w:r w:rsidRPr="001A256D">
        <w:rPr>
          <w:rtl/>
        </w:rPr>
        <w:t xml:space="preserve"> </w:t>
      </w:r>
      <w:r w:rsidRPr="001A256D">
        <w:rPr>
          <w:rFonts w:hint="cs"/>
          <w:rtl/>
        </w:rPr>
        <w:t>الواقع،</w:t>
      </w:r>
      <w:r w:rsidRPr="001A256D">
        <w:rPr>
          <w:rtl/>
        </w:rPr>
        <w:t xml:space="preserve"> </w:t>
      </w:r>
      <w:r w:rsidRPr="001A256D">
        <w:rPr>
          <w:rFonts w:hint="cs"/>
          <w:rtl/>
        </w:rPr>
        <w:t>أظهرت</w:t>
      </w:r>
      <w:r w:rsidRPr="001A256D">
        <w:rPr>
          <w:rtl/>
        </w:rPr>
        <w:t xml:space="preserve"> </w:t>
      </w:r>
      <w:r w:rsidRPr="001A256D">
        <w:rPr>
          <w:rFonts w:hint="cs"/>
          <w:rtl/>
        </w:rPr>
        <w:t>أحدث</w:t>
      </w:r>
      <w:r w:rsidRPr="001A256D">
        <w:rPr>
          <w:rtl/>
        </w:rPr>
        <w:t xml:space="preserve"> </w:t>
      </w:r>
      <w:r w:rsidRPr="001A256D">
        <w:rPr>
          <w:rFonts w:hint="cs"/>
          <w:rtl/>
        </w:rPr>
        <w:t>دراسة</w:t>
      </w:r>
      <w:r w:rsidRPr="001A256D">
        <w:rPr>
          <w:rtl/>
        </w:rPr>
        <w:t xml:space="preserve"> </w:t>
      </w:r>
      <w:r w:rsidRPr="001A256D">
        <w:rPr>
          <w:rFonts w:hint="cs"/>
          <w:rtl/>
        </w:rPr>
        <w:t>استطلاعية</w:t>
      </w:r>
      <w:r w:rsidRPr="001A256D">
        <w:rPr>
          <w:rtl/>
        </w:rPr>
        <w:t xml:space="preserve"> </w:t>
      </w:r>
      <w:r w:rsidRPr="001A256D">
        <w:rPr>
          <w:rFonts w:hint="cs"/>
          <w:rtl/>
        </w:rPr>
        <w:t>للرأي</w:t>
      </w:r>
      <w:r w:rsidRPr="001A256D">
        <w:rPr>
          <w:rtl/>
        </w:rPr>
        <w:t xml:space="preserve"> </w:t>
      </w:r>
      <w:r w:rsidRPr="001A256D">
        <w:rPr>
          <w:rFonts w:hint="cs"/>
          <w:rtl/>
        </w:rPr>
        <w:t>العام</w:t>
      </w:r>
      <w:r w:rsidRPr="001A256D">
        <w:rPr>
          <w:rtl/>
        </w:rPr>
        <w:t xml:space="preserve"> </w:t>
      </w:r>
      <w:r w:rsidRPr="001A256D">
        <w:rPr>
          <w:rFonts w:hint="cs"/>
          <w:rtl/>
        </w:rPr>
        <w:t>من</w:t>
      </w:r>
      <w:r w:rsidRPr="001A256D">
        <w:rPr>
          <w:rtl/>
        </w:rPr>
        <w:t xml:space="preserve"> </w:t>
      </w:r>
      <w:r w:rsidRPr="001A256D">
        <w:rPr>
          <w:rFonts w:hint="cs"/>
          <w:rtl/>
        </w:rPr>
        <w:t>مؤشر</w:t>
      </w:r>
      <w:r w:rsidRPr="001A256D">
        <w:rPr>
          <w:rtl/>
        </w:rPr>
        <w:t xml:space="preserve"> </w:t>
      </w:r>
      <w:r w:rsidRPr="001A256D">
        <w:rPr>
          <w:rFonts w:hint="cs"/>
          <w:rtl/>
        </w:rPr>
        <w:t>الرأي</w:t>
      </w:r>
      <w:r w:rsidRPr="001A256D">
        <w:rPr>
          <w:rtl/>
        </w:rPr>
        <w:t xml:space="preserve"> </w:t>
      </w:r>
      <w:r w:rsidRPr="001A256D">
        <w:rPr>
          <w:rFonts w:hint="cs"/>
          <w:rtl/>
        </w:rPr>
        <w:t>العربي</w:t>
      </w:r>
      <w:r w:rsidRPr="001A256D">
        <w:rPr>
          <w:rtl/>
        </w:rPr>
        <w:t xml:space="preserve"> (</w:t>
      </w:r>
      <w:r w:rsidRPr="001A256D">
        <w:rPr>
          <w:rFonts w:hint="cs"/>
          <w:rtl/>
        </w:rPr>
        <w:t>٢٠٢٤</w:t>
      </w:r>
      <w:r w:rsidRPr="001A256D">
        <w:rPr>
          <w:rtl/>
        </w:rPr>
        <w:t xml:space="preserve">) </w:t>
      </w:r>
      <w:r w:rsidRPr="001A256D">
        <w:rPr>
          <w:rFonts w:hint="cs"/>
          <w:rtl/>
        </w:rPr>
        <w:t>أن</w:t>
      </w:r>
      <w:r w:rsidRPr="001A256D">
        <w:rPr>
          <w:rtl/>
        </w:rPr>
        <w:t xml:space="preserve"> </w:t>
      </w:r>
      <w:r w:rsidRPr="001A256D">
        <w:rPr>
          <w:rFonts w:hint="cs"/>
          <w:rtl/>
        </w:rPr>
        <w:t>٦١</w:t>
      </w:r>
      <w:r w:rsidRPr="001A256D">
        <w:rPr>
          <w:rtl/>
        </w:rPr>
        <w:t xml:space="preserve">% </w:t>
      </w:r>
      <w:r w:rsidRPr="001A256D">
        <w:rPr>
          <w:rFonts w:hint="cs"/>
          <w:rtl/>
        </w:rPr>
        <w:t>من</w:t>
      </w:r>
      <w:r w:rsidRPr="001A256D">
        <w:rPr>
          <w:rtl/>
        </w:rPr>
        <w:t xml:space="preserve"> </w:t>
      </w:r>
      <w:r w:rsidRPr="001A256D">
        <w:rPr>
          <w:rFonts w:hint="cs"/>
          <w:rtl/>
        </w:rPr>
        <w:t>سكان</w:t>
      </w:r>
      <w:r w:rsidRPr="001A256D">
        <w:rPr>
          <w:rtl/>
        </w:rPr>
        <w:t xml:space="preserve"> </w:t>
      </w:r>
      <w:r w:rsidRPr="001A256D">
        <w:rPr>
          <w:rFonts w:hint="cs"/>
          <w:rtl/>
        </w:rPr>
        <w:t>الأردن</w:t>
      </w:r>
      <w:r w:rsidRPr="001A256D">
        <w:rPr>
          <w:rtl/>
        </w:rPr>
        <w:t xml:space="preserve"> </w:t>
      </w:r>
      <w:r w:rsidRPr="001A256D">
        <w:rPr>
          <w:rFonts w:hint="cs"/>
          <w:rtl/>
        </w:rPr>
        <w:t>يواجهون</w:t>
      </w:r>
      <w:r w:rsidRPr="001A256D">
        <w:rPr>
          <w:rtl/>
        </w:rPr>
        <w:t xml:space="preserve"> </w:t>
      </w:r>
      <w:r w:rsidRPr="001A256D">
        <w:rPr>
          <w:rFonts w:hint="cs"/>
          <w:rtl/>
        </w:rPr>
        <w:t>صعوبة</w:t>
      </w:r>
      <w:r w:rsidRPr="001A256D">
        <w:rPr>
          <w:rtl/>
        </w:rPr>
        <w:t xml:space="preserve"> </w:t>
      </w:r>
      <w:r w:rsidRPr="001A256D">
        <w:rPr>
          <w:rFonts w:hint="cs"/>
          <w:rtl/>
        </w:rPr>
        <w:t>في</w:t>
      </w:r>
      <w:r w:rsidRPr="001A256D">
        <w:rPr>
          <w:rtl/>
        </w:rPr>
        <w:t xml:space="preserve"> </w:t>
      </w:r>
      <w:r w:rsidRPr="001A256D">
        <w:rPr>
          <w:rFonts w:hint="cs"/>
          <w:rtl/>
        </w:rPr>
        <w:t>توفير</w:t>
      </w:r>
      <w:r w:rsidRPr="001A256D">
        <w:rPr>
          <w:rtl/>
        </w:rPr>
        <w:t xml:space="preserve"> </w:t>
      </w:r>
      <w:r w:rsidRPr="001A256D">
        <w:rPr>
          <w:rFonts w:hint="cs"/>
          <w:rtl/>
        </w:rPr>
        <w:t>الطعام</w:t>
      </w:r>
      <w:r w:rsidRPr="001A256D">
        <w:rPr>
          <w:rtl/>
        </w:rPr>
        <w:t xml:space="preserve"> </w:t>
      </w:r>
      <w:r w:rsidRPr="001A256D">
        <w:rPr>
          <w:rFonts w:hint="cs"/>
          <w:rtl/>
        </w:rPr>
        <w:t>لعائلاتهم</w:t>
      </w:r>
      <w:r w:rsidRPr="001A256D">
        <w:rPr>
          <w:rtl/>
        </w:rPr>
        <w:t xml:space="preserve"> </w:t>
      </w:r>
      <w:r w:rsidRPr="001A256D">
        <w:rPr>
          <w:rFonts w:hint="cs"/>
          <w:rtl/>
        </w:rPr>
        <w:t>حتى</w:t>
      </w:r>
      <w:r w:rsidRPr="001A256D">
        <w:rPr>
          <w:rtl/>
        </w:rPr>
        <w:t xml:space="preserve"> </w:t>
      </w:r>
      <w:r w:rsidRPr="001A256D">
        <w:rPr>
          <w:rFonts w:hint="cs"/>
          <w:rtl/>
        </w:rPr>
        <w:t>نهاية</w:t>
      </w:r>
      <w:r w:rsidRPr="001A256D">
        <w:rPr>
          <w:rtl/>
        </w:rPr>
        <w:t xml:space="preserve"> </w:t>
      </w:r>
      <w:r w:rsidRPr="001A256D">
        <w:rPr>
          <w:rFonts w:hint="cs"/>
          <w:rtl/>
        </w:rPr>
        <w:t>الشهر</w:t>
      </w:r>
      <w:r w:rsidR="0004124B">
        <w:rPr>
          <w:rStyle w:val="FootnoteReference"/>
          <w:rtl/>
        </w:rPr>
        <w:footnoteReference w:id="9"/>
      </w:r>
      <w:r w:rsidRPr="001A256D">
        <w:rPr>
          <w:rtl/>
        </w:rPr>
        <w:t xml:space="preserve">. </w:t>
      </w:r>
      <w:r w:rsidRPr="001A256D">
        <w:rPr>
          <w:rFonts w:hint="cs"/>
          <w:rtl/>
        </w:rPr>
        <w:t>وهذا</w:t>
      </w:r>
      <w:r w:rsidRPr="001A256D">
        <w:rPr>
          <w:rtl/>
        </w:rPr>
        <w:t xml:space="preserve"> </w:t>
      </w:r>
      <w:r w:rsidRPr="001A256D">
        <w:rPr>
          <w:rFonts w:hint="cs"/>
          <w:rtl/>
        </w:rPr>
        <w:t>يشير</w:t>
      </w:r>
      <w:r w:rsidRPr="001A256D">
        <w:rPr>
          <w:rtl/>
        </w:rPr>
        <w:t xml:space="preserve"> </w:t>
      </w:r>
      <w:r w:rsidRPr="001A256D">
        <w:rPr>
          <w:rFonts w:hint="cs"/>
          <w:rtl/>
        </w:rPr>
        <w:t>إلى</w:t>
      </w:r>
      <w:r w:rsidRPr="001A256D">
        <w:rPr>
          <w:rtl/>
        </w:rPr>
        <w:t xml:space="preserve"> </w:t>
      </w:r>
      <w:r w:rsidRPr="001A256D">
        <w:rPr>
          <w:rFonts w:hint="cs"/>
          <w:rtl/>
        </w:rPr>
        <w:t>أن</w:t>
      </w:r>
      <w:r w:rsidRPr="001A256D">
        <w:rPr>
          <w:rtl/>
        </w:rPr>
        <w:t xml:space="preserve"> </w:t>
      </w:r>
      <w:r w:rsidRPr="001A256D">
        <w:rPr>
          <w:rFonts w:hint="cs"/>
          <w:rtl/>
        </w:rPr>
        <w:t>جزءًا</w:t>
      </w:r>
      <w:r w:rsidRPr="001A256D">
        <w:rPr>
          <w:rtl/>
        </w:rPr>
        <w:t xml:space="preserve"> </w:t>
      </w:r>
      <w:r w:rsidRPr="001A256D">
        <w:rPr>
          <w:rFonts w:hint="cs"/>
          <w:rtl/>
        </w:rPr>
        <w:t>كبيرًا</w:t>
      </w:r>
      <w:r w:rsidRPr="001A256D">
        <w:rPr>
          <w:rtl/>
        </w:rPr>
        <w:t xml:space="preserve"> </w:t>
      </w:r>
      <w:r w:rsidRPr="001A256D">
        <w:rPr>
          <w:rFonts w:hint="cs"/>
          <w:rtl/>
        </w:rPr>
        <w:t>من</w:t>
      </w:r>
      <w:r w:rsidRPr="001A256D">
        <w:rPr>
          <w:rtl/>
        </w:rPr>
        <w:t xml:space="preserve"> </w:t>
      </w:r>
      <w:r w:rsidRPr="001A256D">
        <w:rPr>
          <w:rFonts w:hint="cs"/>
          <w:rtl/>
        </w:rPr>
        <w:t>السكان،</w:t>
      </w:r>
      <w:r w:rsidRPr="001A256D">
        <w:rPr>
          <w:rtl/>
        </w:rPr>
        <w:t xml:space="preserve"> </w:t>
      </w:r>
      <w:r w:rsidRPr="001A256D">
        <w:rPr>
          <w:rFonts w:hint="cs"/>
          <w:rtl/>
        </w:rPr>
        <w:t>بما</w:t>
      </w:r>
      <w:r w:rsidRPr="001A256D">
        <w:rPr>
          <w:rtl/>
        </w:rPr>
        <w:t xml:space="preserve"> </w:t>
      </w:r>
      <w:r w:rsidRPr="001A256D">
        <w:rPr>
          <w:rFonts w:hint="cs"/>
          <w:rtl/>
        </w:rPr>
        <w:t>في</w:t>
      </w:r>
      <w:r w:rsidRPr="001A256D">
        <w:rPr>
          <w:rtl/>
        </w:rPr>
        <w:t xml:space="preserve"> </w:t>
      </w:r>
      <w:r w:rsidRPr="001A256D">
        <w:rPr>
          <w:rFonts w:hint="cs"/>
          <w:rtl/>
        </w:rPr>
        <w:t>ذلك</w:t>
      </w:r>
      <w:r w:rsidRPr="001A256D">
        <w:rPr>
          <w:rtl/>
        </w:rPr>
        <w:t xml:space="preserve"> </w:t>
      </w:r>
      <w:r w:rsidRPr="001A256D">
        <w:rPr>
          <w:rFonts w:hint="cs"/>
          <w:rtl/>
        </w:rPr>
        <w:t>الأشخاص</w:t>
      </w:r>
      <w:r w:rsidRPr="001A256D">
        <w:rPr>
          <w:rtl/>
        </w:rPr>
        <w:t xml:space="preserve"> </w:t>
      </w:r>
      <w:r w:rsidRPr="001A256D">
        <w:rPr>
          <w:rFonts w:hint="cs"/>
          <w:rtl/>
        </w:rPr>
        <w:t>ذوي</w:t>
      </w:r>
      <w:r w:rsidRPr="001A256D">
        <w:rPr>
          <w:rtl/>
        </w:rPr>
        <w:t xml:space="preserve"> </w:t>
      </w:r>
      <w:r w:rsidRPr="001A256D">
        <w:rPr>
          <w:rFonts w:hint="cs"/>
          <w:rtl/>
        </w:rPr>
        <w:t>الإعاقة،</w:t>
      </w:r>
      <w:r w:rsidRPr="001A256D">
        <w:rPr>
          <w:rtl/>
        </w:rPr>
        <w:t xml:space="preserve"> </w:t>
      </w:r>
      <w:r w:rsidRPr="001A256D">
        <w:rPr>
          <w:rFonts w:hint="cs"/>
          <w:rtl/>
        </w:rPr>
        <w:t>سيستفيدون</w:t>
      </w:r>
      <w:r w:rsidRPr="001A256D">
        <w:rPr>
          <w:rtl/>
        </w:rPr>
        <w:t xml:space="preserve"> </w:t>
      </w:r>
      <w:r w:rsidRPr="001A256D">
        <w:rPr>
          <w:rFonts w:hint="cs"/>
          <w:rtl/>
        </w:rPr>
        <w:t>من</w:t>
      </w:r>
      <w:r w:rsidRPr="001A256D">
        <w:rPr>
          <w:rtl/>
        </w:rPr>
        <w:t xml:space="preserve"> </w:t>
      </w:r>
      <w:r w:rsidRPr="001A256D">
        <w:rPr>
          <w:rFonts w:hint="cs"/>
          <w:rtl/>
        </w:rPr>
        <w:t>تحسين</w:t>
      </w:r>
      <w:r w:rsidRPr="001A256D">
        <w:rPr>
          <w:rtl/>
        </w:rPr>
        <w:t xml:space="preserve"> </w:t>
      </w:r>
      <w:r w:rsidRPr="001A256D">
        <w:rPr>
          <w:rFonts w:hint="cs"/>
          <w:rtl/>
        </w:rPr>
        <w:t>الوصول</w:t>
      </w:r>
      <w:r w:rsidRPr="001A256D">
        <w:rPr>
          <w:rtl/>
        </w:rPr>
        <w:t xml:space="preserve"> </w:t>
      </w:r>
      <w:r w:rsidRPr="001A256D">
        <w:rPr>
          <w:rFonts w:hint="cs"/>
          <w:rtl/>
        </w:rPr>
        <w:t>إلى</w:t>
      </w:r>
      <w:r w:rsidRPr="001A256D">
        <w:rPr>
          <w:rtl/>
        </w:rPr>
        <w:t xml:space="preserve"> </w:t>
      </w:r>
      <w:r w:rsidRPr="001A256D">
        <w:rPr>
          <w:rFonts w:hint="cs"/>
          <w:rtl/>
        </w:rPr>
        <w:t>الضمان</w:t>
      </w:r>
      <w:r w:rsidRPr="001A256D">
        <w:rPr>
          <w:rtl/>
        </w:rPr>
        <w:t xml:space="preserve"> </w:t>
      </w:r>
      <w:r w:rsidRPr="001A256D">
        <w:rPr>
          <w:rFonts w:hint="cs"/>
          <w:rtl/>
        </w:rPr>
        <w:t>الاجتماعي</w:t>
      </w:r>
      <w:r w:rsidRPr="001A256D">
        <w:rPr>
          <w:rtl/>
        </w:rPr>
        <w:t xml:space="preserve"> </w:t>
      </w:r>
      <w:r w:rsidRPr="001A256D">
        <w:rPr>
          <w:rFonts w:hint="cs"/>
          <w:rtl/>
        </w:rPr>
        <w:t>الكافي</w:t>
      </w:r>
      <w:r w:rsidRPr="001A256D">
        <w:rPr>
          <w:lang w:val="en-PL"/>
        </w:rPr>
        <w:t>.</w:t>
      </w:r>
    </w:p>
    <w:p w14:paraId="1A2140C0" w14:textId="288DB06E" w:rsidR="001A256D" w:rsidRPr="001A256D" w:rsidRDefault="001A256D" w:rsidP="001A256D">
      <w:pPr>
        <w:bidi/>
        <w:jc w:val="both"/>
        <w:rPr>
          <w:rtl/>
        </w:rPr>
      </w:pPr>
      <w:r w:rsidRPr="001A256D">
        <w:rPr>
          <w:rFonts w:hint="cs"/>
          <w:rtl/>
        </w:rPr>
        <w:t>يشير</w:t>
      </w:r>
      <w:r w:rsidRPr="001A256D">
        <w:rPr>
          <w:rtl/>
        </w:rPr>
        <w:t xml:space="preserve"> </w:t>
      </w:r>
      <w:r w:rsidRPr="001A256D">
        <w:rPr>
          <w:rFonts w:hint="cs"/>
          <w:rtl/>
        </w:rPr>
        <w:t>بانكس</w:t>
      </w:r>
      <w:r w:rsidRPr="001A256D">
        <w:rPr>
          <w:rtl/>
        </w:rPr>
        <w:t xml:space="preserve"> </w:t>
      </w:r>
      <w:r w:rsidRPr="001A256D">
        <w:rPr>
          <w:rFonts w:hint="cs"/>
          <w:rtl/>
        </w:rPr>
        <w:t>وبولاك</w:t>
      </w:r>
      <w:r>
        <w:rPr>
          <w:rFonts w:hint="cs"/>
          <w:rtl/>
        </w:rPr>
        <w:t xml:space="preserve"> (</w:t>
      </w:r>
      <w:r w:rsidRPr="00423691">
        <w:t>Banks</w:t>
      </w:r>
      <w:r w:rsidRPr="005B5B25">
        <w:t xml:space="preserve"> and Polack</w:t>
      </w:r>
      <w:r>
        <w:rPr>
          <w:rFonts w:hint="cs"/>
          <w:rtl/>
        </w:rPr>
        <w:t>)</w:t>
      </w:r>
      <w:r w:rsidRPr="001A256D">
        <w:rPr>
          <w:rtl/>
        </w:rPr>
        <w:t xml:space="preserve"> (</w:t>
      </w:r>
      <w:r w:rsidRPr="001A256D">
        <w:rPr>
          <w:rFonts w:hint="cs"/>
          <w:rtl/>
        </w:rPr>
        <w:t>٢٠١٤</w:t>
      </w:r>
      <w:r w:rsidRPr="001A256D">
        <w:rPr>
          <w:rtl/>
        </w:rPr>
        <w:t xml:space="preserve">) </w:t>
      </w:r>
      <w:r w:rsidRPr="001A256D">
        <w:rPr>
          <w:rFonts w:hint="cs"/>
          <w:rtl/>
        </w:rPr>
        <w:t>إلى</w:t>
      </w:r>
      <w:r w:rsidRPr="001A256D">
        <w:rPr>
          <w:rtl/>
        </w:rPr>
        <w:t xml:space="preserve"> </w:t>
      </w:r>
      <w:r w:rsidRPr="001A256D">
        <w:rPr>
          <w:rFonts w:hint="cs"/>
          <w:rtl/>
        </w:rPr>
        <w:t>أن</w:t>
      </w:r>
      <w:r w:rsidRPr="001A256D">
        <w:rPr>
          <w:rtl/>
        </w:rPr>
        <w:t xml:space="preserve"> </w:t>
      </w:r>
      <w:r w:rsidRPr="001A256D">
        <w:rPr>
          <w:rFonts w:hint="cs"/>
          <w:rtl/>
        </w:rPr>
        <w:t>العوامل</w:t>
      </w:r>
      <w:r w:rsidRPr="001A256D">
        <w:rPr>
          <w:rtl/>
        </w:rPr>
        <w:t xml:space="preserve"> </w:t>
      </w:r>
      <w:r w:rsidRPr="001A256D">
        <w:rPr>
          <w:rFonts w:hint="cs"/>
          <w:rtl/>
        </w:rPr>
        <w:t>المتعلقة</w:t>
      </w:r>
      <w:r w:rsidRPr="001A256D">
        <w:rPr>
          <w:rtl/>
        </w:rPr>
        <w:t xml:space="preserve"> </w:t>
      </w:r>
      <w:r w:rsidRPr="001A256D">
        <w:rPr>
          <w:rFonts w:hint="cs"/>
          <w:rtl/>
        </w:rPr>
        <w:t>بالدخل</w:t>
      </w:r>
      <w:r w:rsidRPr="001A256D">
        <w:rPr>
          <w:rtl/>
        </w:rPr>
        <w:t xml:space="preserve"> — </w:t>
      </w:r>
      <w:r w:rsidRPr="001A256D">
        <w:rPr>
          <w:rFonts w:hint="cs"/>
          <w:rtl/>
        </w:rPr>
        <w:t>مثل</w:t>
      </w:r>
      <w:r w:rsidRPr="001A256D">
        <w:rPr>
          <w:rtl/>
        </w:rPr>
        <w:t xml:space="preserve"> </w:t>
      </w:r>
      <w:r w:rsidRPr="001A256D">
        <w:rPr>
          <w:rFonts w:hint="cs"/>
          <w:rtl/>
        </w:rPr>
        <w:t>محدودية</w:t>
      </w:r>
      <w:r w:rsidRPr="001A256D">
        <w:rPr>
          <w:rtl/>
        </w:rPr>
        <w:t xml:space="preserve"> </w:t>
      </w:r>
      <w:r w:rsidRPr="001A256D">
        <w:rPr>
          <w:rFonts w:hint="cs"/>
          <w:rtl/>
        </w:rPr>
        <w:t>الوصول</w:t>
      </w:r>
      <w:r w:rsidRPr="001A256D">
        <w:rPr>
          <w:rtl/>
        </w:rPr>
        <w:t xml:space="preserve"> </w:t>
      </w:r>
      <w:r w:rsidRPr="001A256D">
        <w:rPr>
          <w:rFonts w:hint="cs"/>
          <w:rtl/>
        </w:rPr>
        <w:t>إلى</w:t>
      </w:r>
      <w:r w:rsidRPr="001A256D">
        <w:rPr>
          <w:rtl/>
        </w:rPr>
        <w:t xml:space="preserve"> </w:t>
      </w:r>
      <w:r w:rsidRPr="001A256D">
        <w:rPr>
          <w:rFonts w:hint="cs"/>
          <w:rtl/>
        </w:rPr>
        <w:t>الضمان</w:t>
      </w:r>
      <w:r w:rsidRPr="001A256D">
        <w:rPr>
          <w:rtl/>
        </w:rPr>
        <w:t xml:space="preserve"> </w:t>
      </w:r>
      <w:r w:rsidRPr="001A256D">
        <w:rPr>
          <w:rFonts w:hint="cs"/>
          <w:rtl/>
        </w:rPr>
        <w:t>الاجتماعي،</w:t>
      </w:r>
      <w:r w:rsidRPr="001A256D">
        <w:rPr>
          <w:rtl/>
        </w:rPr>
        <w:t xml:space="preserve"> </w:t>
      </w:r>
      <w:r w:rsidRPr="001A256D">
        <w:rPr>
          <w:rFonts w:hint="cs"/>
          <w:rtl/>
        </w:rPr>
        <w:t>والرعاية</w:t>
      </w:r>
      <w:r w:rsidRPr="001A256D">
        <w:rPr>
          <w:rtl/>
        </w:rPr>
        <w:t xml:space="preserve"> </w:t>
      </w:r>
      <w:r w:rsidRPr="001A256D">
        <w:rPr>
          <w:rFonts w:hint="cs"/>
          <w:rtl/>
        </w:rPr>
        <w:t>الصحية</w:t>
      </w:r>
      <w:r w:rsidRPr="001A256D">
        <w:rPr>
          <w:rtl/>
        </w:rPr>
        <w:t xml:space="preserve"> </w:t>
      </w:r>
      <w:r w:rsidRPr="001A256D">
        <w:rPr>
          <w:rFonts w:hint="cs"/>
          <w:rtl/>
        </w:rPr>
        <w:t>الميسورة،</w:t>
      </w:r>
      <w:r w:rsidRPr="001A256D">
        <w:rPr>
          <w:rtl/>
        </w:rPr>
        <w:t xml:space="preserve"> </w:t>
      </w:r>
      <w:r w:rsidRPr="001A256D">
        <w:rPr>
          <w:rFonts w:hint="cs"/>
          <w:rtl/>
        </w:rPr>
        <w:t>والتعليم</w:t>
      </w:r>
      <w:r w:rsidRPr="001A256D">
        <w:rPr>
          <w:rtl/>
        </w:rPr>
        <w:t xml:space="preserve"> </w:t>
      </w:r>
      <w:r w:rsidRPr="001A256D">
        <w:rPr>
          <w:rFonts w:hint="cs"/>
          <w:rtl/>
        </w:rPr>
        <w:t>الجيد،</w:t>
      </w:r>
      <w:r w:rsidRPr="001A256D">
        <w:rPr>
          <w:rtl/>
        </w:rPr>
        <w:t xml:space="preserve"> </w:t>
      </w:r>
      <w:r w:rsidRPr="001A256D">
        <w:rPr>
          <w:rFonts w:hint="cs"/>
          <w:rtl/>
        </w:rPr>
        <w:t>وظروف</w:t>
      </w:r>
      <w:r w:rsidRPr="001A256D">
        <w:rPr>
          <w:rtl/>
        </w:rPr>
        <w:t xml:space="preserve"> </w:t>
      </w:r>
      <w:r w:rsidRPr="001A256D">
        <w:rPr>
          <w:rFonts w:hint="cs"/>
          <w:rtl/>
        </w:rPr>
        <w:t>المعيشة</w:t>
      </w:r>
      <w:r w:rsidRPr="001A256D">
        <w:rPr>
          <w:rtl/>
        </w:rPr>
        <w:t xml:space="preserve"> </w:t>
      </w:r>
      <w:r w:rsidRPr="001A256D">
        <w:rPr>
          <w:rFonts w:hint="cs"/>
          <w:rtl/>
        </w:rPr>
        <w:t>غير</w:t>
      </w:r>
      <w:r w:rsidRPr="001A256D">
        <w:rPr>
          <w:rtl/>
        </w:rPr>
        <w:t xml:space="preserve"> </w:t>
      </w:r>
      <w:r w:rsidRPr="001A256D">
        <w:rPr>
          <w:rFonts w:hint="cs"/>
          <w:rtl/>
        </w:rPr>
        <w:t>الملائمة</w:t>
      </w:r>
      <w:r w:rsidRPr="001A256D">
        <w:rPr>
          <w:rtl/>
        </w:rPr>
        <w:t xml:space="preserve"> — </w:t>
      </w:r>
      <w:r w:rsidRPr="001A256D">
        <w:rPr>
          <w:rFonts w:hint="cs"/>
          <w:rtl/>
        </w:rPr>
        <w:t>تزيد</w:t>
      </w:r>
      <w:r w:rsidRPr="001A256D">
        <w:rPr>
          <w:rtl/>
        </w:rPr>
        <w:t xml:space="preserve"> </w:t>
      </w:r>
      <w:r w:rsidRPr="001A256D">
        <w:rPr>
          <w:rFonts w:hint="cs"/>
          <w:rtl/>
        </w:rPr>
        <w:t>بشكل</w:t>
      </w:r>
      <w:r w:rsidRPr="001A256D">
        <w:rPr>
          <w:rtl/>
        </w:rPr>
        <w:t xml:space="preserve"> </w:t>
      </w:r>
      <w:r w:rsidRPr="001A256D">
        <w:rPr>
          <w:rFonts w:hint="cs"/>
          <w:rtl/>
        </w:rPr>
        <w:t>كبير</w:t>
      </w:r>
      <w:r w:rsidRPr="001A256D">
        <w:rPr>
          <w:rtl/>
        </w:rPr>
        <w:t xml:space="preserve"> </w:t>
      </w:r>
      <w:r w:rsidRPr="001A256D">
        <w:rPr>
          <w:rFonts w:hint="cs"/>
          <w:rtl/>
        </w:rPr>
        <w:t>من</w:t>
      </w:r>
      <w:r w:rsidRPr="001A256D">
        <w:rPr>
          <w:rtl/>
        </w:rPr>
        <w:t xml:space="preserve"> </w:t>
      </w:r>
      <w:r w:rsidRPr="001A256D">
        <w:rPr>
          <w:rFonts w:hint="cs"/>
          <w:rtl/>
        </w:rPr>
        <w:t>خطر</w:t>
      </w:r>
      <w:r w:rsidRPr="001A256D">
        <w:rPr>
          <w:rtl/>
        </w:rPr>
        <w:t xml:space="preserve"> </w:t>
      </w:r>
      <w:r w:rsidRPr="001A256D">
        <w:rPr>
          <w:rFonts w:hint="cs"/>
          <w:rtl/>
        </w:rPr>
        <w:t>الإصابة</w:t>
      </w:r>
      <w:r w:rsidRPr="001A256D">
        <w:rPr>
          <w:rtl/>
        </w:rPr>
        <w:t xml:space="preserve"> </w:t>
      </w:r>
      <w:r w:rsidRPr="001A256D">
        <w:rPr>
          <w:rFonts w:hint="cs"/>
          <w:rtl/>
        </w:rPr>
        <w:t>بالإعاقة</w:t>
      </w:r>
      <w:r w:rsidRPr="001A256D">
        <w:rPr>
          <w:rtl/>
        </w:rPr>
        <w:t xml:space="preserve">. </w:t>
      </w:r>
      <w:r w:rsidRPr="001A256D">
        <w:rPr>
          <w:rFonts w:hint="cs"/>
          <w:rtl/>
        </w:rPr>
        <w:t>من</w:t>
      </w:r>
      <w:r w:rsidRPr="001A256D">
        <w:rPr>
          <w:rtl/>
        </w:rPr>
        <w:t xml:space="preserve"> </w:t>
      </w:r>
      <w:r w:rsidRPr="001A256D">
        <w:rPr>
          <w:rFonts w:hint="cs"/>
          <w:rtl/>
        </w:rPr>
        <w:t>ناحية</w:t>
      </w:r>
      <w:r w:rsidRPr="001A256D">
        <w:rPr>
          <w:rtl/>
        </w:rPr>
        <w:t xml:space="preserve"> </w:t>
      </w:r>
      <w:r w:rsidRPr="001A256D">
        <w:rPr>
          <w:rFonts w:hint="cs"/>
          <w:rtl/>
        </w:rPr>
        <w:t>أخرى،</w:t>
      </w:r>
      <w:r w:rsidRPr="001A256D">
        <w:rPr>
          <w:rtl/>
        </w:rPr>
        <w:t xml:space="preserve"> </w:t>
      </w:r>
      <w:r w:rsidRPr="001A256D">
        <w:rPr>
          <w:rFonts w:hint="cs"/>
          <w:rtl/>
        </w:rPr>
        <w:t>يمكن</w:t>
      </w:r>
      <w:r w:rsidRPr="001A256D">
        <w:rPr>
          <w:rtl/>
        </w:rPr>
        <w:t xml:space="preserve"> </w:t>
      </w:r>
      <w:r w:rsidRPr="001A256D">
        <w:rPr>
          <w:rFonts w:hint="cs"/>
          <w:rtl/>
        </w:rPr>
        <w:t>أن</w:t>
      </w:r>
      <w:r w:rsidRPr="001A256D">
        <w:rPr>
          <w:rtl/>
        </w:rPr>
        <w:t xml:space="preserve"> </w:t>
      </w:r>
      <w:r w:rsidRPr="001A256D">
        <w:rPr>
          <w:rFonts w:hint="cs"/>
          <w:rtl/>
        </w:rPr>
        <w:t>يساهم</w:t>
      </w:r>
      <w:r w:rsidRPr="001A256D">
        <w:rPr>
          <w:rtl/>
        </w:rPr>
        <w:t xml:space="preserve"> </w:t>
      </w:r>
      <w:r w:rsidRPr="001A256D">
        <w:rPr>
          <w:rFonts w:hint="cs"/>
          <w:rtl/>
        </w:rPr>
        <w:t>العيش</w:t>
      </w:r>
      <w:r w:rsidRPr="001A256D">
        <w:rPr>
          <w:rtl/>
        </w:rPr>
        <w:t xml:space="preserve"> </w:t>
      </w:r>
      <w:r w:rsidRPr="001A256D">
        <w:rPr>
          <w:rFonts w:hint="cs"/>
          <w:rtl/>
        </w:rPr>
        <w:t>مع</w:t>
      </w:r>
      <w:r w:rsidRPr="001A256D">
        <w:rPr>
          <w:rtl/>
        </w:rPr>
        <w:t xml:space="preserve"> </w:t>
      </w:r>
      <w:r w:rsidRPr="001A256D">
        <w:rPr>
          <w:rFonts w:hint="cs"/>
          <w:rtl/>
        </w:rPr>
        <w:t>الإعاقة</w:t>
      </w:r>
      <w:r w:rsidRPr="001A256D">
        <w:rPr>
          <w:rtl/>
        </w:rPr>
        <w:t xml:space="preserve"> </w:t>
      </w:r>
      <w:r w:rsidRPr="001A256D">
        <w:rPr>
          <w:rFonts w:hint="cs"/>
          <w:rtl/>
        </w:rPr>
        <w:t>في</w:t>
      </w:r>
      <w:r w:rsidRPr="001A256D">
        <w:rPr>
          <w:rtl/>
        </w:rPr>
        <w:t xml:space="preserve"> </w:t>
      </w:r>
      <w:r w:rsidRPr="001A256D">
        <w:rPr>
          <w:rFonts w:hint="cs"/>
          <w:rtl/>
        </w:rPr>
        <w:t>تعزيز</w:t>
      </w:r>
      <w:r w:rsidRPr="001A256D">
        <w:rPr>
          <w:rtl/>
        </w:rPr>
        <w:t xml:space="preserve"> </w:t>
      </w:r>
      <w:r w:rsidRPr="001A256D">
        <w:rPr>
          <w:rFonts w:hint="cs"/>
          <w:rtl/>
        </w:rPr>
        <w:t>انعدام</w:t>
      </w:r>
      <w:r w:rsidRPr="001A256D">
        <w:rPr>
          <w:rtl/>
        </w:rPr>
        <w:t xml:space="preserve"> </w:t>
      </w:r>
      <w:r w:rsidRPr="001A256D">
        <w:rPr>
          <w:rFonts w:hint="cs"/>
          <w:rtl/>
        </w:rPr>
        <w:t>الأمان</w:t>
      </w:r>
      <w:r w:rsidRPr="001A256D">
        <w:rPr>
          <w:rtl/>
        </w:rPr>
        <w:t xml:space="preserve"> </w:t>
      </w:r>
      <w:r w:rsidRPr="001A256D">
        <w:rPr>
          <w:rFonts w:hint="cs"/>
          <w:rtl/>
        </w:rPr>
        <w:t>الاقتصادي</w:t>
      </w:r>
      <w:r w:rsidRPr="001A256D">
        <w:rPr>
          <w:rtl/>
        </w:rPr>
        <w:t xml:space="preserve"> </w:t>
      </w:r>
      <w:r w:rsidRPr="001A256D">
        <w:rPr>
          <w:rFonts w:hint="cs"/>
          <w:rtl/>
        </w:rPr>
        <w:t>من</w:t>
      </w:r>
      <w:r w:rsidRPr="001A256D">
        <w:rPr>
          <w:rtl/>
        </w:rPr>
        <w:t xml:space="preserve"> </w:t>
      </w:r>
      <w:r w:rsidRPr="001A256D">
        <w:rPr>
          <w:rFonts w:hint="cs"/>
          <w:rtl/>
        </w:rPr>
        <w:t>خلال</w:t>
      </w:r>
      <w:r w:rsidRPr="001A256D">
        <w:rPr>
          <w:rtl/>
        </w:rPr>
        <w:t xml:space="preserve"> </w:t>
      </w:r>
      <w:r w:rsidRPr="001A256D">
        <w:rPr>
          <w:rFonts w:hint="cs"/>
          <w:rtl/>
        </w:rPr>
        <w:t>تقليل</w:t>
      </w:r>
      <w:r w:rsidRPr="001A256D">
        <w:rPr>
          <w:rtl/>
        </w:rPr>
        <w:t xml:space="preserve"> </w:t>
      </w:r>
      <w:r w:rsidRPr="001A256D">
        <w:rPr>
          <w:rFonts w:hint="cs"/>
          <w:rtl/>
        </w:rPr>
        <w:t>الفرص</w:t>
      </w:r>
      <w:r w:rsidRPr="001A256D">
        <w:rPr>
          <w:rtl/>
        </w:rPr>
        <w:t xml:space="preserve"> </w:t>
      </w:r>
      <w:r w:rsidRPr="001A256D">
        <w:rPr>
          <w:rFonts w:hint="cs"/>
          <w:rtl/>
        </w:rPr>
        <w:t>المتاحة</w:t>
      </w:r>
      <w:r w:rsidRPr="001A256D">
        <w:rPr>
          <w:rtl/>
        </w:rPr>
        <w:t xml:space="preserve"> </w:t>
      </w:r>
      <w:r w:rsidRPr="001A256D">
        <w:rPr>
          <w:rFonts w:hint="cs"/>
          <w:rtl/>
        </w:rPr>
        <w:t>للأشخاص</w:t>
      </w:r>
      <w:r w:rsidRPr="001A256D">
        <w:rPr>
          <w:rtl/>
        </w:rPr>
        <w:t xml:space="preserve"> </w:t>
      </w:r>
      <w:r w:rsidRPr="001A256D">
        <w:rPr>
          <w:rFonts w:hint="cs"/>
          <w:rtl/>
        </w:rPr>
        <w:t>ذوي</w:t>
      </w:r>
      <w:r w:rsidRPr="001A256D">
        <w:rPr>
          <w:rtl/>
        </w:rPr>
        <w:t xml:space="preserve"> </w:t>
      </w:r>
      <w:r w:rsidRPr="001A256D">
        <w:rPr>
          <w:rFonts w:hint="cs"/>
          <w:rtl/>
        </w:rPr>
        <w:t>الإعاقة</w:t>
      </w:r>
      <w:r w:rsidRPr="001A256D">
        <w:rPr>
          <w:rtl/>
        </w:rPr>
        <w:t xml:space="preserve"> </w:t>
      </w:r>
      <w:r w:rsidRPr="001A256D">
        <w:rPr>
          <w:rFonts w:hint="cs"/>
          <w:rtl/>
        </w:rPr>
        <w:t>للمشاركة</w:t>
      </w:r>
      <w:r w:rsidRPr="001A256D">
        <w:rPr>
          <w:rtl/>
        </w:rPr>
        <w:t xml:space="preserve"> </w:t>
      </w:r>
      <w:r w:rsidRPr="001A256D">
        <w:rPr>
          <w:rFonts w:hint="cs"/>
          <w:rtl/>
        </w:rPr>
        <w:t>الكاملة</w:t>
      </w:r>
      <w:r w:rsidRPr="001A256D">
        <w:rPr>
          <w:rtl/>
        </w:rPr>
        <w:t xml:space="preserve"> </w:t>
      </w:r>
      <w:r w:rsidRPr="001A256D">
        <w:rPr>
          <w:rFonts w:hint="cs"/>
          <w:rtl/>
        </w:rPr>
        <w:t>في</w:t>
      </w:r>
      <w:r w:rsidRPr="001A256D">
        <w:rPr>
          <w:rtl/>
        </w:rPr>
        <w:t xml:space="preserve"> </w:t>
      </w:r>
      <w:r w:rsidRPr="001A256D">
        <w:rPr>
          <w:rFonts w:hint="cs"/>
          <w:rtl/>
        </w:rPr>
        <w:t>الحياة</w:t>
      </w:r>
      <w:r w:rsidRPr="001A256D">
        <w:rPr>
          <w:rtl/>
        </w:rPr>
        <w:t xml:space="preserve"> </w:t>
      </w:r>
      <w:r w:rsidRPr="001A256D">
        <w:rPr>
          <w:rFonts w:hint="cs"/>
          <w:rtl/>
        </w:rPr>
        <w:t>الاجتماعية</w:t>
      </w:r>
      <w:r w:rsidRPr="001A256D">
        <w:rPr>
          <w:rtl/>
        </w:rPr>
        <w:t xml:space="preserve"> </w:t>
      </w:r>
      <w:r w:rsidRPr="001A256D">
        <w:rPr>
          <w:rFonts w:hint="cs"/>
          <w:rtl/>
        </w:rPr>
        <w:t>والاقتصادية</w:t>
      </w:r>
      <w:r w:rsidRPr="001A256D">
        <w:rPr>
          <w:rtl/>
        </w:rPr>
        <w:t xml:space="preserve"> </w:t>
      </w:r>
      <w:r w:rsidRPr="001A256D">
        <w:rPr>
          <w:rFonts w:hint="cs"/>
          <w:rtl/>
        </w:rPr>
        <w:t>لمجتمعاتهم</w:t>
      </w:r>
      <w:r w:rsidRPr="001A256D">
        <w:rPr>
          <w:rtl/>
        </w:rPr>
        <w:t xml:space="preserve">. </w:t>
      </w:r>
      <w:r w:rsidRPr="001A256D">
        <w:rPr>
          <w:rFonts w:hint="cs"/>
          <w:rtl/>
        </w:rPr>
        <w:t>إن</w:t>
      </w:r>
      <w:r w:rsidRPr="001A256D">
        <w:rPr>
          <w:rtl/>
        </w:rPr>
        <w:t xml:space="preserve"> </w:t>
      </w:r>
      <w:r w:rsidRPr="001A256D">
        <w:rPr>
          <w:rFonts w:hint="cs"/>
          <w:rtl/>
        </w:rPr>
        <w:t>الوصول</w:t>
      </w:r>
      <w:r w:rsidRPr="001A256D">
        <w:rPr>
          <w:rtl/>
        </w:rPr>
        <w:t xml:space="preserve"> </w:t>
      </w:r>
      <w:r w:rsidRPr="001A256D">
        <w:rPr>
          <w:rFonts w:hint="cs"/>
          <w:rtl/>
        </w:rPr>
        <w:t>إلى</w:t>
      </w:r>
      <w:r w:rsidRPr="001A256D">
        <w:rPr>
          <w:rtl/>
        </w:rPr>
        <w:t xml:space="preserve"> </w:t>
      </w:r>
      <w:r w:rsidRPr="001A256D">
        <w:rPr>
          <w:rFonts w:hint="cs"/>
          <w:rtl/>
        </w:rPr>
        <w:t>الخدمات</w:t>
      </w:r>
      <w:r w:rsidRPr="001A256D">
        <w:rPr>
          <w:rtl/>
        </w:rPr>
        <w:t xml:space="preserve"> </w:t>
      </w:r>
      <w:r w:rsidRPr="001A256D">
        <w:rPr>
          <w:rFonts w:hint="cs"/>
          <w:rtl/>
        </w:rPr>
        <w:t>العامة</w:t>
      </w:r>
      <w:r w:rsidRPr="001A256D">
        <w:rPr>
          <w:rtl/>
        </w:rPr>
        <w:t xml:space="preserve"> </w:t>
      </w:r>
      <w:r w:rsidRPr="001A256D">
        <w:rPr>
          <w:rFonts w:hint="cs"/>
          <w:rtl/>
        </w:rPr>
        <w:t>الأساسية</w:t>
      </w:r>
      <w:r w:rsidRPr="001A256D">
        <w:rPr>
          <w:rtl/>
        </w:rPr>
        <w:t xml:space="preserve"> </w:t>
      </w:r>
      <w:r w:rsidRPr="001A256D">
        <w:rPr>
          <w:rFonts w:hint="cs"/>
          <w:rtl/>
        </w:rPr>
        <w:t>وأنظمة</w:t>
      </w:r>
      <w:r w:rsidRPr="001A256D">
        <w:rPr>
          <w:rtl/>
        </w:rPr>
        <w:t xml:space="preserve"> </w:t>
      </w:r>
      <w:r w:rsidRPr="001A256D">
        <w:rPr>
          <w:rFonts w:hint="cs"/>
          <w:rtl/>
        </w:rPr>
        <w:t>الدعم،</w:t>
      </w:r>
      <w:r w:rsidRPr="001A256D">
        <w:rPr>
          <w:rtl/>
        </w:rPr>
        <w:t xml:space="preserve"> </w:t>
      </w:r>
      <w:r w:rsidRPr="001A256D">
        <w:rPr>
          <w:rFonts w:hint="cs"/>
          <w:rtl/>
        </w:rPr>
        <w:t>مثل</w:t>
      </w:r>
      <w:r w:rsidRPr="001A256D">
        <w:rPr>
          <w:rtl/>
        </w:rPr>
        <w:t xml:space="preserve"> </w:t>
      </w:r>
      <w:r w:rsidRPr="001A256D">
        <w:rPr>
          <w:rFonts w:hint="cs"/>
          <w:rtl/>
        </w:rPr>
        <w:t>الرعاية</w:t>
      </w:r>
      <w:r w:rsidRPr="001A256D">
        <w:rPr>
          <w:rtl/>
        </w:rPr>
        <w:t xml:space="preserve"> </w:t>
      </w:r>
      <w:r w:rsidRPr="001A256D">
        <w:rPr>
          <w:rFonts w:hint="cs"/>
          <w:rtl/>
        </w:rPr>
        <w:t>الصحية</w:t>
      </w:r>
      <w:r w:rsidRPr="001A256D">
        <w:rPr>
          <w:rtl/>
        </w:rPr>
        <w:t xml:space="preserve"> </w:t>
      </w:r>
      <w:r w:rsidRPr="001A256D">
        <w:rPr>
          <w:rFonts w:hint="cs"/>
          <w:rtl/>
        </w:rPr>
        <w:t>والتعليم</w:t>
      </w:r>
      <w:r w:rsidRPr="001A256D">
        <w:rPr>
          <w:rtl/>
        </w:rPr>
        <w:t xml:space="preserve"> </w:t>
      </w:r>
      <w:r w:rsidRPr="001A256D">
        <w:rPr>
          <w:rFonts w:hint="cs"/>
          <w:rtl/>
        </w:rPr>
        <w:t>وبرامج</w:t>
      </w:r>
      <w:r w:rsidRPr="001A256D">
        <w:rPr>
          <w:rtl/>
        </w:rPr>
        <w:t xml:space="preserve"> </w:t>
      </w:r>
      <w:r w:rsidRPr="001A256D">
        <w:rPr>
          <w:rFonts w:hint="cs"/>
          <w:rtl/>
        </w:rPr>
        <w:t>الضمان</w:t>
      </w:r>
      <w:r w:rsidRPr="001A256D">
        <w:rPr>
          <w:rtl/>
        </w:rPr>
        <w:t xml:space="preserve"> </w:t>
      </w:r>
      <w:r w:rsidRPr="001A256D">
        <w:rPr>
          <w:rFonts w:hint="cs"/>
          <w:rtl/>
        </w:rPr>
        <w:t>الاجتماعي،</w:t>
      </w:r>
      <w:r w:rsidRPr="001A256D">
        <w:rPr>
          <w:rtl/>
        </w:rPr>
        <w:t xml:space="preserve"> </w:t>
      </w:r>
      <w:r w:rsidRPr="001A256D">
        <w:rPr>
          <w:rFonts w:hint="cs"/>
          <w:rtl/>
        </w:rPr>
        <w:t>أمر</w:t>
      </w:r>
      <w:r w:rsidRPr="001A256D">
        <w:rPr>
          <w:rtl/>
        </w:rPr>
        <w:t xml:space="preserve"> </w:t>
      </w:r>
      <w:r w:rsidRPr="001A256D">
        <w:rPr>
          <w:rFonts w:hint="cs"/>
          <w:rtl/>
        </w:rPr>
        <w:t>بالغ</w:t>
      </w:r>
      <w:r w:rsidRPr="001A256D">
        <w:rPr>
          <w:rtl/>
        </w:rPr>
        <w:t xml:space="preserve"> </w:t>
      </w:r>
      <w:r w:rsidRPr="001A256D">
        <w:rPr>
          <w:rFonts w:hint="cs"/>
          <w:rtl/>
        </w:rPr>
        <w:t>الأهمية</w:t>
      </w:r>
      <w:r w:rsidRPr="001A256D">
        <w:rPr>
          <w:rtl/>
        </w:rPr>
        <w:t xml:space="preserve"> </w:t>
      </w:r>
      <w:r w:rsidRPr="001A256D">
        <w:rPr>
          <w:rFonts w:hint="cs"/>
          <w:rtl/>
        </w:rPr>
        <w:t>لتحسين</w:t>
      </w:r>
      <w:r w:rsidRPr="001A256D">
        <w:rPr>
          <w:rtl/>
        </w:rPr>
        <w:t xml:space="preserve"> </w:t>
      </w:r>
      <w:r w:rsidRPr="001A256D">
        <w:rPr>
          <w:rFonts w:hint="cs"/>
          <w:rtl/>
        </w:rPr>
        <w:t>جودة</w:t>
      </w:r>
      <w:r w:rsidRPr="001A256D">
        <w:rPr>
          <w:rtl/>
        </w:rPr>
        <w:t xml:space="preserve"> </w:t>
      </w:r>
      <w:r w:rsidRPr="001A256D">
        <w:rPr>
          <w:rFonts w:hint="cs"/>
          <w:rtl/>
        </w:rPr>
        <w:t>الحياة</w:t>
      </w:r>
      <w:r w:rsidRPr="001A256D">
        <w:rPr>
          <w:rtl/>
        </w:rPr>
        <w:t xml:space="preserve"> </w:t>
      </w:r>
      <w:r w:rsidRPr="001A256D">
        <w:rPr>
          <w:rFonts w:hint="cs"/>
          <w:rtl/>
        </w:rPr>
        <w:t>والمشاركة</w:t>
      </w:r>
      <w:r w:rsidRPr="001A256D">
        <w:rPr>
          <w:rtl/>
        </w:rPr>
        <w:t xml:space="preserve"> </w:t>
      </w:r>
      <w:r w:rsidRPr="001A256D">
        <w:rPr>
          <w:rFonts w:hint="cs"/>
          <w:rtl/>
        </w:rPr>
        <w:t>الاقتصادية</w:t>
      </w:r>
      <w:r w:rsidRPr="001A256D">
        <w:rPr>
          <w:rtl/>
        </w:rPr>
        <w:t xml:space="preserve"> </w:t>
      </w:r>
      <w:r w:rsidRPr="001A256D">
        <w:rPr>
          <w:rFonts w:hint="cs"/>
          <w:rtl/>
        </w:rPr>
        <w:t>للأشخاص</w:t>
      </w:r>
      <w:r w:rsidRPr="001A256D">
        <w:rPr>
          <w:rtl/>
        </w:rPr>
        <w:t xml:space="preserve"> </w:t>
      </w:r>
      <w:r w:rsidRPr="001A256D">
        <w:rPr>
          <w:rFonts w:hint="cs"/>
          <w:rtl/>
        </w:rPr>
        <w:t>ذوي</w:t>
      </w:r>
      <w:r w:rsidRPr="001A256D">
        <w:rPr>
          <w:rtl/>
        </w:rPr>
        <w:t xml:space="preserve"> </w:t>
      </w:r>
      <w:r w:rsidRPr="001A256D">
        <w:rPr>
          <w:rFonts w:hint="cs"/>
          <w:rtl/>
        </w:rPr>
        <w:t>الإعاقة</w:t>
      </w:r>
      <w:r w:rsidRPr="001A256D">
        <w:rPr>
          <w:rtl/>
        </w:rPr>
        <w:t xml:space="preserve"> </w:t>
      </w:r>
      <w:r w:rsidRPr="001A256D">
        <w:rPr>
          <w:rFonts w:hint="cs"/>
          <w:rtl/>
        </w:rPr>
        <w:t>وعائلاتهم</w:t>
      </w:r>
      <w:r w:rsidRPr="001A256D">
        <w:rPr>
          <w:rtl/>
        </w:rPr>
        <w:t xml:space="preserve">. </w:t>
      </w:r>
      <w:r w:rsidRPr="001A256D">
        <w:rPr>
          <w:rFonts w:hint="cs"/>
          <w:rtl/>
        </w:rPr>
        <w:t>إن</w:t>
      </w:r>
      <w:r w:rsidRPr="001A256D">
        <w:rPr>
          <w:rtl/>
        </w:rPr>
        <w:t xml:space="preserve"> </w:t>
      </w:r>
      <w:r w:rsidRPr="001A256D">
        <w:rPr>
          <w:rFonts w:hint="cs"/>
          <w:rtl/>
        </w:rPr>
        <w:t>الفشل</w:t>
      </w:r>
      <w:r w:rsidRPr="001A256D">
        <w:rPr>
          <w:rtl/>
        </w:rPr>
        <w:t xml:space="preserve"> </w:t>
      </w:r>
      <w:r w:rsidRPr="001A256D">
        <w:rPr>
          <w:rFonts w:hint="cs"/>
          <w:rtl/>
        </w:rPr>
        <w:t>في</w:t>
      </w:r>
      <w:r w:rsidRPr="001A256D">
        <w:rPr>
          <w:rtl/>
        </w:rPr>
        <w:t xml:space="preserve"> </w:t>
      </w:r>
      <w:r w:rsidRPr="001A256D">
        <w:rPr>
          <w:rFonts w:hint="cs"/>
          <w:rtl/>
        </w:rPr>
        <w:t>الاستثمار</w:t>
      </w:r>
      <w:r w:rsidRPr="001A256D">
        <w:rPr>
          <w:rtl/>
        </w:rPr>
        <w:t xml:space="preserve"> </w:t>
      </w:r>
      <w:r w:rsidRPr="001A256D">
        <w:rPr>
          <w:rFonts w:hint="cs"/>
          <w:rtl/>
        </w:rPr>
        <w:t>في</w:t>
      </w:r>
      <w:r w:rsidRPr="001A256D">
        <w:rPr>
          <w:rtl/>
        </w:rPr>
        <w:t xml:space="preserve"> </w:t>
      </w:r>
      <w:r w:rsidRPr="001A256D">
        <w:rPr>
          <w:rFonts w:hint="cs"/>
          <w:rtl/>
        </w:rPr>
        <w:t>الأشخاص</w:t>
      </w:r>
      <w:r w:rsidRPr="001A256D">
        <w:rPr>
          <w:rtl/>
        </w:rPr>
        <w:t xml:space="preserve"> </w:t>
      </w:r>
      <w:r w:rsidRPr="001A256D">
        <w:rPr>
          <w:rFonts w:hint="cs"/>
          <w:rtl/>
        </w:rPr>
        <w:t>ذوي</w:t>
      </w:r>
      <w:r w:rsidRPr="001A256D">
        <w:rPr>
          <w:rtl/>
        </w:rPr>
        <w:t xml:space="preserve"> </w:t>
      </w:r>
      <w:r w:rsidRPr="001A256D">
        <w:rPr>
          <w:rFonts w:hint="cs"/>
          <w:rtl/>
        </w:rPr>
        <w:t>الإعاقة</w:t>
      </w:r>
      <w:r w:rsidRPr="001A256D">
        <w:rPr>
          <w:rtl/>
        </w:rPr>
        <w:t xml:space="preserve"> </w:t>
      </w:r>
      <w:r w:rsidRPr="001A256D">
        <w:rPr>
          <w:rFonts w:hint="cs"/>
          <w:rtl/>
        </w:rPr>
        <w:t>من</w:t>
      </w:r>
      <w:r w:rsidRPr="001A256D">
        <w:rPr>
          <w:rtl/>
        </w:rPr>
        <w:t xml:space="preserve"> </w:t>
      </w:r>
      <w:r w:rsidRPr="001A256D">
        <w:rPr>
          <w:rFonts w:hint="cs"/>
          <w:rtl/>
        </w:rPr>
        <w:t>خلال</w:t>
      </w:r>
      <w:r w:rsidRPr="001A256D">
        <w:rPr>
          <w:rtl/>
        </w:rPr>
        <w:t xml:space="preserve"> </w:t>
      </w:r>
      <w:r w:rsidRPr="001A256D">
        <w:rPr>
          <w:rFonts w:hint="cs"/>
          <w:rtl/>
        </w:rPr>
        <w:t>الضمان</w:t>
      </w:r>
      <w:r w:rsidRPr="001A256D">
        <w:rPr>
          <w:rtl/>
        </w:rPr>
        <w:t xml:space="preserve"> </w:t>
      </w:r>
      <w:r w:rsidRPr="001A256D">
        <w:rPr>
          <w:rFonts w:hint="cs"/>
          <w:rtl/>
        </w:rPr>
        <w:t>الاجتماعي</w:t>
      </w:r>
      <w:r w:rsidRPr="001A256D">
        <w:rPr>
          <w:rtl/>
        </w:rPr>
        <w:t xml:space="preserve"> </w:t>
      </w:r>
      <w:r w:rsidRPr="001A256D">
        <w:rPr>
          <w:rFonts w:hint="cs"/>
          <w:rtl/>
        </w:rPr>
        <w:t>هو</w:t>
      </w:r>
      <w:r w:rsidRPr="001A256D">
        <w:rPr>
          <w:rtl/>
        </w:rPr>
        <w:t xml:space="preserve"> </w:t>
      </w:r>
      <w:r w:rsidRPr="001A256D">
        <w:rPr>
          <w:rFonts w:hint="cs"/>
          <w:rtl/>
        </w:rPr>
        <w:t>فرصة</w:t>
      </w:r>
      <w:r w:rsidRPr="001A256D">
        <w:rPr>
          <w:rtl/>
        </w:rPr>
        <w:t xml:space="preserve"> </w:t>
      </w:r>
      <w:r w:rsidRPr="001A256D">
        <w:rPr>
          <w:rFonts w:hint="cs"/>
          <w:rtl/>
        </w:rPr>
        <w:t>ضائعة</w:t>
      </w:r>
      <w:r w:rsidRPr="001A256D">
        <w:rPr>
          <w:rtl/>
        </w:rPr>
        <w:t xml:space="preserve"> </w:t>
      </w:r>
      <w:r w:rsidRPr="001A256D">
        <w:rPr>
          <w:rFonts w:hint="cs"/>
          <w:rtl/>
        </w:rPr>
        <w:t>لكل</w:t>
      </w:r>
      <w:r w:rsidRPr="001A256D">
        <w:rPr>
          <w:rtl/>
        </w:rPr>
        <w:t xml:space="preserve"> </w:t>
      </w:r>
      <w:r w:rsidRPr="001A256D">
        <w:rPr>
          <w:rFonts w:hint="cs"/>
          <w:rtl/>
        </w:rPr>
        <w:t>من</w:t>
      </w:r>
      <w:r w:rsidRPr="001A256D">
        <w:rPr>
          <w:rtl/>
        </w:rPr>
        <w:t xml:space="preserve"> </w:t>
      </w:r>
      <w:r w:rsidRPr="001A256D">
        <w:rPr>
          <w:rFonts w:hint="cs"/>
          <w:rtl/>
        </w:rPr>
        <w:t>الأفراد</w:t>
      </w:r>
      <w:r w:rsidRPr="001A256D">
        <w:rPr>
          <w:rtl/>
        </w:rPr>
        <w:t xml:space="preserve"> </w:t>
      </w:r>
      <w:r w:rsidRPr="001A256D">
        <w:rPr>
          <w:rFonts w:hint="cs"/>
          <w:rtl/>
        </w:rPr>
        <w:t>لتحقيق</w:t>
      </w:r>
      <w:r w:rsidRPr="001A256D">
        <w:rPr>
          <w:rtl/>
        </w:rPr>
        <w:t xml:space="preserve"> </w:t>
      </w:r>
      <w:r w:rsidRPr="001A256D">
        <w:rPr>
          <w:rFonts w:hint="cs"/>
          <w:rtl/>
        </w:rPr>
        <w:t>إمكاناتهم</w:t>
      </w:r>
      <w:r w:rsidRPr="001A256D">
        <w:rPr>
          <w:rtl/>
        </w:rPr>
        <w:t xml:space="preserve"> </w:t>
      </w:r>
      <w:r w:rsidRPr="001A256D">
        <w:rPr>
          <w:rFonts w:hint="cs"/>
          <w:rtl/>
        </w:rPr>
        <w:t>والنمو</w:t>
      </w:r>
      <w:r w:rsidRPr="001A256D">
        <w:rPr>
          <w:rtl/>
        </w:rPr>
        <w:t xml:space="preserve"> </w:t>
      </w:r>
      <w:r w:rsidRPr="001A256D">
        <w:rPr>
          <w:rFonts w:hint="cs"/>
          <w:rtl/>
        </w:rPr>
        <w:t>الاقتصادي</w:t>
      </w:r>
      <w:r w:rsidRPr="001A256D">
        <w:rPr>
          <w:rtl/>
        </w:rPr>
        <w:t xml:space="preserve">. </w:t>
      </w:r>
      <w:r w:rsidRPr="001A256D">
        <w:rPr>
          <w:rFonts w:hint="cs"/>
          <w:rtl/>
        </w:rPr>
        <w:t>من</w:t>
      </w:r>
      <w:r w:rsidRPr="001A256D">
        <w:rPr>
          <w:rtl/>
        </w:rPr>
        <w:t xml:space="preserve"> </w:t>
      </w:r>
      <w:r w:rsidRPr="001A256D">
        <w:rPr>
          <w:rFonts w:hint="cs"/>
          <w:rtl/>
        </w:rPr>
        <w:t>الضروري</w:t>
      </w:r>
      <w:r w:rsidRPr="001A256D">
        <w:rPr>
          <w:rtl/>
        </w:rPr>
        <w:t xml:space="preserve"> </w:t>
      </w:r>
      <w:r w:rsidRPr="001A256D">
        <w:rPr>
          <w:rFonts w:hint="cs"/>
          <w:rtl/>
        </w:rPr>
        <w:t>ضمان</w:t>
      </w:r>
      <w:r w:rsidRPr="001A256D">
        <w:rPr>
          <w:rtl/>
        </w:rPr>
        <w:t xml:space="preserve"> </w:t>
      </w:r>
      <w:r w:rsidRPr="001A256D">
        <w:rPr>
          <w:rFonts w:hint="cs"/>
          <w:rtl/>
        </w:rPr>
        <w:t>وصول</w:t>
      </w:r>
      <w:r w:rsidRPr="001A256D">
        <w:rPr>
          <w:rtl/>
        </w:rPr>
        <w:t xml:space="preserve"> </w:t>
      </w:r>
      <w:r w:rsidRPr="001A256D">
        <w:rPr>
          <w:rFonts w:hint="cs"/>
          <w:rtl/>
        </w:rPr>
        <w:t>الأشخاص</w:t>
      </w:r>
      <w:r w:rsidRPr="001A256D">
        <w:rPr>
          <w:rtl/>
        </w:rPr>
        <w:t xml:space="preserve"> </w:t>
      </w:r>
      <w:r w:rsidRPr="001A256D">
        <w:rPr>
          <w:rFonts w:hint="cs"/>
          <w:rtl/>
        </w:rPr>
        <w:t>ذوي</w:t>
      </w:r>
      <w:r w:rsidRPr="001A256D">
        <w:rPr>
          <w:rtl/>
        </w:rPr>
        <w:t xml:space="preserve"> </w:t>
      </w:r>
      <w:r w:rsidRPr="001A256D">
        <w:rPr>
          <w:rFonts w:hint="cs"/>
          <w:rtl/>
        </w:rPr>
        <w:t>الإعاقة</w:t>
      </w:r>
      <w:r w:rsidRPr="001A256D">
        <w:rPr>
          <w:rtl/>
        </w:rPr>
        <w:t xml:space="preserve"> </w:t>
      </w:r>
      <w:r w:rsidRPr="001A256D">
        <w:rPr>
          <w:rFonts w:hint="cs"/>
          <w:rtl/>
        </w:rPr>
        <w:t>إلى</w:t>
      </w:r>
      <w:r w:rsidRPr="001A256D">
        <w:rPr>
          <w:rtl/>
        </w:rPr>
        <w:t xml:space="preserve"> </w:t>
      </w:r>
      <w:r w:rsidRPr="001A256D">
        <w:rPr>
          <w:rFonts w:hint="cs"/>
          <w:rtl/>
        </w:rPr>
        <w:t>مجموعة</w:t>
      </w:r>
      <w:r w:rsidRPr="001A256D">
        <w:rPr>
          <w:rtl/>
        </w:rPr>
        <w:t xml:space="preserve"> </w:t>
      </w:r>
      <w:r w:rsidRPr="001A256D">
        <w:rPr>
          <w:rFonts w:hint="cs"/>
          <w:rtl/>
        </w:rPr>
        <w:t>واسعة</w:t>
      </w:r>
      <w:r w:rsidRPr="001A256D">
        <w:rPr>
          <w:rtl/>
        </w:rPr>
        <w:t xml:space="preserve"> </w:t>
      </w:r>
      <w:r w:rsidRPr="001A256D">
        <w:rPr>
          <w:rFonts w:hint="cs"/>
          <w:rtl/>
        </w:rPr>
        <w:t>من</w:t>
      </w:r>
      <w:r w:rsidRPr="001A256D">
        <w:rPr>
          <w:rtl/>
        </w:rPr>
        <w:t xml:space="preserve"> </w:t>
      </w:r>
      <w:r w:rsidRPr="001A256D">
        <w:rPr>
          <w:rFonts w:hint="cs"/>
          <w:rtl/>
        </w:rPr>
        <w:t>الخدمات</w:t>
      </w:r>
      <w:r w:rsidRPr="001A256D">
        <w:rPr>
          <w:rtl/>
        </w:rPr>
        <w:t xml:space="preserve"> </w:t>
      </w:r>
      <w:r w:rsidRPr="001A256D">
        <w:rPr>
          <w:rFonts w:hint="cs"/>
          <w:rtl/>
        </w:rPr>
        <w:t>العامة،</w:t>
      </w:r>
      <w:r w:rsidRPr="001A256D">
        <w:rPr>
          <w:rtl/>
        </w:rPr>
        <w:t xml:space="preserve"> </w:t>
      </w:r>
      <w:r w:rsidRPr="001A256D">
        <w:rPr>
          <w:rFonts w:hint="cs"/>
          <w:rtl/>
        </w:rPr>
        <w:t>بما</w:t>
      </w:r>
      <w:r w:rsidRPr="001A256D">
        <w:rPr>
          <w:rtl/>
        </w:rPr>
        <w:t xml:space="preserve"> </w:t>
      </w:r>
      <w:r w:rsidRPr="001A256D">
        <w:rPr>
          <w:rFonts w:hint="cs"/>
          <w:rtl/>
        </w:rPr>
        <w:t>في</w:t>
      </w:r>
      <w:r w:rsidRPr="001A256D">
        <w:rPr>
          <w:rtl/>
        </w:rPr>
        <w:t xml:space="preserve"> </w:t>
      </w:r>
      <w:r w:rsidRPr="001A256D">
        <w:rPr>
          <w:rFonts w:hint="cs"/>
          <w:rtl/>
        </w:rPr>
        <w:t>ذلك</w:t>
      </w:r>
      <w:r w:rsidRPr="001A256D">
        <w:rPr>
          <w:rtl/>
        </w:rPr>
        <w:t xml:space="preserve"> </w:t>
      </w:r>
      <w:r w:rsidRPr="001A256D">
        <w:rPr>
          <w:rFonts w:hint="cs"/>
          <w:rtl/>
        </w:rPr>
        <w:t>الضمان</w:t>
      </w:r>
      <w:r w:rsidRPr="001A256D">
        <w:rPr>
          <w:rtl/>
        </w:rPr>
        <w:t xml:space="preserve"> </w:t>
      </w:r>
      <w:r w:rsidRPr="001A256D">
        <w:rPr>
          <w:rFonts w:hint="cs"/>
          <w:rtl/>
        </w:rPr>
        <w:t>الاجتماعي،</w:t>
      </w:r>
      <w:r w:rsidRPr="001A256D">
        <w:rPr>
          <w:rtl/>
        </w:rPr>
        <w:t xml:space="preserve"> </w:t>
      </w:r>
      <w:r w:rsidRPr="001A256D">
        <w:rPr>
          <w:rFonts w:hint="cs"/>
          <w:rtl/>
        </w:rPr>
        <w:t>لكسر</w:t>
      </w:r>
      <w:r w:rsidRPr="001A256D">
        <w:rPr>
          <w:rtl/>
        </w:rPr>
        <w:t xml:space="preserve"> </w:t>
      </w:r>
      <w:r w:rsidRPr="001A256D">
        <w:rPr>
          <w:rFonts w:hint="cs"/>
          <w:rtl/>
        </w:rPr>
        <w:t>هذه</w:t>
      </w:r>
      <w:r w:rsidRPr="001A256D">
        <w:rPr>
          <w:rtl/>
        </w:rPr>
        <w:t xml:space="preserve"> </w:t>
      </w:r>
      <w:r w:rsidRPr="001A256D">
        <w:rPr>
          <w:rFonts w:hint="cs"/>
          <w:rtl/>
        </w:rPr>
        <w:t>الدورة</w:t>
      </w:r>
      <w:r w:rsidRPr="001A256D">
        <w:rPr>
          <w:lang w:val="en-PL"/>
        </w:rPr>
        <w:t>.</w:t>
      </w:r>
    </w:p>
    <w:p w14:paraId="2AE3B9B9" w14:textId="61C560A4" w:rsidR="00470D97" w:rsidRDefault="00470D97" w:rsidP="001A256D">
      <w:pPr>
        <w:bidi/>
        <w:jc w:val="both"/>
      </w:pPr>
    </w:p>
    <w:tbl>
      <w:tblPr>
        <w:tblStyle w:val="Style1"/>
        <w:tblW w:w="0" w:type="auto"/>
        <w:tblLook w:val="04A0" w:firstRow="1" w:lastRow="0" w:firstColumn="1" w:lastColumn="0" w:noHBand="0" w:noVBand="1"/>
      </w:tblPr>
      <w:tblGrid>
        <w:gridCol w:w="8449"/>
      </w:tblGrid>
      <w:tr w:rsidR="007351C7" w:rsidRPr="00A97CEC" w14:paraId="27633535" w14:textId="77777777" w:rsidTr="009C13CE">
        <w:trPr>
          <w:trHeight w:val="5389"/>
        </w:trPr>
        <w:tc>
          <w:tcPr>
            <w:tcW w:w="8449" w:type="dxa"/>
          </w:tcPr>
          <w:p w14:paraId="5C5043A3" w14:textId="5AA9A669" w:rsidR="00470D97" w:rsidRPr="00470D97" w:rsidRDefault="00470D97" w:rsidP="00470D97">
            <w:pPr>
              <w:pStyle w:val="Caption"/>
              <w:bidi/>
              <w:rPr>
                <w:b w:val="0"/>
                <w:bCs/>
                <w:sz w:val="20"/>
                <w:szCs w:val="20"/>
              </w:rPr>
            </w:pPr>
            <w:bookmarkStart w:id="16" w:name="_Hlk178077551"/>
            <w:bookmarkStart w:id="17" w:name="_Hlk178077612"/>
            <w:r w:rsidRPr="00470D97">
              <w:rPr>
                <w:rFonts w:hint="cs"/>
                <w:b w:val="0"/>
                <w:bCs/>
                <w:sz w:val="20"/>
                <w:szCs w:val="20"/>
                <w:rtl/>
              </w:rPr>
              <w:lastRenderedPageBreak/>
              <w:t xml:space="preserve">الصندوق 2-1: </w:t>
            </w:r>
            <w:r>
              <w:rPr>
                <w:rFonts w:hint="cs"/>
                <w:b w:val="0"/>
                <w:bCs/>
                <w:sz w:val="20"/>
                <w:szCs w:val="20"/>
                <w:rtl/>
              </w:rPr>
              <w:t xml:space="preserve">مراحل </w:t>
            </w:r>
            <w:r w:rsidRPr="00470D97">
              <w:rPr>
                <w:rFonts w:hint="cs"/>
                <w:b w:val="0"/>
                <w:bCs/>
                <w:sz w:val="20"/>
                <w:szCs w:val="20"/>
                <w:rtl/>
              </w:rPr>
              <w:t>دورة الإعاقة والفقر</w:t>
            </w:r>
          </w:p>
          <w:p w14:paraId="69D4E507" w14:textId="21F43329" w:rsidR="005C14DB" w:rsidRPr="00A97CEC" w:rsidRDefault="00383CF9" w:rsidP="003966B6">
            <w:pPr>
              <w:jc w:val="center"/>
              <w:rPr>
                <w:sz w:val="20"/>
                <w:szCs w:val="20"/>
              </w:rPr>
            </w:pPr>
            <w:r w:rsidRPr="00470D97">
              <w:rPr>
                <w:noProof/>
                <w:sz w:val="20"/>
                <w:szCs w:val="20"/>
              </w:rPr>
              <mc:AlternateContent>
                <mc:Choice Requires="wps">
                  <w:drawing>
                    <wp:anchor distT="45720" distB="45720" distL="114300" distR="114300" simplePos="0" relativeHeight="251666438" behindDoc="0" locked="0" layoutInCell="1" allowOverlap="1" wp14:anchorId="3CFF7863" wp14:editId="22EEE06B">
                      <wp:simplePos x="0" y="0"/>
                      <wp:positionH relativeFrom="column">
                        <wp:posOffset>817743</wp:posOffset>
                      </wp:positionH>
                      <wp:positionV relativeFrom="paragraph">
                        <wp:posOffset>2552065</wp:posOffset>
                      </wp:positionV>
                      <wp:extent cx="722299" cy="483049"/>
                      <wp:effectExtent l="0" t="0" r="1905" b="0"/>
                      <wp:wrapNone/>
                      <wp:docPr id="53897893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2299" cy="483049"/>
                              </a:xfrm>
                              <a:prstGeom prst="rect">
                                <a:avLst/>
                              </a:prstGeom>
                              <a:solidFill>
                                <a:schemeClr val="accent2">
                                  <a:lumMod val="75000"/>
                                </a:schemeClr>
                              </a:solidFill>
                              <a:ln w="9525">
                                <a:noFill/>
                                <a:miter lim="800000"/>
                                <a:headEnd/>
                                <a:tailEnd/>
                              </a:ln>
                            </wps:spPr>
                            <wps:txbx>
                              <w:txbxContent>
                                <w:p w14:paraId="5DDEBD4D" w14:textId="110F53E3" w:rsidR="006E112E" w:rsidRPr="000357AF" w:rsidRDefault="006E112E" w:rsidP="000357AF">
                                  <w:pPr>
                                    <w:spacing w:before="0" w:after="0"/>
                                    <w:jc w:val="center"/>
                                    <w:rPr>
                                      <w:b/>
                                      <w:bCs/>
                                      <w:color w:val="FFFFFF" w:themeColor="background1"/>
                                      <w:sz w:val="16"/>
                                      <w:szCs w:val="16"/>
                                    </w:rPr>
                                  </w:pPr>
                                  <w:r w:rsidRPr="000357AF">
                                    <w:rPr>
                                      <w:b/>
                                      <w:bCs/>
                                      <w:color w:val="FFFFFF" w:themeColor="background1"/>
                                      <w:sz w:val="16"/>
                                      <w:szCs w:val="16"/>
                                      <w:rtl/>
                                    </w:rPr>
                                    <w:t>مدى الهشاشة أمام الفقر والصحة</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CFF7863" id="Text Box 2" o:spid="_x0000_s1041" type="#_x0000_t202" style="position:absolute;left:0;text-align:left;margin-left:64.4pt;margin-top:200.95pt;width:56.85pt;height:38.05pt;z-index:25166643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zr8CcJQIAACQEAAAOAAAAZHJzL2Uyb0RvYy54bWysU9uO0zAQfUfiHyy/06ShpW3UdLV0WYS0&#13;&#10;XKSFD5g6TmPheIztNilfz9jpdgu8IV6sGY/nzMyZ4/XN0Gl2lM4rNBWfTnLOpBFYK7Ov+Lev96+W&#13;&#10;nPkApgaNRlb8JD2/2bx8se5tKQtsUdfSMQIxvuxtxdsQbJllXrSyAz9BKw0FG3QdBHLdPqsd9ITe&#13;&#10;6azI8zdZj662DoX0nm7vxiDfJPymkSJ8bhovA9MVp95COl06d/HMNmso9w5sq8S5DfiHLjpQhope&#13;&#10;oO4gADs49RdUp4RDj02YCOwybBolZJqBppnmf0zz2IKVaRYix9sLTf7/wYpPx0f7xbEwvMWBFpiG&#13;&#10;8PYBxXfPDG5bMHt56xz2rYSaCk8jZVlvfXlOjVT70keQXf8Ra1oyHAImoKFxXWSF5mSETgs4XUiX&#13;&#10;Q2CCLhdFUaxWnAkKzZav89kqVYDyKdk6H95L7Fg0Ku5opwkcjg8+xGagfHoSa3nUqr5XWicn6khu&#13;&#10;tWNHIAWAENKEIqXrQ0fdjveLeZ4nLRBWkl5MSci/oWnD+oqv5sU8IRiMZZKCOhVIxlp1FV8S1AgG&#13;&#10;ZeTsnanTkwBKjzYV0eZMYuRtZDAMu4GpmhhOFEdSd1ifiFaHo2zpm5HRovvJWU+Srbj/cQAnOdMf&#13;&#10;DK1mNZ3NosaTM5svCnLcdWR3HQEjCKrigbPR3Ib0LyJtBm9phY1K9D53cu6ZpJi4OX+bqPVrP716&#13;&#10;/tybXwAAAP//AwBQSwMEFAAGAAgAAAAhAE/k4V7jAAAAEAEAAA8AAABkcnMvZG93bnJldi54bWxM&#13;&#10;j81OwzAQhO9IvIO1SNyoHau0SRqnQiDECSECUq9uvI0DsR1itw1vz3KCy0qzP7PfVNvZDeyEU+yD&#13;&#10;V5AtBDD0bTC97xS8vz3e5MBi0t7oIXhU8I0RtvXlRaVLE87+FU9N6hiZ+FhqBTalseQ8thadjosw&#13;&#10;oqfZIUxOJ5JTx82kz2TuBi6FWHGne08frB7x3mL72RydgmY3fgVs1kMhXmTxYZ/MKgvPSl1fzQ8b&#13;&#10;KncbYAnn9HcBvxmIH2oC24ejN5ENpGVO/EnBUmQFMNqQS3kLbE+ddS6A1xX/H6T+AQAA//8DAFBL&#13;&#10;AQItABQABgAIAAAAIQC2gziS/gAAAOEBAAATAAAAAAAAAAAAAAAAAAAAAABbQ29udGVudF9UeXBl&#13;&#10;c10ueG1sUEsBAi0AFAAGAAgAAAAhADj9If/WAAAAlAEAAAsAAAAAAAAAAAAAAAAALwEAAF9yZWxz&#13;&#10;Ly5yZWxzUEsBAi0AFAAGAAgAAAAhALOvwJwlAgAAJAQAAA4AAAAAAAAAAAAAAAAALgIAAGRycy9l&#13;&#10;Mm9Eb2MueG1sUEsBAi0AFAAGAAgAAAAhAE/k4V7jAAAAEAEAAA8AAAAAAAAAAAAAAAAAfwQAAGRy&#13;&#10;cy9kb3ducmV2LnhtbFBLBQYAAAAABAAEAPMAAACPBQAAAAA=&#13;&#10;" fillcolor="#8e7330 [2405]" stroked="f">
                      <v:textbox>
                        <w:txbxContent>
                          <w:p w14:paraId="5DDEBD4D" w14:textId="110F53E3" w:rsidR="006E112E" w:rsidRPr="000357AF" w:rsidRDefault="006E112E" w:rsidP="000357AF">
                            <w:pPr>
                              <w:spacing w:before="0" w:after="0"/>
                              <w:jc w:val="center"/>
                              <w:rPr>
                                <w:b/>
                                <w:bCs/>
                                <w:color w:val="FFFFFF" w:themeColor="background1"/>
                                <w:sz w:val="16"/>
                                <w:szCs w:val="16"/>
                              </w:rPr>
                            </w:pPr>
                            <w:r w:rsidRPr="000357AF">
                              <w:rPr>
                                <w:b/>
                                <w:bCs/>
                                <w:color w:val="FFFFFF" w:themeColor="background1"/>
                                <w:sz w:val="16"/>
                                <w:szCs w:val="16"/>
                                <w:rtl/>
                              </w:rPr>
                              <w:t>مدى الهشاشة أمام الفقر والصحة</w:t>
                            </w:r>
                          </w:p>
                        </w:txbxContent>
                      </v:textbox>
                    </v:shape>
                  </w:pict>
                </mc:Fallback>
              </mc:AlternateContent>
            </w:r>
            <w:r w:rsidRPr="00470D97">
              <w:rPr>
                <w:noProof/>
                <w:sz w:val="20"/>
                <w:szCs w:val="20"/>
              </w:rPr>
              <mc:AlternateContent>
                <mc:Choice Requires="wps">
                  <w:drawing>
                    <wp:anchor distT="45720" distB="45720" distL="114300" distR="114300" simplePos="0" relativeHeight="251674630" behindDoc="0" locked="0" layoutInCell="1" allowOverlap="1" wp14:anchorId="2238C693" wp14:editId="620292FC">
                      <wp:simplePos x="0" y="0"/>
                      <wp:positionH relativeFrom="column">
                        <wp:posOffset>2249176</wp:posOffset>
                      </wp:positionH>
                      <wp:positionV relativeFrom="paragraph">
                        <wp:posOffset>2588895</wp:posOffset>
                      </wp:positionV>
                      <wp:extent cx="914400" cy="603504"/>
                      <wp:effectExtent l="0" t="0" r="0" b="6350"/>
                      <wp:wrapNone/>
                      <wp:docPr id="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14400" cy="603504"/>
                              </a:xfrm>
                              <a:prstGeom prst="rect">
                                <a:avLst/>
                              </a:prstGeom>
                              <a:solidFill>
                                <a:schemeClr val="accent1"/>
                              </a:solidFill>
                              <a:ln w="9525">
                                <a:noFill/>
                                <a:miter lim="800000"/>
                                <a:headEnd/>
                                <a:tailEnd/>
                              </a:ln>
                            </wps:spPr>
                            <wps:txbx>
                              <w:txbxContent>
                                <w:p w14:paraId="591CACEC" w14:textId="5846905F" w:rsidR="006E112E" w:rsidRPr="000357AF" w:rsidRDefault="006E112E" w:rsidP="00F71ED5">
                                  <w:pPr>
                                    <w:spacing w:before="0" w:after="0"/>
                                    <w:jc w:val="center"/>
                                    <w:rPr>
                                      <w:color w:val="FFFFFF" w:themeColor="background1"/>
                                      <w:sz w:val="16"/>
                                      <w:szCs w:val="16"/>
                                      <w:lang w:bidi="ar-JO"/>
                                    </w:rPr>
                                  </w:pPr>
                                  <w:r w:rsidRPr="00F71ED5">
                                    <w:rPr>
                                      <w:color w:val="FFFFFF" w:themeColor="background1"/>
                                      <w:sz w:val="16"/>
                                      <w:szCs w:val="16"/>
                                      <w:rtl/>
                                      <w:lang w:bidi="ar-JO"/>
                                    </w:rPr>
                                    <w:t>انتهاك الحقوق الاقتصادية والاجتماعية والثقافية</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238C693" id="_x0000_s1042" type="#_x0000_t202" style="position:absolute;left:0;text-align:left;margin-left:177.1pt;margin-top:203.85pt;width:1in;height:47.5pt;z-index:25167463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Hndd0EQIAAAAEAAAOAAAAZHJzL2Uyb0RvYy54bWysk99u2yAUxu8n7R0Q94udLOlaK07Vpes0&#13;&#10;qfsjdXuAE8AxGuYwILGzp+8Bp2nU3k3zBQIf+Djndz6W10Nn2F75oNHWfDopOVNWoNR2W/NfP+/e&#13;&#10;XXIWIlgJBq2q+UEFfr16+2bZu0rNsEUjlWckYkPVu5q3MbqqKIJoVQdhgk5ZCjboO4i09NtCeuhJ&#13;&#10;vTPFrCwvih69dB6FCoH+3o5Bvsr6TaNE/N40QUVmak65xTz6PG7SWKyWUG09uFaLYxrwD1l0oC1d&#13;&#10;epK6hQhs5/UrqU4LjwGbOBHYFdg0WqhcA1UzLV9U89CCU7kWghPcCVP4f7Li2/7B/fAsDh9xoAbm&#13;&#10;IoK7R/E7MIvrFuxW3XiPfatA0sXThKzoXaiORxPqUIUksum/oqQmwy5iFhoa3yUqVCcjdWrA4QRd&#13;&#10;DZEJ+nk1nc9LiggKXZTvF+U83wDV02HnQ/yssGNpUnNPPc3isL8PMSUD1dOWdFdAo+WdNiYvko/U&#13;&#10;2ni2B3IACKFsHEt4sdNY1lMyi9kii1tMEtkdnY5kUaO7ml+W6RtNk3h8sjJviaDNOKdkjD0CSkxG&#13;&#10;OnHYDExLojdLhxOwDcoDIfM4WpKeEE1a9H8568mONQ9/duAVZ+aLJeyZEvk3L+aLDzMi5s8jm/MI&#13;&#10;WEFSNY+cjdN1zJ5PSCzeUHsandE9Z3LMmWyWiR6fRPLx+Trven64q0cAAAD//wMAUEsDBBQABgAI&#13;&#10;AAAAIQC8FoVw5AAAABABAAAPAAAAZHJzL2Rvd25yZXYueG1sTE/LTsMwELwj8Q/WInGjNklKShqn&#13;&#10;QiAkOBX6EFc3NknUeB3Fbmr+nu0JLivtzuw8ylW0PZvM6DuHEu5nApjB2ukOGwm77evdApgPCrXq&#13;&#10;HRoJP8bDqrq+KlWh3Rk/zbQJDSMR9IWS0IYwFJz7ujVW+ZkbDBL27UarAq1jw/WoziRue54I8cCt&#13;&#10;6pAcWjWY59bUx83JSpiO+df72/hh99u4U/vUrdMmrqW8vYkvSxpPS2DBxPD3AZcOlB8qCnZwJ9Se&#13;&#10;9RLSeZYQVUIm8hwYMbLHBV0OEuYiyYFXJf9fpPoFAAD//wMAUEsBAi0AFAAGAAgAAAAhALaDOJL+&#13;&#10;AAAA4QEAABMAAAAAAAAAAAAAAAAAAAAAAFtDb250ZW50X1R5cGVzXS54bWxQSwECLQAUAAYACAAA&#13;&#10;ACEAOP0h/9YAAACUAQAACwAAAAAAAAAAAAAAAAAvAQAAX3JlbHMvLnJlbHNQSwECLQAUAAYACAAA&#13;&#10;ACEAx53XdBECAAAABAAADgAAAAAAAAAAAAAAAAAuAgAAZHJzL2Uyb0RvYy54bWxQSwECLQAUAAYA&#13;&#10;CAAAACEAvBaFcOQAAAAQAQAADwAAAAAAAAAAAAAAAABrBAAAZHJzL2Rvd25yZXYueG1sUEsFBgAA&#13;&#10;AAAEAAQA8wAAAHwFAAAAAA==&#13;&#10;" fillcolor="#4c0053 [3204]" stroked="f">
                      <v:textbox>
                        <w:txbxContent>
                          <w:p w14:paraId="591CACEC" w14:textId="5846905F" w:rsidR="006E112E" w:rsidRPr="000357AF" w:rsidRDefault="006E112E" w:rsidP="00F71ED5">
                            <w:pPr>
                              <w:spacing w:before="0" w:after="0"/>
                              <w:jc w:val="center"/>
                              <w:rPr>
                                <w:color w:val="FFFFFF" w:themeColor="background1"/>
                                <w:sz w:val="16"/>
                                <w:szCs w:val="16"/>
                                <w:lang w:bidi="ar-JO"/>
                              </w:rPr>
                            </w:pPr>
                            <w:r w:rsidRPr="00F71ED5">
                              <w:rPr>
                                <w:color w:val="FFFFFF" w:themeColor="background1"/>
                                <w:sz w:val="16"/>
                                <w:szCs w:val="16"/>
                                <w:rtl/>
                                <w:lang w:bidi="ar-JO"/>
                              </w:rPr>
                              <w:t>انتهاك الحقوق الاقتصادية والاجتماعية والثقافية</w:t>
                            </w:r>
                          </w:p>
                        </w:txbxContent>
                      </v:textbox>
                    </v:shape>
                  </w:pict>
                </mc:Fallback>
              </mc:AlternateContent>
            </w:r>
            <w:r w:rsidRPr="00470D97">
              <w:rPr>
                <w:noProof/>
                <w:sz w:val="20"/>
                <w:szCs w:val="20"/>
              </w:rPr>
              <mc:AlternateContent>
                <mc:Choice Requires="wps">
                  <w:drawing>
                    <wp:anchor distT="45720" distB="45720" distL="114300" distR="114300" simplePos="0" relativeHeight="251664390" behindDoc="0" locked="0" layoutInCell="1" allowOverlap="1" wp14:anchorId="7FA56C9B" wp14:editId="6DAA32CC">
                      <wp:simplePos x="0" y="0"/>
                      <wp:positionH relativeFrom="column">
                        <wp:posOffset>3761891</wp:posOffset>
                      </wp:positionH>
                      <wp:positionV relativeFrom="paragraph">
                        <wp:posOffset>2582598</wp:posOffset>
                      </wp:positionV>
                      <wp:extent cx="690939" cy="429260"/>
                      <wp:effectExtent l="0" t="0" r="0" b="8890"/>
                      <wp:wrapNone/>
                      <wp:docPr id="538978930"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0939" cy="429260"/>
                              </a:xfrm>
                              <a:prstGeom prst="rect">
                                <a:avLst/>
                              </a:prstGeom>
                              <a:solidFill>
                                <a:schemeClr val="accent2">
                                  <a:lumMod val="75000"/>
                                </a:schemeClr>
                              </a:solidFill>
                              <a:ln w="9525">
                                <a:noFill/>
                                <a:miter lim="800000"/>
                                <a:headEnd/>
                                <a:tailEnd/>
                              </a:ln>
                            </wps:spPr>
                            <wps:txbx>
                              <w:txbxContent>
                                <w:p w14:paraId="06D9421E" w14:textId="2D6A30CC" w:rsidR="006E112E" w:rsidRPr="000357AF" w:rsidRDefault="006E112E" w:rsidP="000357AF">
                                  <w:pPr>
                                    <w:jc w:val="center"/>
                                    <w:rPr>
                                      <w:color w:val="FFFFFF" w:themeColor="background1"/>
                                      <w:lang w:bidi="ar-JO"/>
                                    </w:rPr>
                                  </w:pPr>
                                  <w:r>
                                    <w:rPr>
                                      <w:rFonts w:hint="cs"/>
                                      <w:color w:val="FFFFFF" w:themeColor="background1"/>
                                      <w:rtl/>
                                      <w:lang w:bidi="ar-JO"/>
                                    </w:rPr>
                                    <w:t>الفقر</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FA56C9B" id="_x0000_s1043" type="#_x0000_t202" style="position:absolute;left:0;text-align:left;margin-left:296.2pt;margin-top:203.35pt;width:54.4pt;height:33.8pt;z-index:25166439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QoOpWJQIAACQEAAAOAAAAZHJzL2Uyb0RvYy54bWysU9tu2zAMfR+wfxD0vthxk7Qx4hRdug4D&#13;&#10;ugvQ7QMYWY6FSaInKbG7rx8lJ2m2vQ17EUhRPCQPj1a3g9HsIJ1XaCs+neScSSuwVnZX8W9fH97c&#13;&#10;cOYD2Bo0WlnxZ+n57fr1q1XflbLAFnUtHSMQ68u+q3gbQldmmRetNOAn2ElLwQadgUCu22W1g57Q&#13;&#10;jc6KPF9kPbq6cyik93R7Pwb5OuE3jRThc9N4GZiuOPUW0unSuY1ntl5BuXPQtUoc24B/6MKAslT0&#13;&#10;DHUPAdjeqb+gjBIOPTZhItBk2DRKyDQDTTPN/5jmqYVOplmIHN+dafL/D1Z8Ojx1XxwLw1scaIFp&#13;&#10;CN89ovjumcVNC3Yn75zDvpVQU+FppCzrO18eUyPVvvQRZNt/xJqWDPuACWhonIms0JyM0GkBz2fS&#13;&#10;5RCYoMvFMl9eLTkTFJoVy2KRlpJBeUrunA/vJRoWjYo72mkCh8OjD7EZKE9PYi2PWtUPSuvkRB3J&#13;&#10;jXbsAKQAEELaUKR0vTfU7Xh/Pc/zU9kkvZiSkH9D05b1FV/Oi3lCsBjLJAUZFUjGWpmK3xDUCAZl&#13;&#10;5OydrdOTAEqPNjWs7ZHEyNvIYBi2A1M1MXwVKY6kbrF+JlodjrKlb0ZGi+4nZz1JtuL+xx6c5Ex/&#13;&#10;sLSa5XQ2ixpPzmx+XZDjLiPbywhYQVAVD5yN5iakfxFps3hHK2xUovelk2PPJMXEzfHbRK1f+unV&#13;&#10;y+de/wIAAP//AwBQSwMEFAAGAAgAAAAhACg0uVbjAAAAEAEAAA8AAABkcnMvZG93bnJldi54bWxM&#13;&#10;T01PhDAQvZv4H5ox8ea2IMLCUjZGYzwZI5p47dJZitIWaXcX/73jSS+TzLw376PeLnZkR5zD4J2E&#13;&#10;ZCWAoeu8Hlwv4e314WoNLETltBq9QwnfGGDbnJ/VqtL+5F7w2MaekYgLlZJgYpwqzkNn0Kqw8hM6&#13;&#10;wvZ+tirSOvdcz+pE4nbkqRA5t2pw5GDUhHcGu8/2YCW079OXx7YYS/Gclh/mUeeJf5Ly8mK539C4&#13;&#10;3QCLuMS/D/jtQPmhoWA7f3A6sFHCTZlmRJWQibwARoxCJCmwHV2K7Bp4U/P/RZofAAAA//8DAFBL&#13;&#10;AQItABQABgAIAAAAIQC2gziS/gAAAOEBAAATAAAAAAAAAAAAAAAAAAAAAABbQ29udGVudF9UeXBl&#13;&#10;c10ueG1sUEsBAi0AFAAGAAgAAAAhADj9If/WAAAAlAEAAAsAAAAAAAAAAAAAAAAALwEAAF9yZWxz&#13;&#10;Ly5yZWxzUEsBAi0AFAAGAAgAAAAhANCg6lYlAgAAJAQAAA4AAAAAAAAAAAAAAAAALgIAAGRycy9l&#13;&#10;Mm9Eb2MueG1sUEsBAi0AFAAGAAgAAAAhACg0uVbjAAAAEAEAAA8AAAAAAAAAAAAAAAAAfwQAAGRy&#13;&#10;cy9kb3ducmV2LnhtbFBLBQYAAAAABAAEAPMAAACPBQAAAAA=&#13;&#10;" fillcolor="#8e7330 [2405]" stroked="f">
                      <v:textbox>
                        <w:txbxContent>
                          <w:p w14:paraId="06D9421E" w14:textId="2D6A30CC" w:rsidR="006E112E" w:rsidRPr="000357AF" w:rsidRDefault="006E112E" w:rsidP="000357AF">
                            <w:pPr>
                              <w:jc w:val="center"/>
                              <w:rPr>
                                <w:color w:val="FFFFFF" w:themeColor="background1"/>
                                <w:lang w:bidi="ar-JO"/>
                              </w:rPr>
                            </w:pPr>
                            <w:r>
                              <w:rPr>
                                <w:rFonts w:hint="cs"/>
                                <w:color w:val="FFFFFF" w:themeColor="background1"/>
                                <w:rtl/>
                                <w:lang w:bidi="ar-JO"/>
                              </w:rPr>
                              <w:t>الفقر</w:t>
                            </w:r>
                          </w:p>
                        </w:txbxContent>
                      </v:textbox>
                    </v:shape>
                  </w:pict>
                </mc:Fallback>
              </mc:AlternateContent>
            </w:r>
            <w:r w:rsidRPr="00470D97">
              <w:rPr>
                <w:noProof/>
                <w:sz w:val="20"/>
                <w:szCs w:val="20"/>
              </w:rPr>
              <mc:AlternateContent>
                <mc:Choice Requires="wps">
                  <w:drawing>
                    <wp:anchor distT="45720" distB="45720" distL="114300" distR="114300" simplePos="0" relativeHeight="251668486" behindDoc="0" locked="0" layoutInCell="1" allowOverlap="1" wp14:anchorId="10F7F05B" wp14:editId="247D80FF">
                      <wp:simplePos x="0" y="0"/>
                      <wp:positionH relativeFrom="column">
                        <wp:posOffset>2270767</wp:posOffset>
                      </wp:positionH>
                      <wp:positionV relativeFrom="paragraph">
                        <wp:posOffset>831215</wp:posOffset>
                      </wp:positionV>
                      <wp:extent cx="775404" cy="499462"/>
                      <wp:effectExtent l="0" t="0" r="5715" b="0"/>
                      <wp:wrapNone/>
                      <wp:docPr id="53897893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75404" cy="499462"/>
                              </a:xfrm>
                              <a:prstGeom prst="rect">
                                <a:avLst/>
                              </a:prstGeom>
                              <a:solidFill>
                                <a:schemeClr val="accent1"/>
                              </a:solidFill>
                              <a:ln w="9525">
                                <a:noFill/>
                                <a:miter lim="800000"/>
                                <a:headEnd/>
                                <a:tailEnd/>
                              </a:ln>
                            </wps:spPr>
                            <wps:txbx>
                              <w:txbxContent>
                                <w:p w14:paraId="62D12680" w14:textId="108AA4DC" w:rsidR="006E112E" w:rsidRPr="000357AF" w:rsidRDefault="006E112E" w:rsidP="000357AF">
                                  <w:pPr>
                                    <w:spacing w:before="0" w:after="0"/>
                                    <w:jc w:val="center"/>
                                    <w:rPr>
                                      <w:color w:val="FFFFFF" w:themeColor="background1"/>
                                      <w:sz w:val="16"/>
                                      <w:szCs w:val="16"/>
                                      <w:lang w:bidi="ar-JO"/>
                                    </w:rPr>
                                  </w:pPr>
                                  <w:r w:rsidRPr="000357AF">
                                    <w:rPr>
                                      <w:color w:val="FFFFFF" w:themeColor="background1"/>
                                      <w:sz w:val="16"/>
                                      <w:szCs w:val="16"/>
                                      <w:rtl/>
                                      <w:lang w:bidi="ar-JO"/>
                                    </w:rPr>
                                    <w:t>الاقصاء والوصمة الاجتماعية والثقافية</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0F7F05B" id="_x0000_s1044" type="#_x0000_t202" style="position:absolute;left:0;text-align:left;margin-left:178.8pt;margin-top:65.45pt;width:61.05pt;height:39.35pt;z-index:25166848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5GZ0wEwIAAAAEAAAOAAAAZHJzL2Uyb0RvYy54bWysU9tu2zAMfR+wfxD0vtgJnKYx4hRdug4D&#13;&#10;ugvQ7QMYWY6FyaImKbGzrx8lp2nQvhXzg0Ca1CF5eLS6GTrNDtJ5habi00nOmTQCa2V2Ff/18/7D&#13;&#10;NWc+gKlBo5EVP0rPb9bv3616W8oZtqhr6RiBGF/2tuJtCLbMMi9a2YGfoJWGgg26DgK5bpfVDnpC&#13;&#10;73Q2y/OrrEdXW4dCek9/78YgXyf8ppEifG8aLwPTFafeQjpdOrfxzNYrKHcObKvEqQ14QxcdKENF&#13;&#10;z1B3EIDtnXoF1Snh0GMTJgK7DJtGCZlmoGmm+YtpHluwMs1C5Hh7psn/P1jx7fBofzgWho840ALT&#13;&#10;EN4+oPjtmcFNC2Ynb53DvpVQU+FppCzrrS9PVyPVvvQRZNt/xZqWDPuACWhoXBdZoTkZodMCjmfS&#13;&#10;5RCYoJ+LxbzIC84EhYrlsriapQpQPl22zofPEjsWjYo72mkCh8ODD7EZKJ9SYi2PWtX3SuvkRB3J&#13;&#10;jXbsAKQAEEKaMI7wIlMb1ld8OZ/NE7jBCJHU0alAEtWqq/h1Hr9RNJGPT6ZOKQGUHm1qRpsTQZGT&#13;&#10;kZ0wbAemamKviJcjYVusj0SZw1GS9ITIaNH95awnOVbc/9mDk5zpL4ZoX06LIuo3OcV8MSPHXUa2&#13;&#10;lxEwgqAqHjgbzU1Imo+UGLyl9TQqUffcyalnklli9PQkoo4v/ZT1/HDX/wAAAP//AwBQSwMEFAAG&#13;&#10;AAgAAAAhAPMhI2jkAAAAEAEAAA8AAABkcnMvZG93bnJldi54bWxMT8tOwzAQvCPxD9YicaM2DSQk&#13;&#10;jVMhEBI9FfoQVzdekqixHdluGv6+ywkuI61mdh7lcjI9G9GHzlkJ9zMBDG3tdGcbCbvt290TsBCV&#13;&#10;1ap3FiX8YIBldX1VqkK7s/3EcRMbRiY2FEpCG+NQcB7qFo0KMzegJe7beaMinb7h2qszmZuez4VI&#13;&#10;uVGdpYRWDfjSYn3cnIyE8Zh9rd79h9lvp53aJ26dNNNaytub6XVB8LwAFnGKfx/wu4H6Q0XFDu5k&#13;&#10;dWC9hOQxS0lKRCJyYKR4yPIM2EHCXOQp8Krk/4dUFwAAAP//AwBQSwECLQAUAAYACAAAACEAtoM4&#13;&#10;kv4AAADhAQAAEwAAAAAAAAAAAAAAAAAAAAAAW0NvbnRlbnRfVHlwZXNdLnhtbFBLAQItABQABgAI&#13;&#10;AAAAIQA4/SH/1gAAAJQBAAALAAAAAAAAAAAAAAAAAC8BAABfcmVscy8ucmVsc1BLAQItABQABgAI&#13;&#10;AAAAIQC5GZ0wEwIAAAAEAAAOAAAAAAAAAAAAAAAAAC4CAABkcnMvZTJvRG9jLnhtbFBLAQItABQA&#13;&#10;BgAIAAAAIQDzISNo5AAAABABAAAPAAAAAAAAAAAAAAAAAG0EAABkcnMvZG93bnJldi54bWxQSwUG&#13;&#10;AAAAAAQABADzAAAAfgUAAAAA&#13;&#10;" fillcolor="#4c0053 [3204]" stroked="f">
                      <v:textbox>
                        <w:txbxContent>
                          <w:p w14:paraId="62D12680" w14:textId="108AA4DC" w:rsidR="006E112E" w:rsidRPr="000357AF" w:rsidRDefault="006E112E" w:rsidP="000357AF">
                            <w:pPr>
                              <w:spacing w:before="0" w:after="0"/>
                              <w:jc w:val="center"/>
                              <w:rPr>
                                <w:color w:val="FFFFFF" w:themeColor="background1"/>
                                <w:sz w:val="16"/>
                                <w:szCs w:val="16"/>
                                <w:lang w:bidi="ar-JO"/>
                              </w:rPr>
                            </w:pPr>
                            <w:r w:rsidRPr="000357AF">
                              <w:rPr>
                                <w:color w:val="FFFFFF" w:themeColor="background1"/>
                                <w:sz w:val="16"/>
                                <w:szCs w:val="16"/>
                                <w:rtl/>
                                <w:lang w:bidi="ar-JO"/>
                              </w:rPr>
                              <w:t>الاقصاء والوصمة الاجتماعية والثقافية</w:t>
                            </w:r>
                          </w:p>
                        </w:txbxContent>
                      </v:textbox>
                    </v:shape>
                  </w:pict>
                </mc:Fallback>
              </mc:AlternateContent>
            </w:r>
            <w:r w:rsidRPr="00470D97">
              <w:rPr>
                <w:noProof/>
                <w:sz w:val="20"/>
                <w:szCs w:val="20"/>
              </w:rPr>
              <mc:AlternateContent>
                <mc:Choice Requires="wps">
                  <w:drawing>
                    <wp:anchor distT="45720" distB="45720" distL="114300" distR="114300" simplePos="0" relativeHeight="251662342" behindDoc="0" locked="0" layoutInCell="1" allowOverlap="1" wp14:anchorId="3FA9DB14" wp14:editId="05000FC4">
                      <wp:simplePos x="0" y="0"/>
                      <wp:positionH relativeFrom="column">
                        <wp:posOffset>2266806</wp:posOffset>
                      </wp:positionH>
                      <wp:positionV relativeFrom="paragraph">
                        <wp:posOffset>95643</wp:posOffset>
                      </wp:positionV>
                      <wp:extent cx="690939" cy="429260"/>
                      <wp:effectExtent l="0" t="0" r="0" b="889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90939" cy="429260"/>
                              </a:xfrm>
                              <a:prstGeom prst="rect">
                                <a:avLst/>
                              </a:prstGeom>
                              <a:solidFill>
                                <a:schemeClr val="accent2">
                                  <a:lumMod val="75000"/>
                                </a:schemeClr>
                              </a:solidFill>
                              <a:ln w="9525">
                                <a:noFill/>
                                <a:miter lim="800000"/>
                                <a:headEnd/>
                                <a:tailEnd/>
                              </a:ln>
                            </wps:spPr>
                            <wps:txbx>
                              <w:txbxContent>
                                <w:p w14:paraId="22148487" w14:textId="540152C2" w:rsidR="006E112E" w:rsidRPr="000357AF" w:rsidRDefault="006E112E" w:rsidP="000357AF">
                                  <w:pPr>
                                    <w:jc w:val="center"/>
                                    <w:rPr>
                                      <w:color w:val="FFFFFF" w:themeColor="background1"/>
                                    </w:rPr>
                                  </w:pPr>
                                  <w:r w:rsidRPr="000357AF">
                                    <w:rPr>
                                      <w:rFonts w:hint="cs"/>
                                      <w:color w:val="FFFFFF" w:themeColor="background1"/>
                                      <w:rtl/>
                                    </w:rPr>
                                    <w:t>الإعاقة</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FA9DB14" id="_x0000_s1045" type="#_x0000_t202" style="position:absolute;left:0;text-align:left;margin-left:178.5pt;margin-top:7.55pt;width:54.4pt;height:33.8pt;z-index:25166234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Gh4OJQIAACQEAAAOAAAAZHJzL2Uyb0RvYy54bWysU9tu2zAMfR+wfxD0vtjxkrQx4hRdug4D&#13;&#10;ugvQ7QMYWY6FSaInKbG7ry8lJ2m2vQ17EUhRPCQPj1Y3g9HsIJ1XaCs+neScSSuwVnZX8e/f7t9c&#13;&#10;c+YD2Bo0WlnxJ+n5zfr1q1XflbLAFnUtHSMQ68u+q3gbQldmmRetNOAn2ElLwQadgUCu22W1g57Q&#13;&#10;jc6KPF9kPbq6cyik93R7Nwb5OuE3jRThS9N4GZiuOPUW0unSuY1ntl5BuXPQtUoc24B/6MKAslT0&#13;&#10;DHUHAdjeqb+gjBIOPTZhItBk2DRKyDQDTTPN/5jmsYVOplmIHN+dafL/D1Z8Pjx2Xx0LwzscaIFp&#13;&#10;CN89oPjhmcVNC3Ynb53DvpVQU+FppCzrO18eUyPVvvQRZNt/wpqWDPuACWhonIms0JyM0GkBT2fS&#13;&#10;5RCYoMvFMl++XXImKDQrlsUiLSWD8pTcOR8+SDQsGhV3tNMEDocHH2IzUJ6exFoetarvldbJiTqS&#13;&#10;G+3YAUgBIIS0oUjpem+o2/H+ap7np7JJejElIf+Gpi3rK76cF/OEYDGWSQoyKpCMtTIVvyaoEQzK&#13;&#10;yNl7W6cnAZQebWpY2yOJkbeRwTBsB6ZqYngeKY6kbrF+IlodjrKlb0ZGi+4XZz1JtuL+5x6c5Ex/&#13;&#10;tLSa5XQ2ixpPzmx+VZDjLiPbywhYQVAVD5yN5iakfxFps3hLK2xUovelk2PPJMXEzfHbRK1f+unV&#13;&#10;y+dePwMAAP//AwBQSwMEFAAGAAgAAAAhALb1cUfjAAAADgEAAA8AAABkcnMvZG93bnJldi54bWxM&#13;&#10;j81OwzAQhO9IvIO1SNyok0CSNo1TIRDihCoCUq9uvI0D/gmx24a3ZznBZaXVzM7OV29ma9gJpzB4&#13;&#10;JyBdJMDQdV4Nrhfw/vZ0swQWonRKGu9QwDcG2DSXF7WslD+7Vzy1sWcU4kIlBegYx4rz0Gm0Miz8&#13;&#10;iI60g5+sjLROPVeTPFO4NTxLkoJbOTj6oOWIDxq7z/ZoBbS78ctjW5pVss1WH/pZFal/EeL6an5c&#13;&#10;07hfA4s4x78L+GWg/tBQsb0/OhWYEXCblwQUSchTYGS4K3IC2gtYZiXwpub/MZofAAAA//8DAFBL&#13;&#10;AQItABQABgAIAAAAIQC2gziS/gAAAOEBAAATAAAAAAAAAAAAAAAAAAAAAABbQ29udGVudF9UeXBl&#13;&#10;c10ueG1sUEsBAi0AFAAGAAgAAAAhADj9If/WAAAAlAEAAAsAAAAAAAAAAAAAAAAALwEAAF9yZWxz&#13;&#10;Ly5yZWxzUEsBAi0AFAAGAAgAAAAhAP8aHg4lAgAAJAQAAA4AAAAAAAAAAAAAAAAALgIAAGRycy9l&#13;&#10;Mm9Eb2MueG1sUEsBAi0AFAAGAAgAAAAhALb1cUfjAAAADgEAAA8AAAAAAAAAAAAAAAAAfwQAAGRy&#13;&#10;cy9kb3ducmV2LnhtbFBLBQYAAAAABAAEAPMAAACPBQAAAAA=&#13;&#10;" fillcolor="#8e7330 [2405]" stroked="f">
                      <v:textbox>
                        <w:txbxContent>
                          <w:p w14:paraId="22148487" w14:textId="540152C2" w:rsidR="006E112E" w:rsidRPr="000357AF" w:rsidRDefault="006E112E" w:rsidP="000357AF">
                            <w:pPr>
                              <w:jc w:val="center"/>
                              <w:rPr>
                                <w:color w:val="FFFFFF" w:themeColor="background1"/>
                              </w:rPr>
                            </w:pPr>
                            <w:r w:rsidRPr="000357AF">
                              <w:rPr>
                                <w:rFonts w:hint="cs"/>
                                <w:color w:val="FFFFFF" w:themeColor="background1"/>
                                <w:rtl/>
                              </w:rPr>
                              <w:t>الإعاقة</w:t>
                            </w:r>
                          </w:p>
                        </w:txbxContent>
                      </v:textbox>
                    </v:shape>
                  </w:pict>
                </mc:Fallback>
              </mc:AlternateContent>
            </w:r>
            <w:r w:rsidR="00F71ED5" w:rsidRPr="00470D97">
              <w:rPr>
                <w:noProof/>
                <w:sz w:val="20"/>
                <w:szCs w:val="20"/>
              </w:rPr>
              <mc:AlternateContent>
                <mc:Choice Requires="wps">
                  <w:drawing>
                    <wp:anchor distT="45720" distB="45720" distL="114300" distR="114300" simplePos="0" relativeHeight="251672582" behindDoc="0" locked="0" layoutInCell="1" allowOverlap="1" wp14:anchorId="1ECBD83C" wp14:editId="1795286C">
                      <wp:simplePos x="0" y="0"/>
                      <wp:positionH relativeFrom="column">
                        <wp:posOffset>3167634</wp:posOffset>
                      </wp:positionH>
                      <wp:positionV relativeFrom="paragraph">
                        <wp:posOffset>1702308</wp:posOffset>
                      </wp:positionV>
                      <wp:extent cx="978408" cy="563118"/>
                      <wp:effectExtent l="0" t="0" r="0" b="8890"/>
                      <wp:wrapNone/>
                      <wp:docPr id="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978408" cy="563118"/>
                              </a:xfrm>
                              <a:prstGeom prst="rect">
                                <a:avLst/>
                              </a:prstGeom>
                              <a:solidFill>
                                <a:schemeClr val="accent1"/>
                              </a:solidFill>
                              <a:ln w="9525">
                                <a:noFill/>
                                <a:miter lim="800000"/>
                                <a:headEnd/>
                                <a:tailEnd/>
                              </a:ln>
                            </wps:spPr>
                            <wps:txbx>
                              <w:txbxContent>
                                <w:p w14:paraId="094A68E1" w14:textId="14C0D54F" w:rsidR="006E112E" w:rsidRPr="000357AF" w:rsidRDefault="006E112E" w:rsidP="00F71ED5">
                                  <w:pPr>
                                    <w:spacing w:before="0" w:after="0"/>
                                    <w:jc w:val="center"/>
                                    <w:rPr>
                                      <w:color w:val="FFFFFF" w:themeColor="background1"/>
                                      <w:sz w:val="16"/>
                                      <w:szCs w:val="16"/>
                                      <w:lang w:bidi="ar-JO"/>
                                    </w:rPr>
                                  </w:pPr>
                                  <w:r w:rsidRPr="00F71ED5">
                                    <w:rPr>
                                      <w:color w:val="FFFFFF" w:themeColor="background1"/>
                                      <w:sz w:val="16"/>
                                      <w:szCs w:val="16"/>
                                      <w:rtl/>
                                      <w:lang w:bidi="ar-JO"/>
                                    </w:rPr>
                                    <w:t>الحرمان من فرص التنمية الاقتصادية والاجتماعية والإنسانية</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ECBD83C" id="_x0000_s1046" type="#_x0000_t202" style="position:absolute;left:0;text-align:left;margin-left:249.4pt;margin-top:134.05pt;width:77.05pt;height:44.35pt;z-index:25167258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aeRE2EwIAAAAEAAAOAAAAZHJzL2Uyb0RvYy54bWysU9tu2zAMfR+wfxD0vtjOkjQ14hRdug4D&#13;&#10;ugvQ7QMYWY6FyaImKbGzry8lp2nQvQ3zg0Ca1CF5eLS6GTrNDtJ5habixSTnTBqBtTK7iv/8cf9u&#13;&#10;yZkPYGrQaGTFj9Lzm/XbN6velnKKLepaOkYgxpe9rXgbgi2zzItWduAnaKWhYIOug0Cu22W1g57Q&#13;&#10;O51N83yR9ehq61BI7+nv3Rjk64TfNFKEb03jZWC64tRbSKdL5zae2XoF5c6BbZU4tQH/0EUHylDR&#13;&#10;M9QdBGB7p/6C6pRw6LEJE4Fdhk2jhEwz0DRF/mqaxxasTLMQOd6eafL/D1Z8PTza746F4QMOtMA0&#13;&#10;hLcPKH55ZnDTgtnJW+ewbyXUVLiIlGW99eXpaqTalz6CbPsvWNOSYR8wAQ2N6yIrNCcjdFrA8Uy6&#13;&#10;HAIT9PP6ajnLSSWCQvPF+6JYpgpQPl+2zodPEjsWjYo72mkCh8ODD7EZKJ9TYi2PWtX3SuvkRB3J&#13;&#10;jXbsAKQAEEKaMI7wKlMb1lMz8+k8gRuMEEkdnQokUa26ii/z+I2iiXx8NHVKCaD0aFMz2pwIipyM&#13;&#10;7IRhOzBVE3uLeDkStsX6SJQ5HCVJT4iMFt0fznqSY8X97z04yZn+bIj262I2i/pNzmx+NSXHXUa2&#13;&#10;lxEwgqAqHjgbzU1Imo+UGLyl9TQqUffSyalnklli9PQkoo4v/ZT18nDXTwAAAP//AwBQSwMEFAAG&#13;&#10;AAgAAAAhAJzDqePmAAAAEAEAAA8AAABkcnMvZG93bnJldi54bWxMj81OwzAQhO9IvIO1SNyo04SG&#13;&#10;NM2mQiAkOBX6I65ubJKosR3ZbmrenuUEl5VGuzvzTbWOemCTcr63BmE+S4Ap01jZmxZhv3u5K4D5&#13;&#10;IIwUgzUK4Vt5WNfXV5Uopb2YDzVtQ8vIxPhSIHQhjCXnvumUFn5mR2Vo92WdFoGka7l04kLmeuBp&#13;&#10;kuRci95QQidG9dSp5rQ9a4Tp9PD59ure9WEX9+KQ2U3Wxg3i7U18XtF4XAELKoa/D/jtQPxQE9jR&#13;&#10;no30bEC4XxbEHxDSvJgDo4t8kS6BHRGyRV4Aryv+v0j9AwAA//8DAFBLAQItABQABgAIAAAAIQC2&#13;&#10;gziS/gAAAOEBAAATAAAAAAAAAAAAAAAAAAAAAABbQ29udGVudF9UeXBlc10ueG1sUEsBAi0AFAAG&#13;&#10;AAgAAAAhADj9If/WAAAAlAEAAAsAAAAAAAAAAAAAAAAALwEAAF9yZWxzLy5yZWxzUEsBAi0AFAAG&#13;&#10;AAgAAAAhANp5ETYTAgAAAAQAAA4AAAAAAAAAAAAAAAAALgIAAGRycy9lMm9Eb2MueG1sUEsBAi0A&#13;&#10;FAAGAAgAAAAhAJzDqePmAAAAEAEAAA8AAAAAAAAAAAAAAAAAbQQAAGRycy9kb3ducmV2LnhtbFBL&#13;&#10;BQYAAAAABAAEAPMAAACABQAAAAA=&#13;&#10;" fillcolor="#4c0053 [3204]" stroked="f">
                      <v:textbox>
                        <w:txbxContent>
                          <w:p w14:paraId="094A68E1" w14:textId="14C0D54F" w:rsidR="006E112E" w:rsidRPr="000357AF" w:rsidRDefault="006E112E" w:rsidP="00F71ED5">
                            <w:pPr>
                              <w:spacing w:before="0" w:after="0"/>
                              <w:jc w:val="center"/>
                              <w:rPr>
                                <w:color w:val="FFFFFF" w:themeColor="background1"/>
                                <w:sz w:val="16"/>
                                <w:szCs w:val="16"/>
                                <w:lang w:bidi="ar-JO"/>
                              </w:rPr>
                            </w:pPr>
                            <w:r w:rsidRPr="00F71ED5">
                              <w:rPr>
                                <w:color w:val="FFFFFF" w:themeColor="background1"/>
                                <w:sz w:val="16"/>
                                <w:szCs w:val="16"/>
                                <w:rtl/>
                                <w:lang w:bidi="ar-JO"/>
                              </w:rPr>
                              <w:t>الحرمان من فرص التنمية الاقتصادية والاجتماعية والإنسانية</w:t>
                            </w:r>
                          </w:p>
                        </w:txbxContent>
                      </v:textbox>
                    </v:shape>
                  </w:pict>
                </mc:Fallback>
              </mc:AlternateContent>
            </w:r>
            <w:r w:rsidR="00F71ED5" w:rsidRPr="00470D97">
              <w:rPr>
                <w:noProof/>
                <w:sz w:val="20"/>
                <w:szCs w:val="20"/>
              </w:rPr>
              <mc:AlternateContent>
                <mc:Choice Requires="wps">
                  <w:drawing>
                    <wp:anchor distT="45720" distB="45720" distL="114300" distR="114300" simplePos="0" relativeHeight="251670534" behindDoc="0" locked="0" layoutInCell="1" allowOverlap="1" wp14:anchorId="441E02E2" wp14:editId="3586E305">
                      <wp:simplePos x="0" y="0"/>
                      <wp:positionH relativeFrom="column">
                        <wp:posOffset>1320546</wp:posOffset>
                      </wp:positionH>
                      <wp:positionV relativeFrom="paragraph">
                        <wp:posOffset>1720596</wp:posOffset>
                      </wp:positionV>
                      <wp:extent cx="1133856" cy="516890"/>
                      <wp:effectExtent l="0" t="0" r="9525" b="0"/>
                      <wp:wrapNone/>
                      <wp:docPr id="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133856" cy="516890"/>
                              </a:xfrm>
                              <a:prstGeom prst="rect">
                                <a:avLst/>
                              </a:prstGeom>
                              <a:solidFill>
                                <a:schemeClr val="accent1"/>
                              </a:solidFill>
                              <a:ln w="9525">
                                <a:noFill/>
                                <a:miter lim="800000"/>
                                <a:headEnd/>
                                <a:tailEnd/>
                              </a:ln>
                            </wps:spPr>
                            <wps:txbx>
                              <w:txbxContent>
                                <w:p w14:paraId="09F59BA5" w14:textId="70DEA333" w:rsidR="006E112E" w:rsidRPr="000357AF" w:rsidRDefault="006E112E" w:rsidP="00F71ED5">
                                  <w:pPr>
                                    <w:spacing w:before="0" w:after="0"/>
                                    <w:jc w:val="center"/>
                                    <w:rPr>
                                      <w:color w:val="FFFFFF" w:themeColor="background1"/>
                                      <w:sz w:val="16"/>
                                      <w:szCs w:val="16"/>
                                      <w:lang w:bidi="ar-JO"/>
                                    </w:rPr>
                                  </w:pPr>
                                  <w:r w:rsidRPr="00F71ED5">
                                    <w:rPr>
                                      <w:color w:val="FFFFFF" w:themeColor="background1"/>
                                      <w:sz w:val="16"/>
                                      <w:szCs w:val="16"/>
                                      <w:rtl/>
                                      <w:lang w:bidi="ar-JO"/>
                                    </w:rPr>
                                    <w:t>انخفاض المشاركة في صنع القرار والحرمان من الحقوق المدنية والسياسية</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41E02E2" id="_x0000_s1047" type="#_x0000_t202" style="position:absolute;left:0;text-align:left;margin-left:104pt;margin-top:135.5pt;width:89.3pt;height:40.7pt;z-index:25167053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Y/yD/FAIAAAEEAAAOAAAAZHJzL2Uyb0RvYy54bWysU9tu2zAMfR+wfxD0vjhOkzQx4hRdug4D&#13;&#10;ugvQ7gMYWY6FyaImKbGzrx8lp2nQvRXzg0Ca1CF5eLS66VvNDtJ5habk+WjMmTQCK2V2Jf/5dP9h&#13;&#10;wZkPYCrQaGTJj9Lzm/X7d6vOFnKCDepKOkYgxhedLXkTgi2yzItGtuBHaKWhYI2uhUCu22WVg47Q&#13;&#10;W51NxuN51qGrrEMhvae/d0OQrxN+XUsRvte1l4HpklNvIZ0undt4ZusVFDsHtlHi1Aa8oYsWlKGi&#13;&#10;Z6g7CMD2Tv0D1Srh0GMdRgLbDOtaCZlmoGny8atpHhuwMs1C5Hh7psn/P1jx7fBofzgW+o/Y0wLT&#13;&#10;EN4+oPjlmcFNA2Ynb53DrpFQUeE8UpZ11henq5FqX/gIsu2+YkVLhn3ABNTXro2s0JyM0GkBxzPp&#13;&#10;sg9MxJL51dViNudMUGyWzxfLtJUMiufb1vnwWWLLolFyR0tN6HB48CF2A8VzSizmUavqXmmdnCgk&#13;&#10;udGOHYAkAEJIE4YZXmVqw7qSL2eTWQI3GCGSPFoVSKNatSVfjOM3qCYS8slUKSWA0oNNzWhzYiiS&#13;&#10;MtAT+m3PVEXTXsfLkbEtVkfizOGgSXpDZDTo/nDWkR5L7n/vwUnO9BdDvC/z6TQKODnT2fWEHHcZ&#13;&#10;2V5GwAiCKnngbDA3IYk+UmLwlvZTq0TdSyennklnidHTm4hCvvRT1svLXf8FAAD//wMAUEsDBBQA&#13;&#10;BgAIAAAAIQA50uvx5AAAABABAAAPAAAAZHJzL2Rvd25yZXYueG1sTI9PT8MwDMXvSHyHyJO4sXQt&#13;&#10;dFXXdEIgJDgN9kdcsyZrqzVOlWRd+PaYE1ysn2X7+b1qHc3AJu18b1HAYp4A09hY1WMrYL97vS+A&#13;&#10;+SBRycGiFvCtPazr25tKlspe8VNP29AyEkFfSgFdCGPJuW86baSf21EjzU7WGRmodS1XTl5J3Aw8&#13;&#10;TZKcG9kjfejkqJ873Zy3FyNgOi+/3t/chzns4l4eMrvJ2rgR4m4WX1ZUnlbAgo7h7wJ+M5B/qMnY&#13;&#10;0V5QeTYISJOCAgWC5YKANrIiz4EdCR7TB+B1xf8HqX8AAAD//wMAUEsBAi0AFAAGAAgAAAAhALaD&#13;&#10;OJL+AAAA4QEAABMAAAAAAAAAAAAAAAAAAAAAAFtDb250ZW50X1R5cGVzXS54bWxQSwECLQAUAAYA&#13;&#10;CAAAACEAOP0h/9YAAACUAQAACwAAAAAAAAAAAAAAAAAvAQAAX3JlbHMvLnJlbHNQSwECLQAUAAYA&#13;&#10;CAAAACEAGP8g/xQCAAABBAAADgAAAAAAAAAAAAAAAAAuAgAAZHJzL2Uyb0RvYy54bWxQSwECLQAU&#13;&#10;AAYACAAAACEAOdLr8eQAAAAQAQAADwAAAAAAAAAAAAAAAABuBAAAZHJzL2Rvd25yZXYueG1sUEsF&#13;&#10;BgAAAAAEAAQA8wAAAH8FAAAAAA==&#13;&#10;" fillcolor="#4c0053 [3204]" stroked="f">
                      <v:textbox>
                        <w:txbxContent>
                          <w:p w14:paraId="09F59BA5" w14:textId="70DEA333" w:rsidR="006E112E" w:rsidRPr="000357AF" w:rsidRDefault="006E112E" w:rsidP="00F71ED5">
                            <w:pPr>
                              <w:spacing w:before="0" w:after="0"/>
                              <w:jc w:val="center"/>
                              <w:rPr>
                                <w:color w:val="FFFFFF" w:themeColor="background1"/>
                                <w:sz w:val="16"/>
                                <w:szCs w:val="16"/>
                                <w:lang w:bidi="ar-JO"/>
                              </w:rPr>
                            </w:pPr>
                            <w:r w:rsidRPr="00F71ED5">
                              <w:rPr>
                                <w:color w:val="FFFFFF" w:themeColor="background1"/>
                                <w:sz w:val="16"/>
                                <w:szCs w:val="16"/>
                                <w:rtl/>
                                <w:lang w:bidi="ar-JO"/>
                              </w:rPr>
                              <w:t>انخفاض المشاركة في صنع القرار والحرمان من الحقوق المدنية والسياسية</w:t>
                            </w:r>
                          </w:p>
                        </w:txbxContent>
                      </v:textbox>
                    </v:shape>
                  </w:pict>
                </mc:Fallback>
              </mc:AlternateContent>
            </w:r>
            <w:r w:rsidR="000F4EA3" w:rsidRPr="00A97CEC">
              <w:rPr>
                <w:noProof/>
                <w:sz w:val="20"/>
                <w:szCs w:val="20"/>
              </w:rPr>
              <w:drawing>
                <wp:inline distT="0" distB="0" distL="0" distR="0" wp14:anchorId="5E27BD30" wp14:editId="184556FB">
                  <wp:extent cx="4511040" cy="3736174"/>
                  <wp:effectExtent l="0" t="0" r="3810" b="0"/>
                  <wp:docPr id="8483318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4511040" cy="3736174"/>
                          </a:xfrm>
                          <a:prstGeom prst="rect">
                            <a:avLst/>
                          </a:prstGeom>
                          <a:noFill/>
                          <a:ln>
                            <a:noFill/>
                          </a:ln>
                        </pic:spPr>
                      </pic:pic>
                    </a:graphicData>
                  </a:graphic>
                </wp:inline>
              </w:drawing>
            </w:r>
          </w:p>
        </w:tc>
      </w:tr>
    </w:tbl>
    <w:bookmarkEnd w:id="16"/>
    <w:p w14:paraId="647FD980" w14:textId="0A748E1E" w:rsidR="00480B77" w:rsidRPr="00480B77" w:rsidRDefault="00480B77" w:rsidP="00480B77">
      <w:pPr>
        <w:pStyle w:val="Tablenote-belowtable"/>
        <w:bidi/>
        <w:rPr>
          <w:iCs/>
          <w:sz w:val="12"/>
          <w:szCs w:val="18"/>
        </w:rPr>
      </w:pPr>
      <w:r w:rsidRPr="00480B77">
        <w:rPr>
          <w:rFonts w:cs="Arial"/>
          <w:iCs/>
          <w:sz w:val="12"/>
          <w:szCs w:val="18"/>
          <w:rtl/>
        </w:rPr>
        <w:t>المصدر: كيد وآخرون (2019)، بناءً على الشكل 1 في بانكس وبولاك (2014).</w:t>
      </w:r>
    </w:p>
    <w:bookmarkEnd w:id="17"/>
    <w:p w14:paraId="314D0C56" w14:textId="462749CA" w:rsidR="00480B77" w:rsidRDefault="00D82F6E" w:rsidP="00480B77">
      <w:pPr>
        <w:bidi/>
        <w:jc w:val="both"/>
      </w:pPr>
      <w:r>
        <w:rPr>
          <w:rFonts w:hint="cs"/>
          <w:rtl/>
        </w:rPr>
        <w:t xml:space="preserve">عند التفكير بمستوى المعيشة </w:t>
      </w:r>
      <w:r w:rsidR="002E5FB4">
        <w:rPr>
          <w:rFonts w:hint="cs"/>
          <w:rtl/>
        </w:rPr>
        <w:t>للأشخاص ذوي الإعاقة فمن الضروري جداً التفكير با</w:t>
      </w:r>
      <w:r w:rsidR="002E5FB4" w:rsidRPr="00480B77">
        <w:rPr>
          <w:rFonts w:hint="cs"/>
          <w:rtl/>
        </w:rPr>
        <w:t>لتكاليف</w:t>
      </w:r>
      <w:r w:rsidR="00480B77" w:rsidRPr="00480B77">
        <w:rPr>
          <w:rtl/>
        </w:rPr>
        <w:t xml:space="preserve"> الإضافية التي </w:t>
      </w:r>
      <w:proofErr w:type="spellStart"/>
      <w:r w:rsidR="00480B77" w:rsidRPr="00480B77">
        <w:rPr>
          <w:rtl/>
        </w:rPr>
        <w:t>يواجهها</w:t>
      </w:r>
      <w:proofErr w:type="spellEnd"/>
      <w:r w:rsidR="00480B77" w:rsidRPr="00480B77">
        <w:rPr>
          <w:rtl/>
        </w:rPr>
        <w:t xml:space="preserve"> ذوو </w:t>
      </w:r>
      <w:r w:rsidR="007C5F39">
        <w:rPr>
          <w:rtl/>
        </w:rPr>
        <w:t>الإعاقة</w:t>
      </w:r>
      <w:r w:rsidR="00480B77" w:rsidRPr="00480B77">
        <w:rPr>
          <w:rtl/>
        </w:rPr>
        <w:t xml:space="preserve"> </w:t>
      </w:r>
      <w:r w:rsidR="002E5FB4">
        <w:rPr>
          <w:rFonts w:hint="cs"/>
          <w:rtl/>
        </w:rPr>
        <w:t>وفقاً للصعوبات التي يتعرضون لها.</w:t>
      </w:r>
      <w:r w:rsidR="006B782F">
        <w:rPr>
          <w:rFonts w:hint="cs"/>
          <w:rtl/>
        </w:rPr>
        <w:t xml:space="preserve"> </w:t>
      </w:r>
      <w:r w:rsidR="00F4269B">
        <w:rPr>
          <w:rFonts w:hint="cs"/>
          <w:rtl/>
        </w:rPr>
        <w:t>و</w:t>
      </w:r>
      <w:r w:rsidR="006B782F">
        <w:rPr>
          <w:rFonts w:hint="cs"/>
          <w:rtl/>
        </w:rPr>
        <w:t xml:space="preserve">تختلف النفقات حسب حاجة الشخص </w:t>
      </w:r>
      <w:r w:rsidR="00F4269B">
        <w:rPr>
          <w:rFonts w:hint="cs"/>
          <w:rtl/>
        </w:rPr>
        <w:t xml:space="preserve">فهناك </w:t>
      </w:r>
      <w:r w:rsidR="006B782F">
        <w:rPr>
          <w:rFonts w:hint="cs"/>
          <w:rtl/>
        </w:rPr>
        <w:t>حاجة تيسير الوصول إلى البيئة المحيطة</w:t>
      </w:r>
      <w:r w:rsidR="002E5FB4">
        <w:rPr>
          <w:rFonts w:hint="cs"/>
          <w:rtl/>
        </w:rPr>
        <w:t xml:space="preserve"> </w:t>
      </w:r>
      <w:r w:rsidR="00F4269B">
        <w:rPr>
          <w:rFonts w:hint="cs"/>
          <w:rtl/>
        </w:rPr>
        <w:t>أ</w:t>
      </w:r>
      <w:r w:rsidR="006B782F">
        <w:rPr>
          <w:rFonts w:hint="cs"/>
          <w:rtl/>
        </w:rPr>
        <w:t>و</w:t>
      </w:r>
      <w:r w:rsidR="00F4269B">
        <w:rPr>
          <w:rFonts w:hint="cs"/>
          <w:rtl/>
        </w:rPr>
        <w:t xml:space="preserve"> </w:t>
      </w:r>
      <w:r w:rsidR="0004124B">
        <w:rPr>
          <w:rFonts w:hint="cs"/>
          <w:rtl/>
        </w:rPr>
        <w:t xml:space="preserve">حاجة </w:t>
      </w:r>
      <w:r w:rsidR="00480B77" w:rsidRPr="00480B77">
        <w:rPr>
          <w:rtl/>
        </w:rPr>
        <w:t xml:space="preserve">نفقات الرعاية الصحية والأجهزة المساعدة، </w:t>
      </w:r>
      <w:r w:rsidR="0004124B">
        <w:rPr>
          <w:rFonts w:hint="cs"/>
          <w:rtl/>
        </w:rPr>
        <w:t>أ</w:t>
      </w:r>
      <w:r w:rsidR="00480B77" w:rsidRPr="00480B77">
        <w:rPr>
          <w:rtl/>
        </w:rPr>
        <w:t>و</w:t>
      </w:r>
      <w:r w:rsidR="0004124B">
        <w:rPr>
          <w:rFonts w:hint="cs"/>
          <w:rtl/>
        </w:rPr>
        <w:t xml:space="preserve"> </w:t>
      </w:r>
      <w:r w:rsidR="00480B77" w:rsidRPr="00480B77">
        <w:rPr>
          <w:rtl/>
        </w:rPr>
        <w:t>التعليم والنقل، وتهيئة المساكن، والعناية الشخصية.</w:t>
      </w:r>
      <w:r w:rsidR="001C7C4D" w:rsidRPr="001C7C4D">
        <w:rPr>
          <w:rStyle w:val="FootnoteReference"/>
        </w:rPr>
        <w:t xml:space="preserve"> </w:t>
      </w:r>
      <w:r w:rsidR="001C7C4D">
        <w:rPr>
          <w:rStyle w:val="FootnoteReference"/>
        </w:rPr>
        <w:footnoteReference w:id="10"/>
      </w:r>
      <w:r w:rsidR="00480B77" w:rsidRPr="00480B77">
        <w:rPr>
          <w:rtl/>
        </w:rPr>
        <w:t xml:space="preserve"> وقد تشمل التكاليف المباشرة بنوداً مثل </w:t>
      </w:r>
      <w:proofErr w:type="gramStart"/>
      <w:r w:rsidR="00480B77" w:rsidRPr="00480B77">
        <w:rPr>
          <w:rtl/>
        </w:rPr>
        <w:t>النقل</w:t>
      </w:r>
      <w:proofErr w:type="gramEnd"/>
      <w:r w:rsidR="00480B77" w:rsidRPr="00480B77">
        <w:rPr>
          <w:rtl/>
        </w:rPr>
        <w:t xml:space="preserve"> أو الأجهزة المساعدة أو الحفاضات أو الأدوية. وبصورة غير مباشرة، قد يكسب الأشخاص ذوي </w:t>
      </w:r>
      <w:r w:rsidR="007C5F39">
        <w:rPr>
          <w:rtl/>
        </w:rPr>
        <w:t>الإعاقة</w:t>
      </w:r>
      <w:r w:rsidR="00480B77" w:rsidRPr="00480B77">
        <w:rPr>
          <w:rtl/>
        </w:rPr>
        <w:t xml:space="preserve"> دخلاً أقل بسبب العقبات المتعلقة </w:t>
      </w:r>
      <w:r w:rsidR="009C13CE">
        <w:rPr>
          <w:rFonts w:hint="cs"/>
          <w:rtl/>
        </w:rPr>
        <w:t xml:space="preserve">بتحصيل الدخل. </w:t>
      </w:r>
    </w:p>
    <w:p w14:paraId="50AE230B" w14:textId="16237FDB" w:rsidR="00480B77" w:rsidRDefault="00480B77" w:rsidP="00480B77">
      <w:pPr>
        <w:bidi/>
        <w:jc w:val="both"/>
      </w:pPr>
      <w:r w:rsidRPr="00480B77">
        <w:rPr>
          <w:rtl/>
        </w:rPr>
        <w:t xml:space="preserve">يمكن أن تكون التكاليف الإضافية التي </w:t>
      </w:r>
      <w:r w:rsidR="00577406">
        <w:rPr>
          <w:rFonts w:hint="cs"/>
          <w:rtl/>
        </w:rPr>
        <w:t>تتحملها</w:t>
      </w:r>
      <w:r w:rsidRPr="00480B77">
        <w:rPr>
          <w:rtl/>
        </w:rPr>
        <w:t xml:space="preserve"> الأسر التي لديها شخص من ذوي </w:t>
      </w:r>
      <w:r w:rsidR="007C5F39">
        <w:rPr>
          <w:rtl/>
        </w:rPr>
        <w:t>الإعاقة</w:t>
      </w:r>
      <w:r w:rsidRPr="00480B77">
        <w:rPr>
          <w:rtl/>
        </w:rPr>
        <w:t xml:space="preserve"> كبيرة للغاية. فعلى الصعيد العالمي، لوحظ أنها تتراوح بين </w:t>
      </w:r>
      <w:r w:rsidR="009C13CE">
        <w:rPr>
          <w:rFonts w:hint="cs"/>
          <w:rtl/>
        </w:rPr>
        <w:t>٨</w:t>
      </w:r>
      <w:r w:rsidRPr="00480B77">
        <w:rPr>
          <w:rtl/>
        </w:rPr>
        <w:t xml:space="preserve"> </w:t>
      </w:r>
      <w:r w:rsidR="009C13CE">
        <w:rPr>
          <w:rFonts w:hint="cs"/>
          <w:rtl/>
        </w:rPr>
        <w:t>و٥٨</w:t>
      </w:r>
      <w:r w:rsidRPr="00480B77">
        <w:rPr>
          <w:rtl/>
        </w:rPr>
        <w:t xml:space="preserve"> في </w:t>
      </w:r>
      <w:proofErr w:type="gramStart"/>
      <w:r w:rsidRPr="00480B77">
        <w:rPr>
          <w:rtl/>
        </w:rPr>
        <w:t>المائة</w:t>
      </w:r>
      <w:proofErr w:type="gramEnd"/>
      <w:r w:rsidRPr="00480B77">
        <w:rPr>
          <w:rtl/>
        </w:rPr>
        <w:t xml:space="preserve"> من دخل الأسرة.</w:t>
      </w:r>
      <w:r w:rsidR="001C7C4D" w:rsidRPr="001C7C4D">
        <w:rPr>
          <w:vertAlign w:val="superscript"/>
        </w:rPr>
        <w:t xml:space="preserve"> </w:t>
      </w:r>
      <w:r w:rsidR="001C7C4D" w:rsidRPr="000769E2">
        <w:rPr>
          <w:vertAlign w:val="superscript"/>
        </w:rPr>
        <w:footnoteReference w:id="11"/>
      </w:r>
      <w:r w:rsidRPr="00480B77">
        <w:rPr>
          <w:rtl/>
        </w:rPr>
        <w:t xml:space="preserve">  في الأردن، وحتى مع وجود تقدير متواضع بأن التكاليف الإضافية تشكل </w:t>
      </w:r>
      <w:r w:rsidR="009C13CE">
        <w:rPr>
          <w:rFonts w:hint="cs"/>
          <w:rtl/>
        </w:rPr>
        <w:t>١٣.٧</w:t>
      </w:r>
      <w:r w:rsidRPr="00480B77">
        <w:rPr>
          <w:rtl/>
        </w:rPr>
        <w:t xml:space="preserve"> في </w:t>
      </w:r>
      <w:proofErr w:type="gramStart"/>
      <w:r w:rsidRPr="00480B77">
        <w:rPr>
          <w:rtl/>
        </w:rPr>
        <w:t>المائة</w:t>
      </w:r>
      <w:proofErr w:type="gramEnd"/>
      <w:r w:rsidRPr="00480B77">
        <w:rPr>
          <w:rtl/>
        </w:rPr>
        <w:t xml:space="preserve"> فقط من دخل الأسرة</w:t>
      </w:r>
      <w:r w:rsidR="009C13CE">
        <w:rPr>
          <w:rFonts w:hint="cs"/>
          <w:rtl/>
        </w:rPr>
        <w:t xml:space="preserve"> (كما هو موضح في الشكل ٢-٣)</w:t>
      </w:r>
      <w:r w:rsidRPr="00480B77">
        <w:rPr>
          <w:rtl/>
        </w:rPr>
        <w:t xml:space="preserve">، تحتاج الأسرة التي لديها شخص من ذوي </w:t>
      </w:r>
      <w:r w:rsidR="007C5F39">
        <w:rPr>
          <w:rtl/>
        </w:rPr>
        <w:t>الإعاقة</w:t>
      </w:r>
      <w:r w:rsidRPr="00480B77">
        <w:rPr>
          <w:rtl/>
        </w:rPr>
        <w:t xml:space="preserve"> إلى </w:t>
      </w:r>
      <w:r w:rsidR="009C13CE">
        <w:rPr>
          <w:rFonts w:hint="cs"/>
          <w:rtl/>
        </w:rPr>
        <w:t>١٥٢</w:t>
      </w:r>
      <w:r w:rsidRPr="00480B77">
        <w:rPr>
          <w:rtl/>
        </w:rPr>
        <w:t xml:space="preserve"> دينار أردني إضافي (حوالي </w:t>
      </w:r>
      <w:r w:rsidR="009C13CE">
        <w:rPr>
          <w:rFonts w:hint="cs"/>
          <w:rtl/>
        </w:rPr>
        <w:t>٢١٤</w:t>
      </w:r>
      <w:r w:rsidRPr="00480B77">
        <w:rPr>
          <w:rtl/>
        </w:rPr>
        <w:t xml:space="preserve"> دولار أمريكي) شهرياً للحفاظ على نفس مستوى المعيشة الذي تحتاجه أسرة لا يوجد فيها شخص من ذوي </w:t>
      </w:r>
      <w:r w:rsidR="007C5F39">
        <w:rPr>
          <w:rtl/>
        </w:rPr>
        <w:t>الإعاقة</w:t>
      </w:r>
      <w:r w:rsidRPr="00480B77">
        <w:rPr>
          <w:rtl/>
        </w:rPr>
        <w:t>، وبنفس الدخل</w:t>
      </w:r>
      <w:r w:rsidR="001E56BE">
        <w:rPr>
          <w:rStyle w:val="FootnoteReference"/>
          <w:rtl/>
        </w:rPr>
        <w:footnoteReference w:id="12"/>
      </w:r>
      <w:r w:rsidRPr="00480B77">
        <w:rPr>
          <w:rtl/>
        </w:rPr>
        <w:t>.</w:t>
      </w:r>
    </w:p>
    <w:p w14:paraId="06B72F90" w14:textId="4CFC8003" w:rsidR="00E81FEB" w:rsidRPr="00E81FEB" w:rsidRDefault="00223DE9" w:rsidP="00E81FEB">
      <w:pPr>
        <w:pStyle w:val="Caption"/>
        <w:bidi/>
        <w:rPr>
          <w:b w:val="0"/>
          <w:bCs/>
        </w:rPr>
      </w:pPr>
      <w:bookmarkStart w:id="18" w:name="_Hlk178078439"/>
      <w:r>
        <w:rPr>
          <w:noProof/>
        </w:rPr>
        <w:lastRenderedPageBreak/>
        <mc:AlternateContent>
          <mc:Choice Requires="wps">
            <w:drawing>
              <wp:anchor distT="45720" distB="45720" distL="114300" distR="114300" simplePos="0" relativeHeight="251688966" behindDoc="0" locked="0" layoutInCell="1" allowOverlap="1" wp14:anchorId="233A3880" wp14:editId="64F51228">
                <wp:simplePos x="0" y="0"/>
                <wp:positionH relativeFrom="column">
                  <wp:posOffset>-391160</wp:posOffset>
                </wp:positionH>
                <wp:positionV relativeFrom="paragraph">
                  <wp:posOffset>1495926</wp:posOffset>
                </wp:positionV>
                <wp:extent cx="1450340" cy="215900"/>
                <wp:effectExtent l="7620" t="0" r="5080" b="5080"/>
                <wp:wrapNone/>
                <wp:docPr id="179388556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rot="16200000">
                          <a:off x="0" y="0"/>
                          <a:ext cx="1450340" cy="215900"/>
                        </a:xfrm>
                        <a:prstGeom prst="rect">
                          <a:avLst/>
                        </a:prstGeom>
                        <a:solidFill>
                          <a:schemeClr val="bg2"/>
                        </a:solidFill>
                        <a:ln w="9525">
                          <a:noFill/>
                          <a:miter lim="800000"/>
                          <a:headEnd/>
                          <a:tailEnd/>
                        </a:ln>
                      </wps:spPr>
                      <wps:txbx>
                        <w:txbxContent>
                          <w:p w14:paraId="2EDB4F34" w14:textId="25B1B645" w:rsidR="006E112E" w:rsidRPr="00E2309E" w:rsidRDefault="006E112E" w:rsidP="00223DE9">
                            <w:pPr>
                              <w:bidi/>
                              <w:spacing w:before="0" w:after="0"/>
                              <w:jc w:val="center"/>
                              <w:rPr>
                                <w:sz w:val="14"/>
                                <w:szCs w:val="14"/>
                              </w:rPr>
                            </w:pPr>
                            <w:r w:rsidRPr="00223DE9">
                              <w:rPr>
                                <w:sz w:val="14"/>
                                <w:szCs w:val="14"/>
                                <w:rtl/>
                              </w:rPr>
                              <w:t>استهلاك الأسرة (دينار أردني شهرياً)</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33A3880" id="_x0000_s1048" type="#_x0000_t202" style="position:absolute;left:0;text-align:left;margin-left:-30.8pt;margin-top:117.8pt;width:114.2pt;height:17pt;rotation:-90;z-index:25168896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nN0LyGQIAAAwEAAAOAAAAZHJzL2Uyb0RvYy54bWysU1Fv0zAQfkfiP1h+p2lCO9qo6TQ6hpAG&#13;&#10;TBr8AMd2GgvHZ2y3Sfn1OzuhK+MN4QfL5zt/d99358310GlylM4rMBXNZ3NKpOEglNlX9Pu3uzcr&#13;&#10;SnxgRjANRlb0JD293r5+teltKQtoQQvpCIIYX/a2om0Itswyz1vZMT8DKw06G3AdC2i6fSYc6xG9&#13;&#10;01kxn19lPThhHXDpPd7ejk66TfhNI3n42jReBqIrirWFtLu013HPthtW7h2zreJTGewfquiYMpj0&#13;&#10;DHXLAiMHp/6C6hR34KEJMw5dBk2juEwckE0+f8HmsWVWJi4ojrdnmfz/g+Vfjo/2wZEwvIcBG5hI&#13;&#10;eHsP/IcnBnYtM3t54xz0rWQCE+dRsqy3vpyeRql96SNI3X8GgU1mhwAJaGhcRxyg6vkVdgtXukba&#13;&#10;BJNhP07nHsghEB4rWCznbxfo4ugr8uUa38SMrIxgUWLrfPgooSPxUFGHPU6o7Hjvwxj6OySGe9BK&#13;&#10;3CmtkxHnSu60I0eGE1Hviwn8jyhtSF/R9bJYJmAD8XmalE4FHFetuoquRj7pOmrzwYh0Dkzp8Yw1&#13;&#10;azOJFfUZlQpDPRAlkOkq5o7i1SBOKF8SCpnjd0JeLbhflPQ4mhX1Pw/MSUr0J4MtWOeLKFBIxmL5&#13;&#10;rkDDXXrqSw8zHKEqGigZj7uQ5j/KYeAGW9WoJNtzJVPNOHJJ+Ol7xJm+tFPU8yfePgEAAP//AwBQ&#13;&#10;SwMEFAAGAAgAAAAhAONj+nXfAAAADgEAAA8AAABkcnMvZG93bnJldi54bWxMT0FOwzAQvCPxB2uR&#13;&#10;uFGnBKyQxqkqECAOPRCQuLrxEkfE6yh22vB7lhNcVtqZ2dmZarv4QRxxin0gDetVBgKpDbanTsP7&#13;&#10;2+NVASImQ9YMgVDDN0bY1udnlSltONErHpvUCTahWBoNLqWxlDK2Dr2JqzAiMfcZJm8Sr1Mn7WRO&#13;&#10;bO4HeZ1lSnrTE39wZsR7h+1XM3sNu5fnGYu19zmlpv1wtFfxyWp9ebE8bHjsNiASLunvAn47cH6o&#13;&#10;OdghzGSjGDTkt4qVjOfFDQgWqDsGDkwoVYCsK/m/Rv0DAAD//wMAUEsBAi0AFAAGAAgAAAAhALaD&#13;&#10;OJL+AAAA4QEAABMAAAAAAAAAAAAAAAAAAAAAAFtDb250ZW50X1R5cGVzXS54bWxQSwECLQAUAAYA&#13;&#10;CAAAACEAOP0h/9YAAACUAQAACwAAAAAAAAAAAAAAAAAvAQAAX3JlbHMvLnJlbHNQSwECLQAUAAYA&#13;&#10;CAAAACEA5zdC8hkCAAAMBAAADgAAAAAAAAAAAAAAAAAuAgAAZHJzL2Uyb0RvYy54bWxQSwECLQAU&#13;&#10;AAYACAAAACEA42P6dd8AAAAOAQAADwAAAAAAAAAAAAAAAABzBAAAZHJzL2Rvd25yZXYueG1sUEsF&#13;&#10;BgAAAAAEAAQA8wAAAH8FAAAAAA==&#13;&#10;" fillcolor="#e7e6e6 [3214]" stroked="f">
                <v:textbox>
                  <w:txbxContent>
                    <w:p w14:paraId="2EDB4F34" w14:textId="25B1B645" w:rsidR="006E112E" w:rsidRPr="00E2309E" w:rsidRDefault="006E112E" w:rsidP="00223DE9">
                      <w:pPr>
                        <w:bidi/>
                        <w:spacing w:before="0" w:after="0"/>
                        <w:jc w:val="center"/>
                        <w:rPr>
                          <w:sz w:val="14"/>
                          <w:szCs w:val="14"/>
                        </w:rPr>
                      </w:pPr>
                      <w:r w:rsidRPr="00223DE9">
                        <w:rPr>
                          <w:sz w:val="14"/>
                          <w:szCs w:val="14"/>
                          <w:rtl/>
                        </w:rPr>
                        <w:t>استهلاك الأسرة (دينار أردني شهرياً)</w:t>
                      </w:r>
                    </w:p>
                  </w:txbxContent>
                </v:textbox>
              </v:shape>
            </w:pict>
          </mc:Fallback>
        </mc:AlternateContent>
      </w:r>
      <w:r w:rsidR="00E81FEB" w:rsidRPr="00E81FEB">
        <w:rPr>
          <w:b w:val="0"/>
          <w:bCs/>
          <w:rtl/>
        </w:rPr>
        <w:t xml:space="preserve">الشكل </w:t>
      </w:r>
      <w:r w:rsidR="00642F5C">
        <w:rPr>
          <w:rFonts w:hint="cs"/>
          <w:b w:val="0"/>
          <w:bCs/>
          <w:rtl/>
        </w:rPr>
        <w:t>٢</w:t>
      </w:r>
      <w:r w:rsidR="00E81FEB" w:rsidRPr="00E81FEB">
        <w:rPr>
          <w:b w:val="0"/>
          <w:bCs/>
          <w:rtl/>
        </w:rPr>
        <w:t>-</w:t>
      </w:r>
      <w:r w:rsidR="00642F5C">
        <w:rPr>
          <w:rFonts w:hint="cs"/>
          <w:b w:val="0"/>
          <w:bCs/>
          <w:rtl/>
        </w:rPr>
        <w:t>٣</w:t>
      </w:r>
      <w:r w:rsidR="00E81FEB" w:rsidRPr="00E81FEB">
        <w:rPr>
          <w:b w:val="0"/>
          <w:bCs/>
          <w:rtl/>
        </w:rPr>
        <w:t xml:space="preserve">: التكاليف الإضافية </w:t>
      </w:r>
      <w:r w:rsidR="00577406">
        <w:rPr>
          <w:rFonts w:hint="cs"/>
          <w:b w:val="0"/>
          <w:bCs/>
          <w:rtl/>
        </w:rPr>
        <w:t>الناتجة</w:t>
      </w:r>
      <w:r w:rsidR="00E81FEB" w:rsidRPr="00E81FEB">
        <w:rPr>
          <w:b w:val="0"/>
          <w:bCs/>
          <w:rtl/>
        </w:rPr>
        <w:t xml:space="preserve"> عن حالات الإعاقة وآثارها على مستويات المعيشة</w:t>
      </w:r>
    </w:p>
    <w:tbl>
      <w:tblPr>
        <w:tblStyle w:val="Style1"/>
        <w:tblW w:w="0" w:type="auto"/>
        <w:tblLook w:val="04A0" w:firstRow="1" w:lastRow="0" w:firstColumn="1" w:lastColumn="0" w:noHBand="0" w:noVBand="1"/>
      </w:tblPr>
      <w:tblGrid>
        <w:gridCol w:w="8990"/>
      </w:tblGrid>
      <w:tr w:rsidR="00146F87" w14:paraId="4A39C864" w14:textId="77777777" w:rsidTr="26CF8568">
        <w:tc>
          <w:tcPr>
            <w:tcW w:w="9010" w:type="dxa"/>
          </w:tcPr>
          <w:p w14:paraId="031EA8AE" w14:textId="6731DAEB" w:rsidR="00146F87" w:rsidRDefault="00642F5C" w:rsidP="00000107">
            <w:pPr>
              <w:jc w:val="center"/>
            </w:pPr>
            <w:r>
              <w:rPr>
                <w:noProof/>
              </w:rPr>
              <mc:AlternateContent>
                <mc:Choice Requires="wps">
                  <w:drawing>
                    <wp:anchor distT="0" distB="0" distL="114300" distR="114300" simplePos="0" relativeHeight="251720710" behindDoc="0" locked="0" layoutInCell="1" allowOverlap="1" wp14:anchorId="7EA859E9" wp14:editId="1B89B3BB">
                      <wp:simplePos x="0" y="0"/>
                      <wp:positionH relativeFrom="column">
                        <wp:posOffset>1107427</wp:posOffset>
                      </wp:positionH>
                      <wp:positionV relativeFrom="paragraph">
                        <wp:posOffset>1345383</wp:posOffset>
                      </wp:positionV>
                      <wp:extent cx="751438" cy="664913"/>
                      <wp:effectExtent l="0" t="0" r="10795" b="8255"/>
                      <wp:wrapNone/>
                      <wp:docPr id="501148011" name="Text Box 46"/>
                      <wp:cNvGraphicFramePr/>
                      <a:graphic xmlns:a="http://schemas.openxmlformats.org/drawingml/2006/main">
                        <a:graphicData uri="http://schemas.microsoft.com/office/word/2010/wordprocessingShape">
                          <wps:wsp>
                            <wps:cNvSpPr txBox="1"/>
                            <wps:spPr>
                              <a:xfrm>
                                <a:off x="0" y="0"/>
                                <a:ext cx="751438" cy="664913"/>
                              </a:xfrm>
                              <a:prstGeom prst="rect">
                                <a:avLst/>
                              </a:prstGeom>
                              <a:solidFill>
                                <a:srgbClr val="4C0053"/>
                              </a:solidFill>
                              <a:ln w="6350">
                                <a:solidFill>
                                  <a:prstClr val="black"/>
                                </a:solidFill>
                              </a:ln>
                            </wps:spPr>
                            <wps:txbx>
                              <w:txbxContent>
                                <w:p w14:paraId="18D088F7" w14:textId="41B661C1" w:rsidR="00642F5C" w:rsidRPr="00245DC6" w:rsidRDefault="00642F5C" w:rsidP="00642F5C">
                                  <w:pPr>
                                    <w:bidi/>
                                    <w:rPr>
                                      <w:color w:val="FFFFFF" w:themeColor="background1"/>
                                      <w:sz w:val="15"/>
                                      <w:szCs w:val="15"/>
                                    </w:rPr>
                                  </w:pPr>
                                  <w:r w:rsidRPr="00245DC6">
                                    <w:rPr>
                                      <w:rFonts w:hint="cs"/>
                                      <w:color w:val="FFFFFF" w:themeColor="background1"/>
                                      <w:sz w:val="15"/>
                                      <w:szCs w:val="15"/>
                                      <w:rtl/>
                                    </w:rPr>
                                    <w:t>١,١٠٤ دينار أردني شهريا لكل أسرة للاستهلاك العادي</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7EA859E9" id="Text Box 46" o:spid="_x0000_s1049" type="#_x0000_t202" style="position:absolute;left:0;text-align:left;margin-left:87.2pt;margin-top:105.95pt;width:59.15pt;height:52.35pt;z-index:25172071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QhcDPAIAAIQEAAAOAAAAZHJzL2Uyb0RvYy54bWysVE2P2jAQvVfqf7B8LwmfWxBhRVlRVUK7&#13;&#10;K7HVno1jQ1TH49qGhP76jp0E2G1PVS9mxjN5nnlvhvl9XSpyEtYVoDPa76WUCM0hL/Q+o99f1p8+&#13;&#10;U+I80zlToEVGz8LR+8XHD/PKzMQADqByYQmCaDerTEYP3ptZkjh+ECVzPTBCY1CCLZlH1+6T3LIK&#13;&#10;0UuVDNJ0klRgc2OBC+fw9qEJ0kXEl1Jw/ySlE56ojGJtPp42nrtwJos5m+0tM4eCt2Wwf6iiZIXG&#13;&#10;Ry9QD8wzcrTFH1BlwS04kL7HoUxAyoKL2AN200/fdbM9MCNiL0iOMxea3P+D5Y+nrXm2xNdfoEYB&#13;&#10;AyGVcTOHl6GfWtoy/GKlBONI4flCm6g94Xh5N+6Phqgzx9BkMpr2hwEluX5srPNfBZQkGBm1qEok&#13;&#10;i502zjepXUp4y4Eq8nWhVHTsfrdSlpwYKjhapem4Q3+TpjSp8PXhOI3Ib2IB+wKxU4z/aOu7ycJq&#13;&#10;lcair70Hy9e7mhQ58jLtiNlBfka+LDSj5AxfF4i/Yc4/M4uzgxThPvgnPKQCLApai5ID2F9/uw/5&#13;&#10;KClGKalwFjPqfh6ZFZSobxrFnvZHozC80RmN7wbo2NvI7jaij+UKkKw+bp7h0Qz5XnWmtFC+4tos&#13;&#10;w6sYYprj2xn1nbnyzYbg2nGxXMYkHFfD/EZvDQ/QQZrA60v9yqxphfU4EY/QTS2bvdO3yQ1falge&#13;&#10;Pcgiih+Iblht+cdRj+PTrmXYpVs/Zl3/PBa/AQAA//8DAFBLAwQUAAYACAAAACEA+ZuszuEAAAAQ&#13;&#10;AQAADwAAAGRycy9kb3ducmV2LnhtbExPTU+DQBC9m/gfNmPizS6sDQXK0hiNiVepifG2hRGw7Cxh&#13;&#10;twX99Y4ne5nkZd5nsVvsIM44+d6RhngVgUCqXdNTq+Ft/3yXgvDBUGMGR6jhGz3syuurwuSNm+kV&#13;&#10;z1VoBZuQz42GLoQxl9LXHVrjV25E4t+nm6wJDKdWNpOZ2dwOUkVRIq3piRM6M+Jjh/WxOlkNFc7R&#13;&#10;C6aZff84uh+V7NP5S9Va394sT1s+D1sQAZfwr4C/DdwfSi52cCdqvBgYb9ZrpmpQcZyBYIbK1AbE&#13;&#10;QcN9nCQgy0JeDil/AQAA//8DAFBLAQItABQABgAIAAAAIQC2gziS/gAAAOEBAAATAAAAAAAAAAAA&#13;&#10;AAAAAAAAAABbQ29udGVudF9UeXBlc10ueG1sUEsBAi0AFAAGAAgAAAAhADj9If/WAAAAlAEAAAsA&#13;&#10;AAAAAAAAAAAAAAAALwEAAF9yZWxzLy5yZWxzUEsBAi0AFAAGAAgAAAAhAD5CFwM8AgAAhAQAAA4A&#13;&#10;AAAAAAAAAAAAAAAALgIAAGRycy9lMm9Eb2MueG1sUEsBAi0AFAAGAAgAAAAhAPmbrM7hAAAAEAEA&#13;&#10;AA8AAAAAAAAAAAAAAAAAlgQAAGRycy9kb3ducmV2LnhtbFBLBQYAAAAABAAEAPMAAACkBQAAAAA=&#13;&#10;" fillcolor="#4c0053" strokeweight=".5pt">
                      <v:textbox>
                        <w:txbxContent>
                          <w:p w14:paraId="18D088F7" w14:textId="41B661C1" w:rsidR="00642F5C" w:rsidRPr="00245DC6" w:rsidRDefault="00642F5C" w:rsidP="00642F5C">
                            <w:pPr>
                              <w:bidi/>
                              <w:rPr>
                                <w:color w:val="FFFFFF" w:themeColor="background1"/>
                                <w:sz w:val="15"/>
                                <w:szCs w:val="15"/>
                              </w:rPr>
                            </w:pPr>
                            <w:r w:rsidRPr="00245DC6">
                              <w:rPr>
                                <w:rFonts w:hint="cs"/>
                                <w:color w:val="FFFFFF" w:themeColor="background1"/>
                                <w:sz w:val="15"/>
                                <w:szCs w:val="15"/>
                                <w:rtl/>
                              </w:rPr>
                              <w:t>١,١٠٤ دينار أردني شهريا لكل أسرة للاستهلاك العادي</w:t>
                            </w:r>
                          </w:p>
                        </w:txbxContent>
                      </v:textbox>
                    </v:shape>
                  </w:pict>
                </mc:Fallback>
              </mc:AlternateContent>
            </w:r>
            <w:r w:rsidR="00577406">
              <w:rPr>
                <w:noProof/>
              </w:rPr>
              <mc:AlternateContent>
                <mc:Choice Requires="wps">
                  <w:drawing>
                    <wp:anchor distT="45720" distB="45720" distL="114300" distR="114300" simplePos="0" relativeHeight="251678726" behindDoc="0" locked="0" layoutInCell="1" allowOverlap="1" wp14:anchorId="770B81A8" wp14:editId="5E8EDEA2">
                      <wp:simplePos x="0" y="0"/>
                      <wp:positionH relativeFrom="column">
                        <wp:posOffset>2171224</wp:posOffset>
                      </wp:positionH>
                      <wp:positionV relativeFrom="paragraph">
                        <wp:posOffset>481330</wp:posOffset>
                      </wp:positionV>
                      <wp:extent cx="1576705" cy="335478"/>
                      <wp:effectExtent l="0" t="0" r="4445" b="7620"/>
                      <wp:wrapNone/>
                      <wp:docPr id="170462271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76705" cy="335478"/>
                              </a:xfrm>
                              <a:prstGeom prst="rect">
                                <a:avLst/>
                              </a:prstGeom>
                              <a:solidFill>
                                <a:schemeClr val="bg2"/>
                              </a:solidFill>
                              <a:ln w="9525">
                                <a:noFill/>
                                <a:miter lim="800000"/>
                                <a:headEnd/>
                                <a:tailEnd/>
                              </a:ln>
                            </wps:spPr>
                            <wps:txbx>
                              <w:txbxContent>
                                <w:p w14:paraId="1B62CAF5" w14:textId="1FB9162E" w:rsidR="006E112E" w:rsidRPr="00E2309E" w:rsidRDefault="006E112E" w:rsidP="00E2309E">
                                  <w:pPr>
                                    <w:bidi/>
                                    <w:spacing w:before="0" w:after="0"/>
                                    <w:jc w:val="center"/>
                                    <w:rPr>
                                      <w:sz w:val="14"/>
                                      <w:szCs w:val="14"/>
                                    </w:rPr>
                                  </w:pPr>
                                  <w:r w:rsidRPr="00E2309E">
                                    <w:rPr>
                                      <w:sz w:val="14"/>
                                      <w:szCs w:val="14"/>
                                      <w:rtl/>
                                    </w:rPr>
                                    <w:t xml:space="preserve">أسرة </w:t>
                                  </w:r>
                                  <w:r w:rsidRPr="00E2309E">
                                    <w:rPr>
                                      <w:color w:val="BE9A41" w:themeColor="accent2"/>
                                      <w:sz w:val="14"/>
                                      <w:szCs w:val="14"/>
                                      <w:rtl/>
                                    </w:rPr>
                                    <w:t xml:space="preserve">تضم </w:t>
                                  </w:r>
                                  <w:r w:rsidRPr="00E2309E">
                                    <w:rPr>
                                      <w:sz w:val="14"/>
                                      <w:szCs w:val="14"/>
                                      <w:rtl/>
                                    </w:rPr>
                                    <w:t xml:space="preserve">شخصاً من ذوي </w:t>
                                  </w:r>
                                  <w:r w:rsidR="007C5F39">
                                    <w:rPr>
                                      <w:sz w:val="14"/>
                                      <w:szCs w:val="14"/>
                                      <w:rtl/>
                                    </w:rPr>
                                    <w:t>الإعاقة</w:t>
                                  </w:r>
                                  <w:r w:rsidRPr="00E2309E">
                                    <w:rPr>
                                      <w:sz w:val="14"/>
                                      <w:szCs w:val="14"/>
                                      <w:rtl/>
                                    </w:rPr>
                                    <w:t xml:space="preserve"> بنفس مستوى الاستهلاك</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70B81A8" id="_x0000_s1050" type="#_x0000_t202" style="position:absolute;left:0;text-align:left;margin-left:170.95pt;margin-top:37.9pt;width:124.15pt;height:26.4pt;z-index:25167872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1MdwuEwIAAP0DAAAOAAAAZHJzL2Uyb0RvYy54bWysU9tu2zAMfR+wfxD0vthJ4yY14hRdug4D&#13;&#10;ugvQ7QNkSY6FyaImKbGzrx8lu2m2vQ3zgyCa5CF5eLS5HTpNjtJ5Baai81lOiTQchDL7in77+vBm&#13;&#10;TYkPzAimwciKnqSnt9vXrza9LeUCWtBCOoIgxpe9rWgbgi2zzPNWdszPwEqDzgZcxwKabp8Jx3pE&#13;&#10;73S2yPPrrAcnrAMuvce/96OTbhN+00gePjeNl4HoimJvIZ0unXU8s+2GlXvHbKv41Ab7hy46pgwW&#13;&#10;PUPds8DIwam/oDrFHXhowoxDl0HTKC7TDDjNPP9jmqeWWZlmQXK8PdPk/x8s/3R8sl8cCcNbGHCB&#13;&#10;aQhvH4F/98TArmVmL++cg76VTGDheaQs660vp9RItS99BKn7jyBwyewQIAENjesiKzgnQXRcwOlM&#13;&#10;uhwC4bFksbpe5QUlHH1XV8VytU4lWPmcbZ0P7yV0JF4q6nCpCZ0dH32I3bDyOSQW86CVeFBaJyMK&#13;&#10;Se60I0eGEqj3iwn8tyhtSF/Rm2JRJGADMT1Jo1MB9alVV9F1Hr9RMZGMd0akkMCUHu/YiDYTO5GQ&#13;&#10;kZow1ANRoqKLlBzZqkGckC8Hox7x/eClBfeTkh61WFH/48CcpER/MMj5zXy5jOJNxrJYIRBxl576&#13;&#10;0sMMR6iKBkrG6y4kwUc6DNzhbhqVaHvpZOoZNZbYnN5DFPGlnaJeXu32FwAAAP//AwBQSwMEFAAG&#13;&#10;AAgAAAAhAAOdL3flAAAADwEAAA8AAABkcnMvZG93bnJldi54bWxMj8FOwzAQRO9I/IO1SNyok0BK&#13;&#10;k8apEIgeyqktlXp0Y5NE2OvIdtP071lOcFlptW9mZ6rVZA0btQ+9QwHpLAGmsXGqx1bA5/79YQEs&#13;&#10;RIlKGodawFUHWNW3N5UslbvgVo+72DIywVBKAV2MQ8l5aDptZZi5QSPdvpy3MtLqW668vJC5NTxL&#13;&#10;kjm3skf60MlBv3a6+d6drYDxWHwYf7jme77ZTNtxna5NboS4v5veljRelsCinuKfAn47UH6oKdjJ&#13;&#10;nVEFZgQ8PqUFoQKec+pBQF4kGbATkdliDryu+P8e9Q8AAAD//wMAUEsBAi0AFAAGAAgAAAAhALaD&#13;&#10;OJL+AAAA4QEAABMAAAAAAAAAAAAAAAAAAAAAAFtDb250ZW50X1R5cGVzXS54bWxQSwECLQAUAAYA&#13;&#10;CAAAACEAOP0h/9YAAACUAQAACwAAAAAAAAAAAAAAAAAvAQAAX3JlbHMvLnJlbHNQSwECLQAUAAYA&#13;&#10;CAAAACEAtTHcLhMCAAD9AwAADgAAAAAAAAAAAAAAAAAuAgAAZHJzL2Uyb0RvYy54bWxQSwECLQAU&#13;&#10;AAYACAAAACEAA50vd+UAAAAPAQAADwAAAAAAAAAAAAAAAABtBAAAZHJzL2Rvd25yZXYueG1sUEsF&#13;&#10;BgAAAAAEAAQA8wAAAH8FAAAAAA==&#13;&#10;" fillcolor="#e7e6e6 [3214]" stroked="f">
                      <v:textbox>
                        <w:txbxContent>
                          <w:p w14:paraId="1B62CAF5" w14:textId="1FB9162E" w:rsidR="006E112E" w:rsidRPr="00E2309E" w:rsidRDefault="006E112E" w:rsidP="00E2309E">
                            <w:pPr>
                              <w:bidi/>
                              <w:spacing w:before="0" w:after="0"/>
                              <w:jc w:val="center"/>
                              <w:rPr>
                                <w:sz w:val="14"/>
                                <w:szCs w:val="14"/>
                              </w:rPr>
                            </w:pPr>
                            <w:r w:rsidRPr="00E2309E">
                              <w:rPr>
                                <w:sz w:val="14"/>
                                <w:szCs w:val="14"/>
                                <w:rtl/>
                              </w:rPr>
                              <w:t xml:space="preserve">أسرة </w:t>
                            </w:r>
                            <w:r w:rsidRPr="00E2309E">
                              <w:rPr>
                                <w:color w:val="BE9A41" w:themeColor="accent2"/>
                                <w:sz w:val="14"/>
                                <w:szCs w:val="14"/>
                                <w:rtl/>
                              </w:rPr>
                              <w:t xml:space="preserve">تضم </w:t>
                            </w:r>
                            <w:r w:rsidRPr="00E2309E">
                              <w:rPr>
                                <w:sz w:val="14"/>
                                <w:szCs w:val="14"/>
                                <w:rtl/>
                              </w:rPr>
                              <w:t xml:space="preserve">شخصاً من ذوي </w:t>
                            </w:r>
                            <w:r w:rsidR="007C5F39">
                              <w:rPr>
                                <w:sz w:val="14"/>
                                <w:szCs w:val="14"/>
                                <w:rtl/>
                              </w:rPr>
                              <w:t>الإعاقة</w:t>
                            </w:r>
                            <w:r w:rsidRPr="00E2309E">
                              <w:rPr>
                                <w:sz w:val="14"/>
                                <w:szCs w:val="14"/>
                                <w:rtl/>
                              </w:rPr>
                              <w:t xml:space="preserve"> بنفس مستوى الاستهلاك</w:t>
                            </w:r>
                          </w:p>
                        </w:txbxContent>
                      </v:textbox>
                    </v:shape>
                  </w:pict>
                </mc:Fallback>
              </mc:AlternateContent>
            </w:r>
            <w:r w:rsidR="00223DE9">
              <w:rPr>
                <w:noProof/>
              </w:rPr>
              <mc:AlternateContent>
                <mc:Choice Requires="wps">
                  <w:drawing>
                    <wp:anchor distT="45720" distB="45720" distL="114300" distR="114300" simplePos="0" relativeHeight="251686918" behindDoc="0" locked="0" layoutInCell="1" allowOverlap="1" wp14:anchorId="2BD75CFC" wp14:editId="13233A7C">
                      <wp:simplePos x="0" y="0"/>
                      <wp:positionH relativeFrom="column">
                        <wp:posOffset>4081698</wp:posOffset>
                      </wp:positionH>
                      <wp:positionV relativeFrom="paragraph">
                        <wp:posOffset>1142906</wp:posOffset>
                      </wp:positionV>
                      <wp:extent cx="880844" cy="1107347"/>
                      <wp:effectExtent l="0" t="0" r="0" b="0"/>
                      <wp:wrapNone/>
                      <wp:docPr id="1704622719"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80844" cy="1107347"/>
                              </a:xfrm>
                              <a:prstGeom prst="rect">
                                <a:avLst/>
                              </a:prstGeom>
                              <a:solidFill>
                                <a:schemeClr val="accent1"/>
                              </a:solidFill>
                              <a:ln w="9525">
                                <a:noFill/>
                                <a:miter lim="800000"/>
                                <a:headEnd/>
                                <a:tailEnd/>
                              </a:ln>
                            </wps:spPr>
                            <wps:txbx>
                              <w:txbxContent>
                                <w:p w14:paraId="4906C3C9" w14:textId="14D78CDC" w:rsidR="006E112E" w:rsidRPr="00223DE9" w:rsidRDefault="006E112E" w:rsidP="00223DE9">
                                  <w:pPr>
                                    <w:bidi/>
                                    <w:spacing w:before="0" w:after="0"/>
                                    <w:jc w:val="center"/>
                                    <w:rPr>
                                      <w:color w:val="FFFFFF" w:themeColor="background1"/>
                                      <w:sz w:val="16"/>
                                      <w:szCs w:val="16"/>
                                    </w:rPr>
                                  </w:pPr>
                                  <w:r w:rsidRPr="00223DE9">
                                    <w:rPr>
                                      <w:color w:val="FFFFFF" w:themeColor="background1"/>
                                      <w:sz w:val="16"/>
                                      <w:szCs w:val="16"/>
                                      <w:rtl/>
                                    </w:rPr>
                                    <w:t>1,</w:t>
                                  </w:r>
                                  <w:r w:rsidR="00642F5C">
                                    <w:rPr>
                                      <w:rFonts w:hint="cs"/>
                                      <w:color w:val="FFFFFF" w:themeColor="background1"/>
                                      <w:sz w:val="16"/>
                                      <w:szCs w:val="16"/>
                                      <w:rtl/>
                                    </w:rPr>
                                    <w:t>٢٥٦</w:t>
                                  </w:r>
                                  <w:r w:rsidRPr="00223DE9">
                                    <w:rPr>
                                      <w:color w:val="FFFFFF" w:themeColor="background1"/>
                                      <w:sz w:val="16"/>
                                      <w:szCs w:val="16"/>
                                      <w:rtl/>
                                    </w:rPr>
                                    <w:t xml:space="preserve"> دينار أردني هو المبلغ المطلوب لكل أسرة للحفاظ على نفس مستوى المعيشة كأسرة بدون شخص من ذوي </w:t>
                                  </w:r>
                                  <w:r w:rsidR="007C5F39">
                                    <w:rPr>
                                      <w:color w:val="FFFFFF" w:themeColor="background1"/>
                                      <w:sz w:val="16"/>
                                      <w:szCs w:val="16"/>
                                      <w:rtl/>
                                    </w:rPr>
                                    <w:t>الإعاقة</w:t>
                                  </w:r>
                                  <w:r w:rsidRPr="00223DE9">
                                    <w:rPr>
                                      <w:color w:val="FFFFFF" w:themeColor="background1"/>
                                      <w:sz w:val="16"/>
                                      <w:szCs w:val="16"/>
                                      <w:rtl/>
                                    </w:rPr>
                                    <w: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BD75CFC" id="_x0000_s1051" type="#_x0000_t202" style="position:absolute;left:0;text-align:left;margin-left:321.4pt;margin-top:90pt;width:69.35pt;height:87.2pt;z-index:25168691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EECxiEwIAAAEEAAAOAAAAZHJzL2Uyb0RvYy54bWysU9tu2zAMfR+wfxD0vtjOnDU14hRdug4D&#13;&#10;ugvQ7QMYWY6FyaImKbGzrx8lp2nQvQ3zg0Ca1CF5eLS6GXvNDtJ5habmxSznTBqBjTK7mv/4fv9m&#13;&#10;yZkPYBrQaGTNj9Lzm/XrV6vBVnKOHepGOkYgxleDrXkXgq2yzItO9uBnaKWhYIuuh0Cu22WNg4HQ&#13;&#10;e53N8/xdNqBrrEMhvae/d1OQrxN+20oRvratl4HpmlNvIZ0undt4ZusVVDsHtlPi1Ab8Qxc9KENF&#13;&#10;z1B3EIDtnfoLqlfCocc2zAT2GbatEjLNQNMU+YtpHjuwMs1C5Hh7psn/P1jx5fBovzkWxvc40gLT&#13;&#10;EN4+oPjpmcFNB2Ynb53DoZPQUOEiUpYN1lenq5FqX/kIsh0+Y0NLhn3ABDS2ro+s0JyM0GkBxzPp&#13;&#10;cgxM0M/lMl+WJWeCQkWRX70tr1IJqJ5uW+fDR4k9i0bNHS01ocPhwYfYDVRPKbGYR62ae6V1cqKQ&#13;&#10;5EY7dgCSAAghTZhmeJGpDRtqfr2YLxK4wQiR5NGrQBrVqqdm8/hNqomEfDBNSgmg9GRTM9qcGIqk&#13;&#10;TPSEcTsy1dR8nmpHxrbYHIkzh5Mm6Q2R0aH7zdlAeqy5/7UHJznTnwzxfl2UZRRwcsrF1ZwcdxnZ&#13;&#10;XkbACIKqeeBsMjchiT5SYvCW9tOqRN1zJ6eeSWeJ0dObiEK+9FPW88td/wEAAP//AwBQSwMEFAAG&#13;&#10;AAgAAAAhAEhYjPPmAAAAEAEAAA8AAABkcnMvZG93bnJldi54bWxMj81OwzAQhO9IvIO1lbhRp03a&#13;&#10;RmmcCoGQ4FToj7i68TaJGtuR7abm7VlOcFlpNbOz35SbqHs2ovOdNQJm0wQYmtqqzjQCDvvXxxyY&#13;&#10;D9Io2VuDAr7Rw6a6vytloezNfOK4Cw2jEOMLKaANYSg493WLWvqpHdCQdrZOy0Cra7hy8kbhuufz&#13;&#10;JFlyLTtDH1o54HOL9WV31QLGy+rr/c196OM+HuQxtdu0iVshHibxZU3jaQ0sYAx/F/DbgfihIrCT&#13;&#10;vRrlWS9gmc2JP5CQJ9SMHKt8tgB2EpAusgx4VfL/RaofAAAA//8DAFBLAQItABQABgAIAAAAIQC2&#13;&#10;gziS/gAAAOEBAAATAAAAAAAAAAAAAAAAAAAAAABbQ29udGVudF9UeXBlc10ueG1sUEsBAi0AFAAG&#13;&#10;AAgAAAAhADj9If/WAAAAlAEAAAsAAAAAAAAAAAAAAAAALwEAAF9yZWxzLy5yZWxzUEsBAi0AFAAG&#13;&#10;AAgAAAAhAIQQLGITAgAAAQQAAA4AAAAAAAAAAAAAAAAALgIAAGRycy9lMm9Eb2MueG1sUEsBAi0A&#13;&#10;FAAGAAgAAAAhAEhYjPPmAAAAEAEAAA8AAAAAAAAAAAAAAAAAbQQAAGRycy9kb3ducmV2LnhtbFBL&#13;&#10;BQYAAAAABAAEAPMAAACABQAAAAA=&#13;&#10;" fillcolor="#4c0053 [3204]" stroked="f">
                      <v:textbox>
                        <w:txbxContent>
                          <w:p w14:paraId="4906C3C9" w14:textId="14D78CDC" w:rsidR="006E112E" w:rsidRPr="00223DE9" w:rsidRDefault="006E112E" w:rsidP="00223DE9">
                            <w:pPr>
                              <w:bidi/>
                              <w:spacing w:before="0" w:after="0"/>
                              <w:jc w:val="center"/>
                              <w:rPr>
                                <w:color w:val="FFFFFF" w:themeColor="background1"/>
                                <w:sz w:val="16"/>
                                <w:szCs w:val="16"/>
                              </w:rPr>
                            </w:pPr>
                            <w:r w:rsidRPr="00223DE9">
                              <w:rPr>
                                <w:color w:val="FFFFFF" w:themeColor="background1"/>
                                <w:sz w:val="16"/>
                                <w:szCs w:val="16"/>
                                <w:rtl/>
                              </w:rPr>
                              <w:t>1,</w:t>
                            </w:r>
                            <w:r w:rsidR="00642F5C">
                              <w:rPr>
                                <w:rFonts w:hint="cs"/>
                                <w:color w:val="FFFFFF" w:themeColor="background1"/>
                                <w:sz w:val="16"/>
                                <w:szCs w:val="16"/>
                                <w:rtl/>
                              </w:rPr>
                              <w:t>٢٥٦</w:t>
                            </w:r>
                            <w:r w:rsidRPr="00223DE9">
                              <w:rPr>
                                <w:color w:val="FFFFFF" w:themeColor="background1"/>
                                <w:sz w:val="16"/>
                                <w:szCs w:val="16"/>
                                <w:rtl/>
                              </w:rPr>
                              <w:t xml:space="preserve"> دينار أردني هو المبلغ المطلوب لكل أسرة للحفاظ على نفس مستوى المعيشة كأسرة بدون شخص من ذوي </w:t>
                            </w:r>
                            <w:r w:rsidR="007C5F39">
                              <w:rPr>
                                <w:color w:val="FFFFFF" w:themeColor="background1"/>
                                <w:sz w:val="16"/>
                                <w:szCs w:val="16"/>
                                <w:rtl/>
                              </w:rPr>
                              <w:t>الإعاقة</w:t>
                            </w:r>
                            <w:r w:rsidRPr="00223DE9">
                              <w:rPr>
                                <w:color w:val="FFFFFF" w:themeColor="background1"/>
                                <w:sz w:val="16"/>
                                <w:szCs w:val="16"/>
                                <w:rtl/>
                              </w:rPr>
                              <w:t>.</w:t>
                            </w:r>
                          </w:p>
                        </w:txbxContent>
                      </v:textbox>
                    </v:shape>
                  </w:pict>
                </mc:Fallback>
              </mc:AlternateContent>
            </w:r>
            <w:r w:rsidR="00223DE9">
              <w:rPr>
                <w:noProof/>
              </w:rPr>
              <mc:AlternateContent>
                <mc:Choice Requires="wps">
                  <w:drawing>
                    <wp:anchor distT="45720" distB="45720" distL="114300" distR="114300" simplePos="0" relativeHeight="251684870" behindDoc="0" locked="0" layoutInCell="1" allowOverlap="1" wp14:anchorId="1D4AE7B7" wp14:editId="0B6F4972">
                      <wp:simplePos x="0" y="0"/>
                      <wp:positionH relativeFrom="column">
                        <wp:posOffset>2579556</wp:posOffset>
                      </wp:positionH>
                      <wp:positionV relativeFrom="paragraph">
                        <wp:posOffset>1478280</wp:posOffset>
                      </wp:positionV>
                      <wp:extent cx="812625" cy="654341"/>
                      <wp:effectExtent l="0" t="0" r="635" b="6350"/>
                      <wp:wrapNone/>
                      <wp:docPr id="1704622718"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12625" cy="654341"/>
                              </a:xfrm>
                              <a:prstGeom prst="rect">
                                <a:avLst/>
                              </a:prstGeom>
                              <a:solidFill>
                                <a:schemeClr val="accent1"/>
                              </a:solidFill>
                              <a:ln w="9525">
                                <a:noFill/>
                                <a:miter lim="800000"/>
                                <a:headEnd/>
                                <a:tailEnd/>
                              </a:ln>
                            </wps:spPr>
                            <wps:txbx>
                              <w:txbxContent>
                                <w:p w14:paraId="28B0C25D" w14:textId="3040BCF9" w:rsidR="006E112E" w:rsidRPr="00223DE9" w:rsidRDefault="00642F5C" w:rsidP="00223DE9">
                                  <w:pPr>
                                    <w:bidi/>
                                    <w:spacing w:before="0" w:after="0"/>
                                    <w:jc w:val="center"/>
                                    <w:rPr>
                                      <w:color w:val="FFFFFF" w:themeColor="background1"/>
                                      <w:sz w:val="14"/>
                                      <w:szCs w:val="14"/>
                                    </w:rPr>
                                  </w:pPr>
                                  <w:r>
                                    <w:rPr>
                                      <w:rFonts w:hint="cs"/>
                                      <w:color w:val="FFFFFF" w:themeColor="background1"/>
                                      <w:sz w:val="14"/>
                                      <w:szCs w:val="14"/>
                                      <w:rtl/>
                                    </w:rPr>
                                    <w:t>٩٥٢</w:t>
                                  </w:r>
                                  <w:r w:rsidR="006E112E" w:rsidRPr="00223DE9">
                                    <w:rPr>
                                      <w:color w:val="FFFFFF" w:themeColor="background1"/>
                                      <w:sz w:val="14"/>
                                      <w:szCs w:val="14"/>
                                      <w:rtl/>
                                    </w:rPr>
                                    <w:t xml:space="preserve"> دينار أردني شهرياً لكل أسرة للاستهلاك العادي</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D4AE7B7" id="_x0000_s1052" type="#_x0000_t202" style="position:absolute;left:0;text-align:left;margin-left:203.1pt;margin-top:116.4pt;width:64pt;height:51.5pt;z-index:25168487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cCTgREgIAAAAEAAAOAAAAZHJzL2Uyb0RvYy54bWysU9uO0zAQfUfiHyy/07ShLbtR09XSZRHS&#13;&#10;cpEWPmBqO42F4zG222T5esZO2y3whsiD5cnYZ86cOV7dDJ1hB+WDRlvz2WTKmbICpba7mn/7ev/q&#13;&#10;irMQwUowaFXNn1TgN+uXL1a9q1SJLRqpPCMQG6re1byN0VVFEUSrOggTdMpSskHfQaTQ7wrpoSf0&#13;&#10;zhTldLosevTSeRQqBPp7Nyb5OuM3jRLxc9MEFZmpOXGLefV53aa1WK+g2nlwrRZHGvAPLDrQloqe&#13;&#10;oe4gAtt7/RdUp4XHgE2cCOwKbBotVO6BuplN/+jmsQWnci8kTnBnmcL/gxWfDo/ui2dxeIsDDTA3&#13;&#10;EdwDiu+BWdy0YHfq1nvsWwWSCs+SZEXvQnW8mqQOVUgg2/4jShoy7CNmoKHxXVKF+mSETgN4Oouu&#13;&#10;hsgE/byalctywZmg1HIxfz0fK0B1uux8iO8Vdixtau5pphkcDg8hJjJQnY6kWgGNlvfamBwkH6mN&#13;&#10;8ewA5AAQQtl4KvDbSWNZX/PrBVFJFy0miOyOTkeyqNEdcZ2mbzRN0uOdlflIBG3GPZEx9ihQ0mRU&#13;&#10;Jw7bgWlZ87JMl5NgW5RPJJnH0ZL0hGjTov/JWU92rHn4sQevODMfLMl+PZvPk39zMF+8KSnwl5nt&#13;&#10;ZQasIKiaR87G7SZmz4+d3dJ4Gp2le2Zy5Ew2y4oen0Ty8WWcTz0/3PUvAAAA//8DAFBLAwQUAAYA&#13;&#10;CAAAACEAT1jz1+UAAAAQAQAADwAAAGRycy9kb3ducmV2LnhtbEyPT0/DMAzF70h8h8iTuLF0zTam&#13;&#10;rumEQEhwGuyPuGaNaas1SZVkXfj2mBNcLNl+fn6/cpNMz0b0oXNWwmyaAUNbO93ZRsJh/3K/Ahai&#13;&#10;slr1zqKEbwywqW5vSlVod7UfOO5iw8jEhkJJaGMcCs5D3aJRYeoGtLT7ct6oSK1vuPbqSuam53mW&#13;&#10;LblRnaUPrRrwqcX6vLsYCeP54fPt1b+b4z4d1FG4rWjSVsq7SXpeU3lcA4uY4t8F/DJQfqgo2Mld&#13;&#10;rA6slzDPljlJJeQiJxBSLMScJicJQixWwKuS/wepfgAAAP//AwBQSwECLQAUAAYACAAAACEAtoM4&#13;&#10;kv4AAADhAQAAEwAAAAAAAAAAAAAAAAAAAAAAW0NvbnRlbnRfVHlwZXNdLnhtbFBLAQItABQABgAI&#13;&#10;AAAAIQA4/SH/1gAAAJQBAAALAAAAAAAAAAAAAAAAAC8BAABfcmVscy8ucmVsc1BLAQItABQABgAI&#13;&#10;AAAAIQAcCTgREgIAAAAEAAAOAAAAAAAAAAAAAAAAAC4CAABkcnMvZTJvRG9jLnhtbFBLAQItABQA&#13;&#10;BgAIAAAAIQBPWPPX5QAAABABAAAPAAAAAAAAAAAAAAAAAGwEAABkcnMvZG93bnJldi54bWxQSwUG&#13;&#10;AAAAAAQABADzAAAAfgUAAAAA&#13;&#10;" fillcolor="#4c0053 [3204]" stroked="f">
                      <v:textbox>
                        <w:txbxContent>
                          <w:p w14:paraId="28B0C25D" w14:textId="3040BCF9" w:rsidR="006E112E" w:rsidRPr="00223DE9" w:rsidRDefault="00642F5C" w:rsidP="00223DE9">
                            <w:pPr>
                              <w:bidi/>
                              <w:spacing w:before="0" w:after="0"/>
                              <w:jc w:val="center"/>
                              <w:rPr>
                                <w:color w:val="FFFFFF" w:themeColor="background1"/>
                                <w:sz w:val="14"/>
                                <w:szCs w:val="14"/>
                              </w:rPr>
                            </w:pPr>
                            <w:r>
                              <w:rPr>
                                <w:rFonts w:hint="cs"/>
                                <w:color w:val="FFFFFF" w:themeColor="background1"/>
                                <w:sz w:val="14"/>
                                <w:szCs w:val="14"/>
                                <w:rtl/>
                              </w:rPr>
                              <w:t>٩٥٢</w:t>
                            </w:r>
                            <w:r w:rsidR="006E112E" w:rsidRPr="00223DE9">
                              <w:rPr>
                                <w:color w:val="FFFFFF" w:themeColor="background1"/>
                                <w:sz w:val="14"/>
                                <w:szCs w:val="14"/>
                                <w:rtl/>
                              </w:rPr>
                              <w:t xml:space="preserve"> دينار أردني شهرياً لكل أسرة للاستهلاك العادي</w:t>
                            </w:r>
                          </w:p>
                        </w:txbxContent>
                      </v:textbox>
                    </v:shape>
                  </w:pict>
                </mc:Fallback>
              </mc:AlternateContent>
            </w:r>
            <w:r w:rsidR="00223DE9">
              <w:rPr>
                <w:noProof/>
              </w:rPr>
              <mc:AlternateContent>
                <mc:Choice Requires="wps">
                  <w:drawing>
                    <wp:anchor distT="45720" distB="45720" distL="114300" distR="114300" simplePos="0" relativeHeight="251682822" behindDoc="0" locked="0" layoutInCell="1" allowOverlap="1" wp14:anchorId="6579DB5D" wp14:editId="4FA4F878">
                      <wp:simplePos x="0" y="0"/>
                      <wp:positionH relativeFrom="column">
                        <wp:posOffset>2496051</wp:posOffset>
                      </wp:positionH>
                      <wp:positionV relativeFrom="paragraph">
                        <wp:posOffset>882650</wp:posOffset>
                      </wp:positionV>
                      <wp:extent cx="1022950" cy="510476"/>
                      <wp:effectExtent l="0" t="0" r="6350" b="4445"/>
                      <wp:wrapNone/>
                      <wp:docPr id="17046227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022950" cy="510476"/>
                              </a:xfrm>
                              <a:prstGeom prst="rect">
                                <a:avLst/>
                              </a:prstGeom>
                              <a:solidFill>
                                <a:schemeClr val="accent2"/>
                              </a:solidFill>
                              <a:ln w="9525">
                                <a:noFill/>
                                <a:miter lim="800000"/>
                                <a:headEnd/>
                                <a:tailEnd/>
                              </a:ln>
                            </wps:spPr>
                            <wps:txbx>
                              <w:txbxContent>
                                <w:p w14:paraId="219FBB63" w14:textId="03428FEC" w:rsidR="006E112E" w:rsidRPr="00223DE9" w:rsidRDefault="00642F5C" w:rsidP="00223DE9">
                                  <w:pPr>
                                    <w:bidi/>
                                    <w:spacing w:before="0" w:after="0"/>
                                    <w:jc w:val="center"/>
                                    <w:rPr>
                                      <w:color w:val="FFFFFF" w:themeColor="background1"/>
                                      <w:sz w:val="12"/>
                                      <w:szCs w:val="12"/>
                                    </w:rPr>
                                  </w:pPr>
                                  <w:r>
                                    <w:rPr>
                                      <w:rFonts w:hint="cs"/>
                                      <w:color w:val="FFFFFF" w:themeColor="background1"/>
                                      <w:sz w:val="12"/>
                                      <w:szCs w:val="12"/>
                                      <w:rtl/>
                                    </w:rPr>
                                    <w:t>١٥٢</w:t>
                                  </w:r>
                                  <w:r w:rsidR="006E112E" w:rsidRPr="00223DE9">
                                    <w:rPr>
                                      <w:color w:val="FFFFFF" w:themeColor="background1"/>
                                      <w:sz w:val="12"/>
                                      <w:szCs w:val="12"/>
                                      <w:rtl/>
                                    </w:rPr>
                                    <w:t xml:space="preserve"> ديناراً أردنياً شهرياً لكل أسرة لديها شخص من ذوي </w:t>
                                  </w:r>
                                  <w:r w:rsidR="007C5F39">
                                    <w:rPr>
                                      <w:color w:val="FFFFFF" w:themeColor="background1"/>
                                      <w:sz w:val="12"/>
                                      <w:szCs w:val="12"/>
                                      <w:rtl/>
                                    </w:rPr>
                                    <w:t>الإعاقة</w:t>
                                  </w:r>
                                  <w:r w:rsidR="006E112E" w:rsidRPr="00223DE9">
                                    <w:rPr>
                                      <w:color w:val="FFFFFF" w:themeColor="background1"/>
                                      <w:sz w:val="12"/>
                                      <w:szCs w:val="12"/>
                                      <w:rtl/>
                                    </w:rPr>
                                    <w:t xml:space="preserve"> لتغطية التكاليف الإضافية المتعلقة بالإعاقة</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6579DB5D" id="_x0000_s1053" type="#_x0000_t202" style="position:absolute;left:0;text-align:left;margin-left:196.55pt;margin-top:69.5pt;width:80.55pt;height:40.2pt;z-index:25168282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F5mYxFAIAAAEEAAAOAAAAZHJzL2Uyb0RvYy54bWysU9tu2zAMfR+wfxD0vtjxkrYx4hRdug4D&#13;&#10;ugvQ7QMYWY6FyaImKbG7ry8lu2m2vQ3zg0Ca1CF5eLS+HjrNjtJ5habi81nOmTQCa2X2Ff/+7e7N&#13;&#10;FWc+gKlBo5EVf5SeX29ev1r3tpQFtqhr6RiBGF/2tuJtCLbMMi9a2YGfoZWGgg26DgK5bp/VDnpC&#13;&#10;73RW5PlF1qOrrUMhvae/t2OQbxJ+00gRvjSNl4HpilNvIZ0unbt4Zps1lHsHtlViagP+oYsOlKGi&#13;&#10;J6hbCMAOTv0F1Snh0GMTZgK7DJtGCZlmoGnm+R/TPLRgZZqFyPH2RJP/f7Di8/HBfnUsDO9woAWm&#13;&#10;Iby9R/HDM4PbFsxe3jiHfSuhpsLzSFnWW19OVyPVvvQRZNd/wpqWDIeACWhoXBdZoTkZodMCHk+k&#13;&#10;yyEwEUvmRbFaUkhQbDnPF5cXqQSUz7et8+GDxI5Fo+KOlprQ4XjvQ+wGyueUWMyjVvWd0jo5UUhy&#13;&#10;qx07AkkAhJAmFFOB3zK1YX3FV8timcANRogkj04F0qhWXcWv8viNqomEvDd1Sgmg9GhTM9pMDEVS&#13;&#10;RnrCsBuYqitevI2XI2M7rB+JM4ejJukNkdGi+8VZT3qsuP95ACc50x8N8b6aLxZRwMlZLC8Lctx5&#13;&#10;ZHceASMIquKBs9HchiT6SInBG9pPoxJ1L51MPZPOEqPTm4hCPvdT1svL3TwBAAD//wMAUEsDBBQA&#13;&#10;BgAIAAAAIQDgyU045QAAABABAAAPAAAAZHJzL2Rvd25yZXYueG1sTI/NTsMwEITvSLyDtUjcqPPT&#13;&#10;ViSNUyGsHnpClKJe3XibRI3tKHaT8PYsJ3pZaTWzs/MV29l0bMTBt84KiBcRMLSV062tBRy/di+v&#13;&#10;wHxQVqvOWRTwgx625eNDoXLtJvuJ4yHUjEKsz5WAJoQ+59xXDRrlF65HS9rFDUYFWoea60FNFG46&#13;&#10;nkTRmhvVWvrQqB7fG6yuh5sRoI+ZlKf9dHUy/ZYf+/Xl1O9GIZ6fZrmh8bYBFnAO/xfwx0D9oaRi&#13;&#10;Z3ez2rNOQJqlMVlJSDMiI8dqtUyAnQUkcbYEXhb8HqT8BQAA//8DAFBLAQItABQABgAIAAAAIQC2&#13;&#10;gziS/gAAAOEBAAATAAAAAAAAAAAAAAAAAAAAAABbQ29udGVudF9UeXBlc10ueG1sUEsBAi0AFAAG&#13;&#10;AAgAAAAhADj9If/WAAAAlAEAAAsAAAAAAAAAAAAAAAAALwEAAF9yZWxzLy5yZWxzUEsBAi0AFAAG&#13;&#10;AAgAAAAhAMXmZjEUAgAAAQQAAA4AAAAAAAAAAAAAAAAALgIAAGRycy9lMm9Eb2MueG1sUEsBAi0A&#13;&#10;FAAGAAgAAAAhAODJTTjlAAAAEAEAAA8AAAAAAAAAAAAAAAAAbgQAAGRycy9kb3ducmV2LnhtbFBL&#13;&#10;BQYAAAAABAAEAPMAAACABQAAAAA=&#13;&#10;" fillcolor="#be9a41 [3205]" stroked="f">
                      <v:textbox>
                        <w:txbxContent>
                          <w:p w14:paraId="219FBB63" w14:textId="03428FEC" w:rsidR="006E112E" w:rsidRPr="00223DE9" w:rsidRDefault="00642F5C" w:rsidP="00223DE9">
                            <w:pPr>
                              <w:bidi/>
                              <w:spacing w:before="0" w:after="0"/>
                              <w:jc w:val="center"/>
                              <w:rPr>
                                <w:color w:val="FFFFFF" w:themeColor="background1"/>
                                <w:sz w:val="12"/>
                                <w:szCs w:val="12"/>
                              </w:rPr>
                            </w:pPr>
                            <w:r>
                              <w:rPr>
                                <w:rFonts w:hint="cs"/>
                                <w:color w:val="FFFFFF" w:themeColor="background1"/>
                                <w:sz w:val="12"/>
                                <w:szCs w:val="12"/>
                                <w:rtl/>
                              </w:rPr>
                              <w:t>١٥٢</w:t>
                            </w:r>
                            <w:r w:rsidR="006E112E" w:rsidRPr="00223DE9">
                              <w:rPr>
                                <w:color w:val="FFFFFF" w:themeColor="background1"/>
                                <w:sz w:val="12"/>
                                <w:szCs w:val="12"/>
                                <w:rtl/>
                              </w:rPr>
                              <w:t xml:space="preserve"> ديناراً أردنياً شهرياً لكل أسرة لديها شخص من ذوي </w:t>
                            </w:r>
                            <w:r w:rsidR="007C5F39">
                              <w:rPr>
                                <w:color w:val="FFFFFF" w:themeColor="background1"/>
                                <w:sz w:val="12"/>
                                <w:szCs w:val="12"/>
                                <w:rtl/>
                              </w:rPr>
                              <w:t>الإعاقة</w:t>
                            </w:r>
                            <w:r w:rsidR="006E112E" w:rsidRPr="00223DE9">
                              <w:rPr>
                                <w:color w:val="FFFFFF" w:themeColor="background1"/>
                                <w:sz w:val="12"/>
                                <w:szCs w:val="12"/>
                                <w:rtl/>
                              </w:rPr>
                              <w:t xml:space="preserve"> لتغطية التكاليف الإضافية المتعلقة بالإعاقة</w:t>
                            </w:r>
                          </w:p>
                        </w:txbxContent>
                      </v:textbox>
                    </v:shape>
                  </w:pict>
                </mc:Fallback>
              </mc:AlternateContent>
            </w:r>
            <w:r w:rsidR="00223DE9">
              <w:rPr>
                <w:noProof/>
              </w:rPr>
              <mc:AlternateContent>
                <mc:Choice Requires="wps">
                  <w:drawing>
                    <wp:anchor distT="45720" distB="45720" distL="114300" distR="114300" simplePos="0" relativeHeight="251680774" behindDoc="0" locked="0" layoutInCell="1" allowOverlap="1" wp14:anchorId="7F0A3824" wp14:editId="7030E67B">
                      <wp:simplePos x="0" y="0"/>
                      <wp:positionH relativeFrom="column">
                        <wp:posOffset>700405</wp:posOffset>
                      </wp:positionH>
                      <wp:positionV relativeFrom="paragraph">
                        <wp:posOffset>521469</wp:posOffset>
                      </wp:positionV>
                      <wp:extent cx="1450870" cy="293305"/>
                      <wp:effectExtent l="0" t="0" r="0" b="0"/>
                      <wp:wrapNone/>
                      <wp:docPr id="170462271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450870" cy="293305"/>
                              </a:xfrm>
                              <a:prstGeom prst="rect">
                                <a:avLst/>
                              </a:prstGeom>
                              <a:solidFill>
                                <a:schemeClr val="bg2"/>
                              </a:solidFill>
                              <a:ln w="9525">
                                <a:noFill/>
                                <a:miter lim="800000"/>
                                <a:headEnd/>
                                <a:tailEnd/>
                              </a:ln>
                            </wps:spPr>
                            <wps:txbx>
                              <w:txbxContent>
                                <w:p w14:paraId="696E6EBE" w14:textId="5F21ADE5" w:rsidR="006E112E" w:rsidRPr="00E2309E" w:rsidRDefault="006E112E" w:rsidP="00E2309E">
                                  <w:pPr>
                                    <w:bidi/>
                                    <w:spacing w:before="0" w:after="0"/>
                                    <w:jc w:val="center"/>
                                    <w:rPr>
                                      <w:sz w:val="14"/>
                                      <w:szCs w:val="14"/>
                                    </w:rPr>
                                  </w:pPr>
                                  <w:r w:rsidRPr="00223DE9">
                                    <w:rPr>
                                      <w:sz w:val="14"/>
                                      <w:szCs w:val="14"/>
                                      <w:rtl/>
                                    </w:rPr>
                                    <w:t xml:space="preserve">أسرة </w:t>
                                  </w:r>
                                  <w:r w:rsidRPr="00223DE9">
                                    <w:rPr>
                                      <w:color w:val="BE9A41" w:themeColor="accent2"/>
                                      <w:sz w:val="14"/>
                                      <w:szCs w:val="14"/>
                                      <w:rtl/>
                                    </w:rPr>
                                    <w:t xml:space="preserve">دون </w:t>
                                  </w:r>
                                  <w:r w:rsidRPr="00223DE9">
                                    <w:rPr>
                                      <w:sz w:val="14"/>
                                      <w:szCs w:val="14"/>
                                      <w:rtl/>
                                    </w:rPr>
                                    <w:t xml:space="preserve">شخص من ذوي </w:t>
                                  </w:r>
                                  <w:r w:rsidR="007C5F39">
                                    <w:rPr>
                                      <w:sz w:val="14"/>
                                      <w:szCs w:val="14"/>
                                      <w:rtl/>
                                    </w:rPr>
                                    <w:t>الإعاقة</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F0A3824" id="_x0000_s1054" type="#_x0000_t202" style="position:absolute;left:0;text-align:left;margin-left:55.15pt;margin-top:41.05pt;width:114.25pt;height:23.1pt;z-index:251680774;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5rSMJEgIAAP0DAAAOAAAAZHJzL2Uyb0RvYy54bWysU9tu2zAMfR+wfxD0vthxkzUx4hRdug4D&#13;&#10;ugvQ7QNkSY6FyaImKbGzry8lu2m2vQ3zgyCa5CF5eLS5GTpNjtJ5Baai81lOiTQchDL7in7/dv9m&#13;&#10;RYkPzAimwciKnqSnN9vXrza9LWUBLWghHUEQ48veVrQNwZZZ5nkrO+ZnYKVBZwOuYwFNt8+EYz2i&#13;&#10;dzor8vxt1oMT1gGX3uPfu9FJtwm/aSQPX5rGy0B0RbG3kE6Xzjqe2XbDyr1jtlV8aoP9QxcdUwaL&#13;&#10;nqHuWGDk4NRfUJ3iDjw0Ycahy6BpFJdpBpxmnv8xzWPLrEyzIDnenmny/w+Wfz4+2q+OhOEdDLjA&#13;&#10;NIS3D8B/eGJg1zKzl7fOQd9KJrDwPFKW9daXU2qk2pc+gtT9JxC4ZHYIkICGxnWRFZyTIDou4HQm&#13;&#10;XQ6B8FhyscxX1+ji6CvWV1f5MpVg5XO2dT58kNCReKmow6UmdHZ88CF2w8rnkFjMg1biXmmdjCgk&#13;&#10;udOOHBlKoN4XE/hvUdqQvqLrZbFMwAZiepJGpwLqU6uuoqs8fqNiIhnvjUghgSk93rERbSZ2IiEj&#13;&#10;NWGoB6IEDreIyZGtGsQJ+XIw6hHfD15acL8o6VGLFfU/D8xJSvRHg5yv54tFFG8yFsvrAg136akv&#13;&#10;PcxwhKpooGS87kISfKTDwC3uplGJtpdOpp5RY4nN6T1EEV/aKerl1W6fAAAA//8DAFBLAwQUAAYA&#13;&#10;CAAAACEAAyy8feEAAAAPAQAADwAAAGRycy9kb3ducmV2LnhtbExPy07DMBC8I/EP1iJxo85DRSGN&#13;&#10;UyEQPZRTW5A4uvGSRNjrKHbT9O9ZTvSy0mgeO1OtZ2fFhGPoPSlIFwkIpMabnloFH4e3hwJEiJqM&#13;&#10;tp5QwQUDrOvbm0qXxp9ph9M+toJDKJRaQRfjUEoZmg6dDgs/IDH37UenI8OxlWbUZw53VmZJ8iid&#13;&#10;7ok/dHrAlw6bn/3JKZi+nt7t+HlZHuR2O++mTbqxS6vU/d38uuLzvAIRcY7/DvjbwP2h5mJHfyIT&#13;&#10;hGWcJjlLFRRZCoIFeV7woCMzWZGDrCt5vaP+BQAA//8DAFBLAQItABQABgAIAAAAIQC2gziS/gAA&#13;&#10;AOEBAAATAAAAAAAAAAAAAAAAAAAAAABbQ29udGVudF9UeXBlc10ueG1sUEsBAi0AFAAGAAgAAAAh&#13;&#10;ADj9If/WAAAAlAEAAAsAAAAAAAAAAAAAAAAALwEAAF9yZWxzLy5yZWxzUEsBAi0AFAAGAAgAAAAh&#13;&#10;ADmtIwkSAgAA/QMAAA4AAAAAAAAAAAAAAAAALgIAAGRycy9lMm9Eb2MueG1sUEsBAi0AFAAGAAgA&#13;&#10;AAAhAAMsvH3hAAAADwEAAA8AAAAAAAAAAAAAAAAAbAQAAGRycy9kb3ducmV2LnhtbFBLBQYAAAAA&#13;&#10;BAAEAPMAAAB6BQAAAAA=&#13;&#10;" fillcolor="#e7e6e6 [3214]" stroked="f">
                      <v:textbox>
                        <w:txbxContent>
                          <w:p w14:paraId="696E6EBE" w14:textId="5F21ADE5" w:rsidR="006E112E" w:rsidRPr="00E2309E" w:rsidRDefault="006E112E" w:rsidP="00E2309E">
                            <w:pPr>
                              <w:bidi/>
                              <w:spacing w:before="0" w:after="0"/>
                              <w:jc w:val="center"/>
                              <w:rPr>
                                <w:sz w:val="14"/>
                                <w:szCs w:val="14"/>
                              </w:rPr>
                            </w:pPr>
                            <w:r w:rsidRPr="00223DE9">
                              <w:rPr>
                                <w:sz w:val="14"/>
                                <w:szCs w:val="14"/>
                                <w:rtl/>
                              </w:rPr>
                              <w:t xml:space="preserve">أسرة </w:t>
                            </w:r>
                            <w:r w:rsidRPr="00223DE9">
                              <w:rPr>
                                <w:color w:val="BE9A41" w:themeColor="accent2"/>
                                <w:sz w:val="14"/>
                                <w:szCs w:val="14"/>
                                <w:rtl/>
                              </w:rPr>
                              <w:t xml:space="preserve">دون </w:t>
                            </w:r>
                            <w:r w:rsidRPr="00223DE9">
                              <w:rPr>
                                <w:sz w:val="14"/>
                                <w:szCs w:val="14"/>
                                <w:rtl/>
                              </w:rPr>
                              <w:t xml:space="preserve">شخص من ذوي </w:t>
                            </w:r>
                            <w:r w:rsidR="007C5F39">
                              <w:rPr>
                                <w:sz w:val="14"/>
                                <w:szCs w:val="14"/>
                                <w:rtl/>
                              </w:rPr>
                              <w:t>الإعاقة</w:t>
                            </w:r>
                          </w:p>
                        </w:txbxContent>
                      </v:textbox>
                    </v:shape>
                  </w:pict>
                </mc:Fallback>
              </mc:AlternateContent>
            </w:r>
            <w:r w:rsidR="00E2309E">
              <w:rPr>
                <w:noProof/>
              </w:rPr>
              <mc:AlternateContent>
                <mc:Choice Requires="wps">
                  <w:drawing>
                    <wp:anchor distT="45720" distB="45720" distL="114300" distR="114300" simplePos="0" relativeHeight="251676678" behindDoc="0" locked="0" layoutInCell="1" allowOverlap="1" wp14:anchorId="26942C64" wp14:editId="2AA3DDDD">
                      <wp:simplePos x="0" y="0"/>
                      <wp:positionH relativeFrom="column">
                        <wp:posOffset>3745865</wp:posOffset>
                      </wp:positionH>
                      <wp:positionV relativeFrom="paragraph">
                        <wp:posOffset>211688</wp:posOffset>
                      </wp:positionV>
                      <wp:extent cx="1577130" cy="402671"/>
                      <wp:effectExtent l="0" t="0" r="4445" b="0"/>
                      <wp:wrapNone/>
                      <wp:docPr id="170462271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577130" cy="402671"/>
                              </a:xfrm>
                              <a:prstGeom prst="rect">
                                <a:avLst/>
                              </a:prstGeom>
                              <a:solidFill>
                                <a:schemeClr val="bg2"/>
                              </a:solidFill>
                              <a:ln w="9525">
                                <a:noFill/>
                                <a:miter lim="800000"/>
                                <a:headEnd/>
                                <a:tailEnd/>
                              </a:ln>
                            </wps:spPr>
                            <wps:txbx>
                              <w:txbxContent>
                                <w:p w14:paraId="7E888F40" w14:textId="53B3E5B1" w:rsidR="006E112E" w:rsidRPr="00E2309E" w:rsidRDefault="006E112E" w:rsidP="00E2309E">
                                  <w:pPr>
                                    <w:bidi/>
                                    <w:spacing w:before="0" w:after="0"/>
                                    <w:jc w:val="center"/>
                                    <w:rPr>
                                      <w:sz w:val="14"/>
                                      <w:szCs w:val="14"/>
                                    </w:rPr>
                                  </w:pPr>
                                  <w:r w:rsidRPr="00E2309E">
                                    <w:rPr>
                                      <w:sz w:val="14"/>
                                      <w:szCs w:val="14"/>
                                      <w:rtl/>
                                    </w:rPr>
                                    <w:t xml:space="preserve">أسرة </w:t>
                                  </w:r>
                                  <w:r w:rsidRPr="00E2309E">
                                    <w:rPr>
                                      <w:color w:val="BE9A41" w:themeColor="accent2"/>
                                      <w:sz w:val="14"/>
                                      <w:szCs w:val="14"/>
                                      <w:rtl/>
                                    </w:rPr>
                                    <w:t xml:space="preserve">تضم </w:t>
                                  </w:r>
                                  <w:r w:rsidRPr="00E2309E">
                                    <w:rPr>
                                      <w:sz w:val="14"/>
                                      <w:szCs w:val="14"/>
                                      <w:rtl/>
                                    </w:rPr>
                                    <w:t xml:space="preserve">شخصاً من ذوي </w:t>
                                  </w:r>
                                  <w:r w:rsidR="007C5F39">
                                    <w:rPr>
                                      <w:sz w:val="14"/>
                                      <w:szCs w:val="14"/>
                                      <w:rtl/>
                                    </w:rPr>
                                    <w:t>الإعاقة</w:t>
                                  </w:r>
                                  <w:r w:rsidRPr="00E2309E">
                                    <w:rPr>
                                      <w:sz w:val="14"/>
                                      <w:szCs w:val="14"/>
                                      <w:rtl/>
                                    </w:rPr>
                                    <w:t xml:space="preserve"> بنفس مستوى الاستهلاك </w:t>
                                  </w:r>
                                  <w:r w:rsidRPr="00E2309E">
                                    <w:rPr>
                                      <w:color w:val="BE9A41" w:themeColor="accent2"/>
                                      <w:sz w:val="14"/>
                                      <w:szCs w:val="14"/>
                                      <w:rtl/>
                                    </w:rPr>
                                    <w:t>للحفاظ على نفس مستوى المعيشة</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26942C64" id="_x0000_s1055" type="#_x0000_t202" style="position:absolute;left:0;text-align:left;margin-left:294.95pt;margin-top:16.65pt;width:124.2pt;height:31.7pt;z-index:25167667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MJ12rEQIAAP0DAAAOAAAAZHJzL2Uyb0RvYy54bWysU9tu2zAMfR+wfxD0vtjxkqY14hRdug4D&#13;&#10;ugvQ7QNkSY6FSaImKbG7ry8lp2nQvQ3zgyCa5CF5eLS+Ho0mB+mDAtvQ+aykRFoOQtldQ3/+uHt3&#13;&#10;SUmIzAqmwcqGPspArzdv36wHV8sKetBCeoIgNtSDa2gfo6uLIvBeGhZm4KRFZwfesIim3xXCswHR&#13;&#10;jS6qsrwoBvDCeeAyBPx7OznpJuN3neTxW9cFGYluKPYW8+nz2aaz2KxZvfPM9Yof22D/0IVhymLR&#13;&#10;E9Qti4zsvfoLyijuIUAXZxxMAV2nuMwz4DTz8tU0Dz1zMs+C5AR3oin8P1j+9fDgvnsSxw8w4gLz&#13;&#10;EMHdA/8ViIVtz+xO3ngPQy+ZwMLzRFkxuFAfUxPVoQ4JpB2+gMAls32EDDR23iRWcE6C6LiAxxPp&#13;&#10;coyEp5LL1Wr+Hl0cfYuyulhNJVj9nO18iJ8kGJIuDfW41IzODvchpm5Y/RySigXQStwprbORhCS3&#13;&#10;2pMDQwm0uyr3/ypKWzI09GpZLTOwhZSepWFURH1qZRp6WaZvUkwi46MVOSQypac7NqLtkZ1EyERN&#13;&#10;HNuRKNFQRMeExFYL4hH58jDpEd8PXnrwfygZUIsNDb/3zEtK9GeLnF/NF4sk3mwslqsKDX/uac89&#13;&#10;zHKEamikZLpuYxZ8osPCDe6mU5m2l06OPaPGMpvH95BEfG7nqJdXu3kCAAD//wMAUEsDBBQABgAI&#13;&#10;AAAAIQAswMs/4wAAAA4BAAAPAAAAZHJzL2Rvd25yZXYueG1sTE89T8MwEN2R+A/WIbFRp0QpSRqn&#13;&#10;QiA6lKktSIxu7CZR7XNku2n67zkmupzu9N69j2o1WcNG7UPvUMB8lgDT2DjVYyvga//xlAMLUaKS&#13;&#10;xqEWcNUBVvX9XSVL5S641eMutoxEMJRSQBfjUHIemk5bGWZu0EjY0XkrI52+5crLC4lbw5+TZMGt&#13;&#10;7JEcOjnot043p93ZChh/ik/jv6/Znm8203Zcz9cmM0I8PkzvSxqvS2BRT/H/A/46UH6oKdjBnVEF&#13;&#10;ZgRkeVEQVUCapsCIkKc5LQcBxeIFeF3x2xr1LwAAAP//AwBQSwECLQAUAAYACAAAACEAtoM4kv4A&#13;&#10;AADhAQAAEwAAAAAAAAAAAAAAAAAAAAAAW0NvbnRlbnRfVHlwZXNdLnhtbFBLAQItABQABgAIAAAA&#13;&#10;IQA4/SH/1gAAAJQBAAALAAAAAAAAAAAAAAAAAC8BAABfcmVscy8ucmVsc1BLAQItABQABgAIAAAA&#13;&#10;IQAMJ12rEQIAAP0DAAAOAAAAAAAAAAAAAAAAAC4CAABkcnMvZTJvRG9jLnhtbFBLAQItABQABgAI&#13;&#10;AAAAIQAswMs/4wAAAA4BAAAPAAAAAAAAAAAAAAAAAGsEAABkcnMvZG93bnJldi54bWxQSwUGAAAA&#13;&#10;AAQABADzAAAAewUAAAAA&#13;&#10;" fillcolor="#e7e6e6 [3214]" stroked="f">
                      <v:textbox>
                        <w:txbxContent>
                          <w:p w14:paraId="7E888F40" w14:textId="53B3E5B1" w:rsidR="006E112E" w:rsidRPr="00E2309E" w:rsidRDefault="006E112E" w:rsidP="00E2309E">
                            <w:pPr>
                              <w:bidi/>
                              <w:spacing w:before="0" w:after="0"/>
                              <w:jc w:val="center"/>
                              <w:rPr>
                                <w:sz w:val="14"/>
                                <w:szCs w:val="14"/>
                              </w:rPr>
                            </w:pPr>
                            <w:r w:rsidRPr="00E2309E">
                              <w:rPr>
                                <w:sz w:val="14"/>
                                <w:szCs w:val="14"/>
                                <w:rtl/>
                              </w:rPr>
                              <w:t xml:space="preserve">أسرة </w:t>
                            </w:r>
                            <w:r w:rsidRPr="00E2309E">
                              <w:rPr>
                                <w:color w:val="BE9A41" w:themeColor="accent2"/>
                                <w:sz w:val="14"/>
                                <w:szCs w:val="14"/>
                                <w:rtl/>
                              </w:rPr>
                              <w:t xml:space="preserve">تضم </w:t>
                            </w:r>
                            <w:r w:rsidRPr="00E2309E">
                              <w:rPr>
                                <w:sz w:val="14"/>
                                <w:szCs w:val="14"/>
                                <w:rtl/>
                              </w:rPr>
                              <w:t xml:space="preserve">شخصاً من ذوي </w:t>
                            </w:r>
                            <w:r w:rsidR="007C5F39">
                              <w:rPr>
                                <w:sz w:val="14"/>
                                <w:szCs w:val="14"/>
                                <w:rtl/>
                              </w:rPr>
                              <w:t>الإعاقة</w:t>
                            </w:r>
                            <w:r w:rsidRPr="00E2309E">
                              <w:rPr>
                                <w:sz w:val="14"/>
                                <w:szCs w:val="14"/>
                                <w:rtl/>
                              </w:rPr>
                              <w:t xml:space="preserve"> بنفس مستوى الاستهلاك </w:t>
                            </w:r>
                            <w:r w:rsidRPr="00E2309E">
                              <w:rPr>
                                <w:color w:val="BE9A41" w:themeColor="accent2"/>
                                <w:sz w:val="14"/>
                                <w:szCs w:val="14"/>
                                <w:rtl/>
                              </w:rPr>
                              <w:t>للحفاظ على نفس مستوى المعيشة</w:t>
                            </w:r>
                          </w:p>
                        </w:txbxContent>
                      </v:textbox>
                    </v:shape>
                  </w:pict>
                </mc:Fallback>
              </mc:AlternateContent>
            </w:r>
            <w:r w:rsidR="004274F2" w:rsidRPr="004274F2">
              <w:rPr>
                <w:noProof/>
              </w:rPr>
              <w:drawing>
                <wp:inline distT="0" distB="0" distL="0" distR="0" wp14:anchorId="45E9E7E4" wp14:editId="32DFF2FF">
                  <wp:extent cx="5420412" cy="2288351"/>
                  <wp:effectExtent l="0" t="0" r="0" b="0"/>
                  <wp:docPr id="38772717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7727171" name=""/>
                          <pic:cNvPicPr/>
                        </pic:nvPicPr>
                        <pic:blipFill>
                          <a:blip r:embed="rId24"/>
                          <a:stretch>
                            <a:fillRect/>
                          </a:stretch>
                        </pic:blipFill>
                        <pic:spPr>
                          <a:xfrm>
                            <a:off x="0" y="0"/>
                            <a:ext cx="5463436" cy="2306515"/>
                          </a:xfrm>
                          <a:prstGeom prst="rect">
                            <a:avLst/>
                          </a:prstGeom>
                        </pic:spPr>
                      </pic:pic>
                    </a:graphicData>
                  </a:graphic>
                </wp:inline>
              </w:drawing>
            </w:r>
          </w:p>
        </w:tc>
      </w:tr>
    </w:tbl>
    <w:p w14:paraId="03D232A8" w14:textId="377C3A03" w:rsidR="00223DE9" w:rsidRPr="00223DE9" w:rsidRDefault="00223DE9" w:rsidP="00223DE9">
      <w:pPr>
        <w:pStyle w:val="Tablenote-belowtable"/>
        <w:bidi/>
        <w:rPr>
          <w:rFonts w:ascii="Simplified Arabic" w:hAnsi="Simplified Arabic" w:cs="Simplified Arabic"/>
          <w:sz w:val="10"/>
          <w:szCs w:val="16"/>
        </w:rPr>
      </w:pPr>
      <w:r w:rsidRPr="00BF741D">
        <w:rPr>
          <w:rFonts w:ascii="Simplified Arabic" w:hAnsi="Simplified Arabic" w:cs="Simplified Arabic"/>
          <w:sz w:val="10"/>
          <w:szCs w:val="16"/>
          <w:rtl/>
        </w:rPr>
        <w:t xml:space="preserve">المصدر: </w:t>
      </w:r>
      <w:r w:rsidR="00BF741D">
        <w:rPr>
          <w:rFonts w:ascii="Simplified Arabic" w:hAnsi="Simplified Arabic" w:cs="Simplified Arabic" w:hint="cs"/>
          <w:sz w:val="10"/>
          <w:szCs w:val="16"/>
          <w:rtl/>
        </w:rPr>
        <w:t>مسارات التنمية (</w:t>
      </w:r>
      <w:r w:rsidR="00BF741D">
        <w:rPr>
          <w:rFonts w:ascii="Simplified Arabic" w:hAnsi="Simplified Arabic" w:cs="Simplified Arabic"/>
          <w:sz w:val="10"/>
          <w:szCs w:val="16"/>
          <w:lang w:val="en-US"/>
        </w:rPr>
        <w:t>Development Pathways</w:t>
      </w:r>
      <w:r w:rsidR="00BF741D">
        <w:rPr>
          <w:rFonts w:ascii="Simplified Arabic" w:hAnsi="Simplified Arabic" w:cs="Simplified Arabic" w:hint="cs"/>
          <w:sz w:val="10"/>
          <w:szCs w:val="16"/>
          <w:rtl/>
        </w:rPr>
        <w:t>)</w:t>
      </w:r>
      <w:r w:rsidR="00BF741D" w:rsidRPr="00BF741D">
        <w:rPr>
          <w:rFonts w:ascii="Simplified Arabic" w:hAnsi="Simplified Arabic" w:cs="Simplified Arabic"/>
          <w:sz w:val="10"/>
          <w:szCs w:val="16"/>
          <w:rtl/>
        </w:rPr>
        <w:t>.</w:t>
      </w:r>
      <w:r w:rsidR="00BF741D" w:rsidRPr="00223DE9">
        <w:rPr>
          <w:rFonts w:ascii="Simplified Arabic" w:hAnsi="Simplified Arabic" w:cs="Simplified Arabic"/>
          <w:sz w:val="10"/>
          <w:szCs w:val="16"/>
          <w:rtl/>
        </w:rPr>
        <w:t xml:space="preserve"> </w:t>
      </w:r>
      <w:r w:rsidR="00BF741D">
        <w:rPr>
          <w:rFonts w:ascii="Simplified Arabic" w:hAnsi="Simplified Arabic" w:cs="Simplified Arabic" w:hint="cs"/>
          <w:sz w:val="10"/>
          <w:szCs w:val="16"/>
          <w:rtl/>
        </w:rPr>
        <w:t>إ</w:t>
      </w:r>
      <w:r w:rsidRPr="00BF741D">
        <w:rPr>
          <w:rFonts w:ascii="Simplified Arabic" w:hAnsi="Simplified Arabic" w:cs="Simplified Arabic"/>
          <w:sz w:val="10"/>
          <w:szCs w:val="16"/>
          <w:rtl/>
        </w:rPr>
        <w:t xml:space="preserve">عداد المؤلف، استناداً إلى </w:t>
      </w:r>
      <w:r w:rsidRPr="00BF741D">
        <w:rPr>
          <w:rFonts w:ascii="Simplified Arabic" w:hAnsi="Simplified Arabic" w:cs="Simplified Arabic"/>
          <w:sz w:val="10"/>
          <w:szCs w:val="16"/>
        </w:rPr>
        <w:t>XX</w:t>
      </w:r>
      <w:r w:rsidRPr="00BF741D">
        <w:rPr>
          <w:rFonts w:ascii="Simplified Arabic" w:hAnsi="Simplified Arabic" w:cs="Simplified Arabic"/>
          <w:sz w:val="10"/>
          <w:szCs w:val="16"/>
          <w:rtl/>
        </w:rPr>
        <w:t>. ملاحظة: مستويات استهلاك الأسر معبراً عنها بأسعار عام 2023.</w:t>
      </w:r>
      <w:r w:rsidRPr="00223DE9">
        <w:rPr>
          <w:rFonts w:ascii="Simplified Arabic" w:hAnsi="Simplified Arabic" w:cs="Simplified Arabic"/>
          <w:sz w:val="10"/>
          <w:szCs w:val="16"/>
          <w:rtl/>
        </w:rPr>
        <w:t xml:space="preserve"> لتوضيح هذه النقطة، تم تحديد تكلفة إضافية افتراضية لحالات الإعاقة بنسبة 20 في </w:t>
      </w:r>
      <w:proofErr w:type="gramStart"/>
      <w:r w:rsidRPr="00223DE9">
        <w:rPr>
          <w:rFonts w:ascii="Simplified Arabic" w:hAnsi="Simplified Arabic" w:cs="Simplified Arabic"/>
          <w:sz w:val="10"/>
          <w:szCs w:val="16"/>
          <w:rtl/>
        </w:rPr>
        <w:t>المائة</w:t>
      </w:r>
      <w:proofErr w:type="gramEnd"/>
      <w:r w:rsidRPr="00223DE9">
        <w:rPr>
          <w:rFonts w:ascii="Simplified Arabic" w:hAnsi="Simplified Arabic" w:cs="Simplified Arabic"/>
          <w:sz w:val="10"/>
          <w:szCs w:val="16"/>
          <w:rtl/>
        </w:rPr>
        <w:t xml:space="preserve"> من مستويات استهلاك الأسرة.</w:t>
      </w:r>
    </w:p>
    <w:bookmarkEnd w:id="18"/>
    <w:p w14:paraId="4871EDFD" w14:textId="51F91AA2" w:rsidR="001C7C4D" w:rsidRDefault="001C7C4D" w:rsidP="001E56BE">
      <w:pPr>
        <w:bidi/>
        <w:jc w:val="both"/>
      </w:pPr>
      <w:r w:rsidRPr="001C7C4D">
        <w:rPr>
          <w:rtl/>
        </w:rPr>
        <w:t xml:space="preserve">يواجه </w:t>
      </w:r>
      <w:r w:rsidRPr="002224EA">
        <w:rPr>
          <w:rtl/>
        </w:rPr>
        <w:t>الأشخاص</w:t>
      </w:r>
      <w:r w:rsidRPr="001C7C4D">
        <w:rPr>
          <w:rtl/>
        </w:rPr>
        <w:t xml:space="preserve"> </w:t>
      </w:r>
      <w:r w:rsidR="005F076F">
        <w:rPr>
          <w:rtl/>
        </w:rPr>
        <w:t>ذوي</w:t>
      </w:r>
      <w:r w:rsidRPr="001C7C4D">
        <w:rPr>
          <w:rtl/>
        </w:rPr>
        <w:t xml:space="preserve"> </w:t>
      </w:r>
      <w:r w:rsidR="007C5F39">
        <w:rPr>
          <w:rtl/>
        </w:rPr>
        <w:t>الإعاقة</w:t>
      </w:r>
      <w:r w:rsidRPr="001C7C4D">
        <w:rPr>
          <w:rtl/>
        </w:rPr>
        <w:t xml:space="preserve"> في الأردن تحديات </w:t>
      </w:r>
      <w:r w:rsidR="00787E5F">
        <w:rPr>
          <w:rFonts w:hint="cs"/>
          <w:rtl/>
        </w:rPr>
        <w:t>مختلفة</w:t>
      </w:r>
      <w:r w:rsidRPr="001C7C4D">
        <w:rPr>
          <w:rtl/>
        </w:rPr>
        <w:t xml:space="preserve"> طوال حياتهم، وهو ما يفسر تدني دخلهم ومستويات معيشتهم وحاجتهم إلى الحصول على الضمان الاجتماعي</w:t>
      </w:r>
      <w:r w:rsidR="00787E5F">
        <w:rPr>
          <w:rFonts w:hint="cs"/>
          <w:rtl/>
        </w:rPr>
        <w:t xml:space="preserve">. </w:t>
      </w:r>
      <w:r w:rsidRPr="001C7C4D">
        <w:rPr>
          <w:rtl/>
        </w:rPr>
        <w:t xml:space="preserve">انظر </w:t>
      </w:r>
      <w:r w:rsidR="00787E5F">
        <w:rPr>
          <w:rFonts w:hint="cs"/>
          <w:rtl/>
        </w:rPr>
        <w:t xml:space="preserve">إلى </w:t>
      </w:r>
      <w:r w:rsidRPr="001C7C4D">
        <w:rPr>
          <w:rtl/>
        </w:rPr>
        <w:t xml:space="preserve">الشكل </w:t>
      </w:r>
      <w:r w:rsidR="00787E5F">
        <w:rPr>
          <w:rFonts w:hint="cs"/>
          <w:rtl/>
        </w:rPr>
        <w:t>٢</w:t>
      </w:r>
      <w:r w:rsidRPr="001C7C4D">
        <w:rPr>
          <w:rtl/>
        </w:rPr>
        <w:t>-</w:t>
      </w:r>
      <w:r w:rsidR="00787E5F">
        <w:rPr>
          <w:rFonts w:hint="cs"/>
          <w:rtl/>
        </w:rPr>
        <w:t xml:space="preserve">٤ والذي </w:t>
      </w:r>
      <w:r w:rsidR="00F046C2">
        <w:rPr>
          <w:rFonts w:hint="cs"/>
          <w:rtl/>
        </w:rPr>
        <w:t>يوضح</w:t>
      </w:r>
      <w:r w:rsidR="00787E5F">
        <w:rPr>
          <w:rFonts w:hint="cs"/>
          <w:rtl/>
        </w:rPr>
        <w:t xml:space="preserve"> التحديات التي </w:t>
      </w:r>
      <w:proofErr w:type="spellStart"/>
      <w:r w:rsidR="00787E5F">
        <w:rPr>
          <w:rFonts w:hint="cs"/>
          <w:rtl/>
        </w:rPr>
        <w:t>يواججها</w:t>
      </w:r>
      <w:proofErr w:type="spellEnd"/>
      <w:r w:rsidR="00787E5F">
        <w:rPr>
          <w:rFonts w:hint="cs"/>
          <w:rtl/>
        </w:rPr>
        <w:t xml:space="preserve"> الأشخاص ذوي الإعاقة حول العالم، و</w:t>
      </w:r>
      <w:r w:rsidR="00F046C2">
        <w:rPr>
          <w:rFonts w:hint="cs"/>
          <w:rtl/>
        </w:rPr>
        <w:t xml:space="preserve">يمكن التغلب على بعض هذه التحديات من خلال توفير إمكانية الوصول إلى الضمان الاجتماعي المناسب. وعادة ما تظهر هذه التحديات في الأردن نتيجة من وجود بعض العواجز المجتمعية بما في ذلك وجود أنظمة قديمة ومتهالكة، غياب الدعم المؤسسي، التمييز </w:t>
      </w:r>
      <w:r w:rsidR="001E56BE">
        <w:rPr>
          <w:rFonts w:hint="cs"/>
          <w:rtl/>
        </w:rPr>
        <w:t>مع وجوود</w:t>
      </w:r>
      <w:r w:rsidR="00F046C2">
        <w:rPr>
          <w:rFonts w:hint="cs"/>
          <w:rtl/>
        </w:rPr>
        <w:t xml:space="preserve"> الممارسات السلبية وعدم توفر التسهيلات </w:t>
      </w:r>
      <w:r w:rsidR="001E56BE">
        <w:rPr>
          <w:rFonts w:hint="cs"/>
          <w:rtl/>
        </w:rPr>
        <w:t>اللازمة لتلبية احتياجاتهم.</w:t>
      </w:r>
      <w:r w:rsidRPr="001C7C4D">
        <w:rPr>
          <w:vertAlign w:val="superscript"/>
        </w:rPr>
        <w:t xml:space="preserve"> </w:t>
      </w:r>
      <w:r w:rsidRPr="00FC4187">
        <w:rPr>
          <w:vertAlign w:val="superscript"/>
        </w:rPr>
        <w:footnoteReference w:id="13"/>
      </w:r>
      <w:r w:rsidRPr="001C7C4D">
        <w:rPr>
          <w:rtl/>
        </w:rPr>
        <w:t xml:space="preserve"> ونتيجة لذلك، يعاني الأشخاص </w:t>
      </w:r>
      <w:r w:rsidR="005F076F">
        <w:rPr>
          <w:rtl/>
        </w:rPr>
        <w:t>ذوي</w:t>
      </w:r>
      <w:r w:rsidRPr="001C7C4D">
        <w:rPr>
          <w:rtl/>
        </w:rPr>
        <w:t xml:space="preserve"> </w:t>
      </w:r>
      <w:r w:rsidR="007C5F39">
        <w:rPr>
          <w:rtl/>
        </w:rPr>
        <w:t>الإعاقة</w:t>
      </w:r>
      <w:r w:rsidRPr="001C7C4D">
        <w:rPr>
          <w:rtl/>
        </w:rPr>
        <w:t xml:space="preserve"> من محدودية فرص الحصول على التعليم والتوظيف والعلاقات الاجتماعية، مما يقلل من استقلاليتهم وفرصهم في التطور الشخصي.</w:t>
      </w:r>
    </w:p>
    <w:p w14:paraId="1346366A" w14:textId="0B2CA9F2" w:rsidR="001C7C4D" w:rsidRPr="001C7C4D" w:rsidRDefault="001C7C4D" w:rsidP="001C7C4D">
      <w:pPr>
        <w:pStyle w:val="Caption"/>
        <w:bidi/>
        <w:rPr>
          <w:b w:val="0"/>
          <w:bCs/>
        </w:rPr>
      </w:pPr>
      <w:bookmarkStart w:id="19" w:name="_Hlk178078982"/>
      <w:r w:rsidRPr="001C7C4D">
        <w:rPr>
          <w:b w:val="0"/>
          <w:bCs/>
          <w:rtl/>
        </w:rPr>
        <w:lastRenderedPageBreak/>
        <w:t xml:space="preserve">الشكل </w:t>
      </w:r>
      <w:r w:rsidR="001E56BE">
        <w:rPr>
          <w:rFonts w:hint="cs"/>
          <w:b w:val="0"/>
          <w:bCs/>
          <w:rtl/>
        </w:rPr>
        <w:t>٢</w:t>
      </w:r>
      <w:r w:rsidRPr="001C7C4D">
        <w:rPr>
          <w:b w:val="0"/>
          <w:bCs/>
          <w:rtl/>
        </w:rPr>
        <w:t>-</w:t>
      </w:r>
      <w:r w:rsidR="001E56BE">
        <w:rPr>
          <w:rFonts w:hint="cs"/>
          <w:b w:val="0"/>
          <w:bCs/>
          <w:rtl/>
        </w:rPr>
        <w:t>٤</w:t>
      </w:r>
      <w:r w:rsidRPr="001C7C4D">
        <w:rPr>
          <w:b w:val="0"/>
          <w:bCs/>
          <w:rtl/>
        </w:rPr>
        <w:t xml:space="preserve">: التحديات المشتركة التي </w:t>
      </w:r>
      <w:proofErr w:type="spellStart"/>
      <w:r w:rsidRPr="001C7C4D">
        <w:rPr>
          <w:b w:val="0"/>
          <w:bCs/>
          <w:rtl/>
        </w:rPr>
        <w:t>يواجهها</w:t>
      </w:r>
      <w:proofErr w:type="spellEnd"/>
      <w:r w:rsidRPr="001C7C4D">
        <w:rPr>
          <w:b w:val="0"/>
          <w:bCs/>
          <w:rtl/>
        </w:rPr>
        <w:t xml:space="preserve"> الأشخاص </w:t>
      </w:r>
      <w:r w:rsidR="005F076F">
        <w:rPr>
          <w:b w:val="0"/>
          <w:bCs/>
          <w:rtl/>
        </w:rPr>
        <w:t>ذوي</w:t>
      </w:r>
      <w:r w:rsidRPr="001C7C4D">
        <w:rPr>
          <w:b w:val="0"/>
          <w:bCs/>
          <w:rtl/>
        </w:rPr>
        <w:t xml:space="preserve"> </w:t>
      </w:r>
      <w:r w:rsidR="007C5F39">
        <w:rPr>
          <w:b w:val="0"/>
          <w:bCs/>
          <w:rtl/>
        </w:rPr>
        <w:t>الإعاقة</w:t>
      </w:r>
      <w:r w:rsidRPr="001C7C4D">
        <w:rPr>
          <w:b w:val="0"/>
          <w:bCs/>
          <w:rtl/>
        </w:rPr>
        <w:t xml:space="preserve"> على مدى الحياة</w:t>
      </w:r>
    </w:p>
    <w:tbl>
      <w:tblPr>
        <w:tblStyle w:val="Style1"/>
        <w:tblW w:w="0" w:type="auto"/>
        <w:tblLook w:val="04A0" w:firstRow="1" w:lastRow="0" w:firstColumn="1" w:lastColumn="0" w:noHBand="0" w:noVBand="1"/>
      </w:tblPr>
      <w:tblGrid>
        <w:gridCol w:w="8990"/>
      </w:tblGrid>
      <w:tr w:rsidR="00A674C5" w14:paraId="751265D4" w14:textId="77777777" w:rsidTr="00A674C5">
        <w:tc>
          <w:tcPr>
            <w:tcW w:w="9010" w:type="dxa"/>
          </w:tcPr>
          <w:p w14:paraId="5299E5D1" w14:textId="3D3DA55C" w:rsidR="00A674C5" w:rsidRPr="005E3158" w:rsidRDefault="00B93041" w:rsidP="00A674C5">
            <w:pPr>
              <w:jc w:val="center"/>
              <w:rPr>
                <w:lang w:val="en-US"/>
              </w:rPr>
            </w:pPr>
            <w:r>
              <w:rPr>
                <w:noProof/>
                <w:lang w:val="en-US"/>
              </w:rPr>
              <w:drawing>
                <wp:inline distT="0" distB="0" distL="0" distR="0" wp14:anchorId="00FD9DEE" wp14:editId="644B101D">
                  <wp:extent cx="5727700" cy="3223895"/>
                  <wp:effectExtent l="0" t="0" r="0" b="1905"/>
                  <wp:docPr id="2094798368" name="Picture 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4798368" name="Picture 2094798368"/>
                          <pic:cNvPicPr/>
                        </pic:nvPicPr>
                        <pic:blipFill>
                          <a:blip r:embed="rId25" cstate="print">
                            <a:extLst>
                              <a:ext uri="{28A0092B-C50C-407E-A947-70E740481C1C}">
                                <a14:useLocalDpi xmlns:a14="http://schemas.microsoft.com/office/drawing/2010/main" val="0"/>
                              </a:ext>
                            </a:extLst>
                          </a:blip>
                          <a:stretch>
                            <a:fillRect/>
                          </a:stretch>
                        </pic:blipFill>
                        <pic:spPr>
                          <a:xfrm>
                            <a:off x="0" y="0"/>
                            <a:ext cx="5727700" cy="3223895"/>
                          </a:xfrm>
                          <a:prstGeom prst="rect">
                            <a:avLst/>
                          </a:prstGeom>
                        </pic:spPr>
                      </pic:pic>
                    </a:graphicData>
                  </a:graphic>
                </wp:inline>
              </w:drawing>
            </w:r>
          </w:p>
        </w:tc>
      </w:tr>
    </w:tbl>
    <w:p w14:paraId="75EA5616" w14:textId="5348B93C" w:rsidR="006E486D" w:rsidRDefault="006E486D" w:rsidP="006E486D">
      <w:pPr>
        <w:pStyle w:val="Tablenote-belowtable"/>
        <w:bidi/>
      </w:pPr>
      <w:r w:rsidRPr="006E486D">
        <w:rPr>
          <w:rtl/>
        </w:rPr>
        <w:t>المصدر: مسارات التنمية.</w:t>
      </w:r>
    </w:p>
    <w:p w14:paraId="63B8BCE0" w14:textId="367A63D4" w:rsidR="006E486D" w:rsidRPr="006E486D" w:rsidRDefault="006E486D" w:rsidP="006E486D">
      <w:pPr>
        <w:pStyle w:val="Heading1"/>
        <w:bidi/>
      </w:pPr>
      <w:bookmarkStart w:id="20" w:name="_Toc186712238"/>
      <w:bookmarkEnd w:id="19"/>
      <w:r w:rsidRPr="006E486D">
        <w:rPr>
          <w:rtl/>
        </w:rPr>
        <w:t>بناء نظام ضمان اجتماعي شامل</w:t>
      </w:r>
      <w:bookmarkEnd w:id="20"/>
    </w:p>
    <w:p w14:paraId="034041FC" w14:textId="567385CC" w:rsidR="003F2DB7" w:rsidRDefault="003F2DB7" w:rsidP="003F2DB7">
      <w:pPr>
        <w:bidi/>
        <w:jc w:val="both"/>
        <w:rPr>
          <w:rtl/>
        </w:rPr>
      </w:pPr>
      <w:r w:rsidRPr="003F2DB7">
        <w:rPr>
          <w:rFonts w:hint="cs"/>
          <w:rtl/>
        </w:rPr>
        <w:t>تقدم</w:t>
      </w:r>
      <w:r w:rsidRPr="003F2DB7">
        <w:rPr>
          <w:rtl/>
        </w:rPr>
        <w:t xml:space="preserve"> </w:t>
      </w:r>
      <w:r w:rsidRPr="003F2DB7">
        <w:rPr>
          <w:rFonts w:hint="cs"/>
          <w:rtl/>
        </w:rPr>
        <w:t>أنظمة</w:t>
      </w:r>
      <w:r w:rsidRPr="003F2DB7">
        <w:rPr>
          <w:rtl/>
        </w:rPr>
        <w:t xml:space="preserve"> </w:t>
      </w:r>
      <w:r w:rsidRPr="003F2DB7">
        <w:rPr>
          <w:rFonts w:hint="cs"/>
          <w:rtl/>
        </w:rPr>
        <w:t>الضمان</w:t>
      </w:r>
      <w:r w:rsidRPr="003F2DB7">
        <w:rPr>
          <w:rtl/>
        </w:rPr>
        <w:t xml:space="preserve"> </w:t>
      </w:r>
      <w:r w:rsidRPr="003F2DB7">
        <w:rPr>
          <w:rFonts w:hint="cs"/>
          <w:rtl/>
        </w:rPr>
        <w:t>الاجتماعي</w:t>
      </w:r>
      <w:r w:rsidRPr="003F2DB7">
        <w:rPr>
          <w:rtl/>
        </w:rPr>
        <w:t xml:space="preserve"> </w:t>
      </w:r>
      <w:r w:rsidRPr="003F2DB7">
        <w:rPr>
          <w:rFonts w:hint="cs"/>
          <w:rtl/>
        </w:rPr>
        <w:t>الحديثة</w:t>
      </w:r>
      <w:r w:rsidRPr="003F2DB7">
        <w:rPr>
          <w:rtl/>
        </w:rPr>
        <w:t xml:space="preserve"> </w:t>
      </w:r>
      <w:r w:rsidRPr="003F2DB7">
        <w:rPr>
          <w:rFonts w:hint="cs"/>
          <w:rtl/>
        </w:rPr>
        <w:t>والشاملة</w:t>
      </w:r>
      <w:r w:rsidRPr="003F2DB7">
        <w:rPr>
          <w:rtl/>
        </w:rPr>
        <w:t xml:space="preserve"> </w:t>
      </w:r>
      <w:r w:rsidRPr="003F2DB7">
        <w:rPr>
          <w:rFonts w:hint="cs"/>
          <w:rtl/>
        </w:rPr>
        <w:t>دعمًا</w:t>
      </w:r>
      <w:r w:rsidRPr="003F2DB7">
        <w:rPr>
          <w:rtl/>
        </w:rPr>
        <w:t xml:space="preserve"> </w:t>
      </w:r>
      <w:r w:rsidRPr="003F2DB7">
        <w:rPr>
          <w:rFonts w:hint="cs"/>
          <w:rtl/>
        </w:rPr>
        <w:t>ماليًا</w:t>
      </w:r>
      <w:r w:rsidRPr="003F2DB7">
        <w:rPr>
          <w:rtl/>
        </w:rPr>
        <w:t xml:space="preserve"> </w:t>
      </w:r>
      <w:r w:rsidRPr="003F2DB7">
        <w:rPr>
          <w:rFonts w:hint="cs"/>
          <w:rtl/>
        </w:rPr>
        <w:t>للمواطنين</w:t>
      </w:r>
      <w:r w:rsidRPr="003F2DB7">
        <w:rPr>
          <w:rtl/>
        </w:rPr>
        <w:t xml:space="preserve"> </w:t>
      </w:r>
      <w:r w:rsidRPr="003F2DB7">
        <w:rPr>
          <w:rFonts w:hint="cs"/>
          <w:rtl/>
        </w:rPr>
        <w:t>طوال</w:t>
      </w:r>
      <w:r w:rsidRPr="003F2DB7">
        <w:rPr>
          <w:rtl/>
        </w:rPr>
        <w:t xml:space="preserve"> </w:t>
      </w:r>
      <w:r w:rsidRPr="003F2DB7">
        <w:rPr>
          <w:rFonts w:hint="cs"/>
          <w:rtl/>
        </w:rPr>
        <w:t>فترات حياتهم،</w:t>
      </w:r>
      <w:r w:rsidRPr="003F2DB7">
        <w:rPr>
          <w:rtl/>
        </w:rPr>
        <w:t xml:space="preserve"> </w:t>
      </w:r>
      <w:r w:rsidRPr="003F2DB7">
        <w:rPr>
          <w:rFonts w:hint="cs"/>
          <w:rtl/>
        </w:rPr>
        <w:t>من</w:t>
      </w:r>
      <w:r w:rsidRPr="003F2DB7">
        <w:rPr>
          <w:rtl/>
        </w:rPr>
        <w:t xml:space="preserve"> </w:t>
      </w:r>
      <w:r w:rsidRPr="003F2DB7">
        <w:rPr>
          <w:rFonts w:hint="cs"/>
          <w:rtl/>
        </w:rPr>
        <w:t>الولادة</w:t>
      </w:r>
      <w:r w:rsidRPr="003F2DB7">
        <w:rPr>
          <w:rtl/>
        </w:rPr>
        <w:t xml:space="preserve"> </w:t>
      </w:r>
      <w:r w:rsidRPr="003F2DB7">
        <w:rPr>
          <w:rFonts w:hint="cs"/>
          <w:rtl/>
        </w:rPr>
        <w:t>حتى</w:t>
      </w:r>
      <w:r w:rsidRPr="003F2DB7">
        <w:rPr>
          <w:rtl/>
        </w:rPr>
        <w:t xml:space="preserve"> </w:t>
      </w:r>
      <w:r w:rsidRPr="003F2DB7">
        <w:rPr>
          <w:rFonts w:hint="cs"/>
          <w:rtl/>
        </w:rPr>
        <w:t>الوفاة،</w:t>
      </w:r>
      <w:r w:rsidRPr="003F2DB7">
        <w:rPr>
          <w:rtl/>
        </w:rPr>
        <w:t xml:space="preserve"> </w:t>
      </w:r>
      <w:r w:rsidRPr="003F2DB7">
        <w:rPr>
          <w:rFonts w:hint="cs"/>
          <w:rtl/>
        </w:rPr>
        <w:t>بما</w:t>
      </w:r>
      <w:r w:rsidRPr="003F2DB7">
        <w:rPr>
          <w:rtl/>
        </w:rPr>
        <w:t xml:space="preserve"> </w:t>
      </w:r>
      <w:r w:rsidRPr="003F2DB7">
        <w:rPr>
          <w:rFonts w:hint="cs"/>
          <w:rtl/>
        </w:rPr>
        <w:t>يتماشى</w:t>
      </w:r>
      <w:r w:rsidRPr="003F2DB7">
        <w:rPr>
          <w:rtl/>
        </w:rPr>
        <w:t xml:space="preserve"> </w:t>
      </w:r>
      <w:r w:rsidRPr="003F2DB7">
        <w:rPr>
          <w:rFonts w:hint="cs"/>
          <w:rtl/>
        </w:rPr>
        <w:t>مع</w:t>
      </w:r>
      <w:r w:rsidRPr="003F2DB7">
        <w:rPr>
          <w:rtl/>
        </w:rPr>
        <w:t xml:space="preserve"> </w:t>
      </w:r>
      <w:r w:rsidRPr="003F2DB7">
        <w:rPr>
          <w:rFonts w:hint="cs"/>
          <w:rtl/>
        </w:rPr>
        <w:t>معايير</w:t>
      </w:r>
      <w:r w:rsidRPr="003F2DB7">
        <w:rPr>
          <w:rtl/>
        </w:rPr>
        <w:t xml:space="preserve"> </w:t>
      </w:r>
      <w:r w:rsidRPr="003F2DB7">
        <w:rPr>
          <w:rFonts w:hint="cs"/>
          <w:rtl/>
        </w:rPr>
        <w:t>الضمان</w:t>
      </w:r>
      <w:r w:rsidRPr="003F2DB7">
        <w:rPr>
          <w:rtl/>
        </w:rPr>
        <w:t xml:space="preserve"> </w:t>
      </w:r>
      <w:r w:rsidRPr="003F2DB7">
        <w:rPr>
          <w:rFonts w:hint="cs"/>
          <w:rtl/>
        </w:rPr>
        <w:t>الاجتماعي</w:t>
      </w:r>
      <w:r w:rsidRPr="003F2DB7">
        <w:rPr>
          <w:rtl/>
        </w:rPr>
        <w:t xml:space="preserve"> </w:t>
      </w:r>
      <w:r w:rsidRPr="003F2DB7">
        <w:rPr>
          <w:rFonts w:hint="cs"/>
          <w:rtl/>
        </w:rPr>
        <w:t>وحقوق</w:t>
      </w:r>
      <w:r w:rsidRPr="003F2DB7">
        <w:rPr>
          <w:rtl/>
        </w:rPr>
        <w:t xml:space="preserve"> </w:t>
      </w:r>
      <w:r w:rsidRPr="003F2DB7">
        <w:rPr>
          <w:rFonts w:hint="cs"/>
          <w:rtl/>
        </w:rPr>
        <w:t>الإنسان</w:t>
      </w:r>
      <w:r w:rsidRPr="003F2DB7">
        <w:rPr>
          <w:rtl/>
        </w:rPr>
        <w:t xml:space="preserve"> </w:t>
      </w:r>
      <w:r w:rsidRPr="003F2DB7">
        <w:rPr>
          <w:rFonts w:hint="cs"/>
          <w:rtl/>
        </w:rPr>
        <w:t>الدولية</w:t>
      </w:r>
      <w:r w:rsidR="00875A97">
        <w:rPr>
          <w:rStyle w:val="FootnoteReference"/>
          <w:rtl/>
        </w:rPr>
        <w:footnoteReference w:id="14"/>
      </w:r>
      <w:r w:rsidRPr="003F2DB7">
        <w:rPr>
          <w:rtl/>
        </w:rPr>
        <w:t xml:space="preserve">. </w:t>
      </w:r>
      <w:r w:rsidRPr="003F2DB7">
        <w:rPr>
          <w:rFonts w:hint="cs"/>
          <w:rtl/>
        </w:rPr>
        <w:t>هذا</w:t>
      </w:r>
      <w:r w:rsidRPr="003F2DB7">
        <w:rPr>
          <w:rtl/>
        </w:rPr>
        <w:t xml:space="preserve"> </w:t>
      </w:r>
      <w:r w:rsidRPr="003F2DB7">
        <w:rPr>
          <w:rFonts w:hint="cs"/>
          <w:rtl/>
        </w:rPr>
        <w:t>النوع</w:t>
      </w:r>
      <w:r w:rsidRPr="003F2DB7">
        <w:rPr>
          <w:rtl/>
        </w:rPr>
        <w:t xml:space="preserve"> </w:t>
      </w:r>
      <w:r w:rsidRPr="003F2DB7">
        <w:rPr>
          <w:rFonts w:hint="cs"/>
          <w:rtl/>
        </w:rPr>
        <w:t>من</w:t>
      </w:r>
      <w:r w:rsidRPr="003F2DB7">
        <w:rPr>
          <w:rtl/>
        </w:rPr>
        <w:t xml:space="preserve"> </w:t>
      </w:r>
      <w:r w:rsidRPr="003F2DB7">
        <w:rPr>
          <w:rFonts w:hint="cs"/>
          <w:rtl/>
        </w:rPr>
        <w:t>الأنظمة</w:t>
      </w:r>
      <w:r w:rsidRPr="003F2DB7">
        <w:rPr>
          <w:rtl/>
        </w:rPr>
        <w:t xml:space="preserve"> </w:t>
      </w:r>
      <w:r w:rsidRPr="003F2DB7">
        <w:rPr>
          <w:rFonts w:hint="cs"/>
          <w:rtl/>
        </w:rPr>
        <w:t>يتيح</w:t>
      </w:r>
      <w:r w:rsidRPr="003F2DB7">
        <w:rPr>
          <w:rtl/>
        </w:rPr>
        <w:t xml:space="preserve"> </w:t>
      </w:r>
      <w:r w:rsidRPr="003F2DB7">
        <w:rPr>
          <w:rFonts w:hint="cs"/>
          <w:rtl/>
        </w:rPr>
        <w:t>للأفراد</w:t>
      </w:r>
      <w:r w:rsidRPr="003F2DB7">
        <w:rPr>
          <w:rtl/>
        </w:rPr>
        <w:t xml:space="preserve"> </w:t>
      </w:r>
      <w:r w:rsidRPr="003F2DB7">
        <w:rPr>
          <w:rFonts w:hint="cs"/>
          <w:rtl/>
        </w:rPr>
        <w:t>التعامل</w:t>
      </w:r>
      <w:r w:rsidRPr="003F2DB7">
        <w:rPr>
          <w:rtl/>
        </w:rPr>
        <w:t xml:space="preserve"> </w:t>
      </w:r>
      <w:r w:rsidRPr="003F2DB7">
        <w:rPr>
          <w:rFonts w:hint="cs"/>
          <w:rtl/>
        </w:rPr>
        <w:t>مع</w:t>
      </w:r>
      <w:r w:rsidRPr="003F2DB7">
        <w:rPr>
          <w:rtl/>
        </w:rPr>
        <w:t xml:space="preserve"> </w:t>
      </w:r>
      <w:r w:rsidRPr="003F2DB7">
        <w:rPr>
          <w:rFonts w:hint="cs"/>
          <w:rtl/>
        </w:rPr>
        <w:t>الأحداث</w:t>
      </w:r>
      <w:r w:rsidRPr="003F2DB7">
        <w:rPr>
          <w:rtl/>
        </w:rPr>
        <w:t xml:space="preserve"> </w:t>
      </w:r>
      <w:r w:rsidRPr="003F2DB7">
        <w:rPr>
          <w:rFonts w:hint="cs"/>
          <w:rtl/>
        </w:rPr>
        <w:t>الحياتية</w:t>
      </w:r>
      <w:r w:rsidRPr="003F2DB7">
        <w:rPr>
          <w:rtl/>
        </w:rPr>
        <w:t xml:space="preserve"> </w:t>
      </w:r>
      <w:r w:rsidRPr="003F2DB7">
        <w:rPr>
          <w:rFonts w:hint="cs"/>
          <w:rtl/>
        </w:rPr>
        <w:t>التي</w:t>
      </w:r>
      <w:r w:rsidRPr="003F2DB7">
        <w:rPr>
          <w:rtl/>
        </w:rPr>
        <w:t xml:space="preserve"> </w:t>
      </w:r>
      <w:r w:rsidRPr="003F2DB7">
        <w:rPr>
          <w:rFonts w:hint="cs"/>
          <w:rtl/>
        </w:rPr>
        <w:t>تؤثر</w:t>
      </w:r>
      <w:r w:rsidRPr="003F2DB7">
        <w:rPr>
          <w:rtl/>
        </w:rPr>
        <w:t xml:space="preserve"> </w:t>
      </w:r>
      <w:r w:rsidRPr="003F2DB7">
        <w:rPr>
          <w:rFonts w:hint="cs"/>
          <w:rtl/>
        </w:rPr>
        <w:t>على</w:t>
      </w:r>
      <w:r w:rsidRPr="003F2DB7">
        <w:rPr>
          <w:rtl/>
        </w:rPr>
        <w:t xml:space="preserve"> </w:t>
      </w:r>
      <w:r w:rsidRPr="003F2DB7">
        <w:rPr>
          <w:rFonts w:hint="cs"/>
          <w:rtl/>
        </w:rPr>
        <w:t>الدخل،</w:t>
      </w:r>
      <w:r w:rsidRPr="003F2DB7">
        <w:rPr>
          <w:rtl/>
        </w:rPr>
        <w:t xml:space="preserve"> </w:t>
      </w:r>
      <w:r w:rsidRPr="003F2DB7">
        <w:rPr>
          <w:rFonts w:hint="cs"/>
          <w:rtl/>
        </w:rPr>
        <w:t>مثل</w:t>
      </w:r>
      <w:r w:rsidRPr="003F2DB7">
        <w:rPr>
          <w:rtl/>
        </w:rPr>
        <w:t xml:space="preserve"> </w:t>
      </w:r>
      <w:r w:rsidRPr="003F2DB7">
        <w:rPr>
          <w:rFonts w:hint="cs"/>
          <w:rtl/>
        </w:rPr>
        <w:t>الولادة،</w:t>
      </w:r>
      <w:r w:rsidRPr="003F2DB7">
        <w:rPr>
          <w:rtl/>
        </w:rPr>
        <w:t xml:space="preserve"> </w:t>
      </w:r>
      <w:r w:rsidRPr="003F2DB7">
        <w:rPr>
          <w:rFonts w:hint="cs"/>
          <w:rtl/>
        </w:rPr>
        <w:t>فقدان</w:t>
      </w:r>
      <w:r w:rsidRPr="003F2DB7">
        <w:rPr>
          <w:rtl/>
        </w:rPr>
        <w:t xml:space="preserve"> </w:t>
      </w:r>
      <w:r w:rsidRPr="003F2DB7">
        <w:rPr>
          <w:rFonts w:hint="cs"/>
          <w:rtl/>
        </w:rPr>
        <w:t>الوظيفة،</w:t>
      </w:r>
      <w:r w:rsidRPr="003F2DB7">
        <w:rPr>
          <w:rtl/>
        </w:rPr>
        <w:t xml:space="preserve"> </w:t>
      </w:r>
      <w:r w:rsidRPr="003F2DB7">
        <w:rPr>
          <w:rFonts w:hint="cs"/>
          <w:rtl/>
        </w:rPr>
        <w:t>المرض،</w:t>
      </w:r>
      <w:r w:rsidRPr="003F2DB7">
        <w:rPr>
          <w:rtl/>
        </w:rPr>
        <w:t xml:space="preserve"> </w:t>
      </w:r>
      <w:r w:rsidRPr="003F2DB7">
        <w:rPr>
          <w:rFonts w:hint="cs"/>
          <w:rtl/>
        </w:rPr>
        <w:t>الإعاقة،</w:t>
      </w:r>
      <w:r w:rsidRPr="003F2DB7">
        <w:rPr>
          <w:rtl/>
        </w:rPr>
        <w:t xml:space="preserve"> </w:t>
      </w:r>
      <w:r w:rsidRPr="003F2DB7">
        <w:rPr>
          <w:rFonts w:hint="cs"/>
          <w:rtl/>
        </w:rPr>
        <w:t>إصابات</w:t>
      </w:r>
      <w:r w:rsidRPr="003F2DB7">
        <w:rPr>
          <w:rtl/>
        </w:rPr>
        <w:t xml:space="preserve"> </w:t>
      </w:r>
      <w:r w:rsidRPr="003F2DB7">
        <w:rPr>
          <w:rFonts w:hint="cs"/>
          <w:rtl/>
        </w:rPr>
        <w:t>العمل،</w:t>
      </w:r>
      <w:r w:rsidRPr="003F2DB7">
        <w:rPr>
          <w:rtl/>
        </w:rPr>
        <w:t xml:space="preserve"> </w:t>
      </w:r>
      <w:r w:rsidRPr="003F2DB7">
        <w:rPr>
          <w:rFonts w:hint="cs"/>
          <w:rtl/>
        </w:rPr>
        <w:t>والشيخوخة،</w:t>
      </w:r>
      <w:r w:rsidRPr="003F2DB7">
        <w:rPr>
          <w:rtl/>
        </w:rPr>
        <w:t xml:space="preserve"> </w:t>
      </w:r>
      <w:r w:rsidRPr="003F2DB7">
        <w:rPr>
          <w:rFonts w:hint="cs"/>
          <w:rtl/>
        </w:rPr>
        <w:t>كما</w:t>
      </w:r>
      <w:r w:rsidRPr="003F2DB7">
        <w:rPr>
          <w:rtl/>
        </w:rPr>
        <w:t xml:space="preserve"> </w:t>
      </w:r>
      <w:r w:rsidRPr="003F2DB7">
        <w:rPr>
          <w:rFonts w:hint="cs"/>
          <w:rtl/>
        </w:rPr>
        <w:t>يساعد</w:t>
      </w:r>
      <w:r w:rsidRPr="003F2DB7">
        <w:rPr>
          <w:rtl/>
        </w:rPr>
        <w:t xml:space="preserve"> </w:t>
      </w:r>
      <w:r w:rsidRPr="003F2DB7">
        <w:rPr>
          <w:rFonts w:hint="cs"/>
          <w:rtl/>
        </w:rPr>
        <w:t>الناس</w:t>
      </w:r>
      <w:r w:rsidRPr="003F2DB7">
        <w:rPr>
          <w:rtl/>
        </w:rPr>
        <w:t xml:space="preserve"> </w:t>
      </w:r>
      <w:r w:rsidRPr="003F2DB7">
        <w:rPr>
          <w:rFonts w:hint="cs"/>
          <w:rtl/>
        </w:rPr>
        <w:t>على</w:t>
      </w:r>
      <w:r w:rsidRPr="003F2DB7">
        <w:rPr>
          <w:rtl/>
        </w:rPr>
        <w:t xml:space="preserve"> </w:t>
      </w:r>
      <w:r w:rsidRPr="003F2DB7">
        <w:rPr>
          <w:rFonts w:hint="cs"/>
          <w:rtl/>
        </w:rPr>
        <w:t>التكيف</w:t>
      </w:r>
      <w:r w:rsidRPr="003F2DB7">
        <w:rPr>
          <w:rtl/>
        </w:rPr>
        <w:t xml:space="preserve"> </w:t>
      </w:r>
      <w:r w:rsidRPr="003F2DB7">
        <w:rPr>
          <w:rFonts w:hint="cs"/>
          <w:rtl/>
        </w:rPr>
        <w:t>في</w:t>
      </w:r>
      <w:r w:rsidRPr="003F2DB7">
        <w:rPr>
          <w:rtl/>
        </w:rPr>
        <w:t xml:space="preserve"> </w:t>
      </w:r>
      <w:r w:rsidRPr="003F2DB7">
        <w:rPr>
          <w:rFonts w:hint="cs"/>
          <w:rtl/>
        </w:rPr>
        <w:t>حالات</w:t>
      </w:r>
      <w:r w:rsidRPr="003F2DB7">
        <w:rPr>
          <w:rtl/>
        </w:rPr>
        <w:t xml:space="preserve"> </w:t>
      </w:r>
      <w:r w:rsidRPr="003F2DB7">
        <w:rPr>
          <w:rFonts w:hint="cs"/>
          <w:rtl/>
        </w:rPr>
        <w:t>الصدمات</w:t>
      </w:r>
      <w:r w:rsidRPr="003F2DB7">
        <w:rPr>
          <w:rtl/>
        </w:rPr>
        <w:t xml:space="preserve"> </w:t>
      </w:r>
      <w:r w:rsidRPr="003F2DB7">
        <w:rPr>
          <w:rFonts w:hint="cs"/>
          <w:rtl/>
        </w:rPr>
        <w:t>أو</w:t>
      </w:r>
      <w:r w:rsidRPr="003F2DB7">
        <w:rPr>
          <w:rtl/>
        </w:rPr>
        <w:t xml:space="preserve"> </w:t>
      </w:r>
      <w:r w:rsidRPr="003F2DB7">
        <w:rPr>
          <w:rFonts w:hint="cs"/>
          <w:rtl/>
        </w:rPr>
        <w:t>الأزمات</w:t>
      </w:r>
      <w:r w:rsidRPr="003F2DB7">
        <w:rPr>
          <w:rtl/>
        </w:rPr>
        <w:t xml:space="preserve"> </w:t>
      </w:r>
      <w:r w:rsidRPr="003F2DB7">
        <w:rPr>
          <w:rFonts w:hint="cs"/>
          <w:rtl/>
        </w:rPr>
        <w:t>غير</w:t>
      </w:r>
      <w:r w:rsidRPr="003F2DB7">
        <w:rPr>
          <w:rtl/>
        </w:rPr>
        <w:t xml:space="preserve"> </w:t>
      </w:r>
      <w:r w:rsidRPr="003F2DB7">
        <w:rPr>
          <w:rFonts w:hint="cs"/>
          <w:rtl/>
        </w:rPr>
        <w:t>المتوقعة</w:t>
      </w:r>
      <w:r w:rsidRPr="003F2DB7">
        <w:rPr>
          <w:rtl/>
        </w:rPr>
        <w:t xml:space="preserve">. </w:t>
      </w:r>
      <w:r w:rsidRPr="003F2DB7">
        <w:rPr>
          <w:rFonts w:hint="cs"/>
          <w:rtl/>
        </w:rPr>
        <w:t>غالبًا</w:t>
      </w:r>
      <w:r w:rsidRPr="003F2DB7">
        <w:rPr>
          <w:rtl/>
        </w:rPr>
        <w:t xml:space="preserve"> </w:t>
      </w:r>
      <w:r w:rsidRPr="003F2DB7">
        <w:rPr>
          <w:rFonts w:hint="cs"/>
          <w:rtl/>
        </w:rPr>
        <w:t>ما</w:t>
      </w:r>
      <w:r w:rsidRPr="003F2DB7">
        <w:rPr>
          <w:rtl/>
        </w:rPr>
        <w:t xml:space="preserve"> </w:t>
      </w:r>
      <w:r w:rsidRPr="003F2DB7">
        <w:rPr>
          <w:rFonts w:hint="cs"/>
          <w:rtl/>
        </w:rPr>
        <w:t>تؤثر</w:t>
      </w:r>
      <w:r w:rsidRPr="003F2DB7">
        <w:rPr>
          <w:rtl/>
        </w:rPr>
        <w:t xml:space="preserve"> </w:t>
      </w:r>
      <w:r w:rsidRPr="003F2DB7">
        <w:rPr>
          <w:rFonts w:hint="cs"/>
          <w:rtl/>
        </w:rPr>
        <w:t>هذه</w:t>
      </w:r>
      <w:r w:rsidRPr="003F2DB7">
        <w:rPr>
          <w:rtl/>
        </w:rPr>
        <w:t xml:space="preserve"> </w:t>
      </w:r>
      <w:r w:rsidRPr="003F2DB7">
        <w:rPr>
          <w:rFonts w:hint="cs"/>
          <w:rtl/>
        </w:rPr>
        <w:t>الأحداث</w:t>
      </w:r>
      <w:r w:rsidRPr="003F2DB7">
        <w:rPr>
          <w:rtl/>
        </w:rPr>
        <w:t xml:space="preserve"> </w:t>
      </w:r>
      <w:r w:rsidRPr="003F2DB7">
        <w:rPr>
          <w:rFonts w:hint="cs"/>
          <w:rtl/>
        </w:rPr>
        <w:t>على</w:t>
      </w:r>
      <w:r w:rsidRPr="003F2DB7">
        <w:rPr>
          <w:rtl/>
        </w:rPr>
        <w:t xml:space="preserve"> </w:t>
      </w:r>
      <w:r w:rsidRPr="003F2DB7">
        <w:rPr>
          <w:rFonts w:hint="cs"/>
          <w:rtl/>
        </w:rPr>
        <w:t>قدرة</w:t>
      </w:r>
      <w:r w:rsidRPr="003F2DB7">
        <w:rPr>
          <w:rtl/>
        </w:rPr>
        <w:t xml:space="preserve"> </w:t>
      </w:r>
      <w:r w:rsidRPr="003F2DB7">
        <w:rPr>
          <w:rFonts w:hint="cs"/>
          <w:rtl/>
        </w:rPr>
        <w:t>الناس</w:t>
      </w:r>
      <w:r w:rsidRPr="003F2DB7">
        <w:rPr>
          <w:rtl/>
        </w:rPr>
        <w:t xml:space="preserve"> </w:t>
      </w:r>
      <w:r w:rsidRPr="003F2DB7">
        <w:rPr>
          <w:rFonts w:hint="cs"/>
          <w:rtl/>
        </w:rPr>
        <w:t>على</w:t>
      </w:r>
      <w:r w:rsidRPr="003F2DB7">
        <w:rPr>
          <w:rtl/>
        </w:rPr>
        <w:t xml:space="preserve"> </w:t>
      </w:r>
      <w:r w:rsidRPr="003F2DB7">
        <w:rPr>
          <w:rFonts w:hint="cs"/>
          <w:rtl/>
        </w:rPr>
        <w:t>كسب</w:t>
      </w:r>
      <w:r w:rsidRPr="003F2DB7">
        <w:rPr>
          <w:rtl/>
        </w:rPr>
        <w:t xml:space="preserve"> </w:t>
      </w:r>
      <w:r w:rsidRPr="003F2DB7">
        <w:rPr>
          <w:rFonts w:hint="cs"/>
          <w:rtl/>
        </w:rPr>
        <w:t>الدخل</w:t>
      </w:r>
      <w:r w:rsidRPr="003F2DB7">
        <w:rPr>
          <w:rtl/>
        </w:rPr>
        <w:t xml:space="preserve"> </w:t>
      </w:r>
      <w:r w:rsidRPr="003F2DB7">
        <w:rPr>
          <w:rFonts w:hint="cs"/>
          <w:rtl/>
        </w:rPr>
        <w:t>وقد</w:t>
      </w:r>
      <w:r w:rsidRPr="003F2DB7">
        <w:rPr>
          <w:rtl/>
        </w:rPr>
        <w:t xml:space="preserve"> </w:t>
      </w:r>
      <w:r w:rsidRPr="003F2DB7">
        <w:rPr>
          <w:rFonts w:hint="cs"/>
          <w:rtl/>
        </w:rPr>
        <w:t>تؤدي</w:t>
      </w:r>
      <w:r w:rsidRPr="003F2DB7">
        <w:rPr>
          <w:rtl/>
        </w:rPr>
        <w:t xml:space="preserve"> </w:t>
      </w:r>
      <w:r w:rsidRPr="003F2DB7">
        <w:rPr>
          <w:rFonts w:hint="cs"/>
          <w:rtl/>
        </w:rPr>
        <w:t>إلى</w:t>
      </w:r>
      <w:r w:rsidRPr="003F2DB7">
        <w:rPr>
          <w:rtl/>
        </w:rPr>
        <w:t xml:space="preserve"> </w:t>
      </w:r>
      <w:r w:rsidRPr="003F2DB7">
        <w:rPr>
          <w:rFonts w:hint="cs"/>
          <w:rtl/>
        </w:rPr>
        <w:t>تأثيرات</w:t>
      </w:r>
      <w:r w:rsidRPr="003F2DB7">
        <w:rPr>
          <w:rtl/>
        </w:rPr>
        <w:t xml:space="preserve"> </w:t>
      </w:r>
      <w:r w:rsidRPr="003F2DB7">
        <w:rPr>
          <w:rFonts w:hint="cs"/>
          <w:rtl/>
        </w:rPr>
        <w:t>سلبية</w:t>
      </w:r>
      <w:r w:rsidRPr="003F2DB7">
        <w:rPr>
          <w:rtl/>
        </w:rPr>
        <w:t xml:space="preserve"> </w:t>
      </w:r>
      <w:r w:rsidRPr="003F2DB7">
        <w:rPr>
          <w:rFonts w:hint="cs"/>
          <w:rtl/>
        </w:rPr>
        <w:t>على</w:t>
      </w:r>
      <w:r w:rsidRPr="003F2DB7">
        <w:rPr>
          <w:rtl/>
        </w:rPr>
        <w:t xml:space="preserve"> </w:t>
      </w:r>
      <w:r w:rsidRPr="003F2DB7">
        <w:rPr>
          <w:rFonts w:hint="cs"/>
          <w:rtl/>
        </w:rPr>
        <w:t>مستويات</w:t>
      </w:r>
      <w:r w:rsidRPr="003F2DB7">
        <w:rPr>
          <w:rtl/>
        </w:rPr>
        <w:t xml:space="preserve"> </w:t>
      </w:r>
      <w:r w:rsidRPr="003F2DB7">
        <w:rPr>
          <w:rFonts w:hint="cs"/>
          <w:rtl/>
        </w:rPr>
        <w:t>المعيشة</w:t>
      </w:r>
      <w:r w:rsidRPr="003F2DB7">
        <w:rPr>
          <w:rtl/>
        </w:rPr>
        <w:t xml:space="preserve">. </w:t>
      </w:r>
      <w:r w:rsidRPr="003F2DB7">
        <w:rPr>
          <w:rFonts w:hint="cs"/>
          <w:rtl/>
        </w:rPr>
        <w:t>على</w:t>
      </w:r>
      <w:r w:rsidRPr="003F2DB7">
        <w:rPr>
          <w:rtl/>
        </w:rPr>
        <w:t xml:space="preserve"> </w:t>
      </w:r>
      <w:r w:rsidRPr="003F2DB7">
        <w:rPr>
          <w:rFonts w:hint="cs"/>
          <w:rtl/>
        </w:rPr>
        <w:t>سبيل</w:t>
      </w:r>
      <w:r w:rsidRPr="003F2DB7">
        <w:rPr>
          <w:rtl/>
        </w:rPr>
        <w:t xml:space="preserve"> </w:t>
      </w:r>
      <w:r w:rsidRPr="003F2DB7">
        <w:rPr>
          <w:rFonts w:hint="cs"/>
          <w:rtl/>
        </w:rPr>
        <w:t>المثال،</w:t>
      </w:r>
      <w:r w:rsidRPr="003F2DB7">
        <w:rPr>
          <w:rtl/>
        </w:rPr>
        <w:t xml:space="preserve"> </w:t>
      </w:r>
      <w:r w:rsidRPr="003F2DB7">
        <w:rPr>
          <w:rFonts w:hint="cs"/>
          <w:rtl/>
        </w:rPr>
        <w:t>قد</w:t>
      </w:r>
      <w:r w:rsidRPr="003F2DB7">
        <w:rPr>
          <w:rtl/>
        </w:rPr>
        <w:t xml:space="preserve"> </w:t>
      </w:r>
      <w:r w:rsidRPr="003F2DB7">
        <w:rPr>
          <w:rFonts w:hint="cs"/>
          <w:rtl/>
        </w:rPr>
        <w:t>تفقد</w:t>
      </w:r>
      <w:r w:rsidRPr="003F2DB7">
        <w:rPr>
          <w:rtl/>
        </w:rPr>
        <w:t xml:space="preserve"> </w:t>
      </w:r>
      <w:r w:rsidRPr="003F2DB7">
        <w:rPr>
          <w:rFonts w:hint="cs"/>
          <w:rtl/>
        </w:rPr>
        <w:t>الأم</w:t>
      </w:r>
      <w:r w:rsidRPr="003F2DB7">
        <w:rPr>
          <w:rtl/>
        </w:rPr>
        <w:t xml:space="preserve"> </w:t>
      </w:r>
      <w:r w:rsidRPr="003F2DB7">
        <w:rPr>
          <w:rFonts w:hint="cs"/>
          <w:rtl/>
        </w:rPr>
        <w:t>الجديدة</w:t>
      </w:r>
      <w:r w:rsidRPr="003F2DB7">
        <w:rPr>
          <w:rtl/>
        </w:rPr>
        <w:t xml:space="preserve"> </w:t>
      </w:r>
      <w:r w:rsidRPr="003F2DB7">
        <w:rPr>
          <w:rFonts w:hint="cs"/>
          <w:rtl/>
        </w:rPr>
        <w:t>دخلها</w:t>
      </w:r>
      <w:r w:rsidRPr="003F2DB7">
        <w:rPr>
          <w:rtl/>
        </w:rPr>
        <w:t xml:space="preserve"> </w:t>
      </w:r>
      <w:r w:rsidRPr="003F2DB7">
        <w:rPr>
          <w:rFonts w:hint="cs"/>
          <w:rtl/>
        </w:rPr>
        <w:t>أثناء</w:t>
      </w:r>
      <w:r w:rsidRPr="003F2DB7">
        <w:rPr>
          <w:rtl/>
        </w:rPr>
        <w:t xml:space="preserve"> </w:t>
      </w:r>
      <w:r w:rsidRPr="003F2DB7">
        <w:rPr>
          <w:rFonts w:hint="cs"/>
          <w:rtl/>
        </w:rPr>
        <w:t>أخذها</w:t>
      </w:r>
      <w:r w:rsidRPr="003F2DB7">
        <w:rPr>
          <w:rtl/>
        </w:rPr>
        <w:t xml:space="preserve"> </w:t>
      </w:r>
      <w:r w:rsidRPr="003F2DB7">
        <w:rPr>
          <w:rFonts w:hint="cs"/>
          <w:rtl/>
        </w:rPr>
        <w:t>إجازة</w:t>
      </w:r>
      <w:r w:rsidRPr="003F2DB7">
        <w:rPr>
          <w:rtl/>
        </w:rPr>
        <w:t xml:space="preserve"> </w:t>
      </w:r>
      <w:r w:rsidRPr="003F2DB7">
        <w:rPr>
          <w:rFonts w:hint="cs"/>
          <w:rtl/>
        </w:rPr>
        <w:t>لرعاية</w:t>
      </w:r>
      <w:r w:rsidRPr="003F2DB7">
        <w:rPr>
          <w:rtl/>
        </w:rPr>
        <w:t xml:space="preserve"> </w:t>
      </w:r>
      <w:r w:rsidRPr="003F2DB7">
        <w:rPr>
          <w:rFonts w:hint="cs"/>
          <w:rtl/>
        </w:rPr>
        <w:t>طفلها،</w:t>
      </w:r>
      <w:r w:rsidRPr="003F2DB7">
        <w:rPr>
          <w:rtl/>
        </w:rPr>
        <w:t xml:space="preserve"> </w:t>
      </w:r>
      <w:r w:rsidRPr="003F2DB7">
        <w:rPr>
          <w:rFonts w:hint="cs"/>
          <w:rtl/>
        </w:rPr>
        <w:t>وقد</w:t>
      </w:r>
      <w:r w:rsidRPr="003F2DB7">
        <w:rPr>
          <w:rtl/>
        </w:rPr>
        <w:t xml:space="preserve"> </w:t>
      </w:r>
      <w:r w:rsidRPr="003F2DB7">
        <w:rPr>
          <w:rFonts w:hint="cs"/>
          <w:rtl/>
        </w:rPr>
        <w:t>يمنع</w:t>
      </w:r>
      <w:r w:rsidRPr="003F2DB7">
        <w:rPr>
          <w:rtl/>
        </w:rPr>
        <w:t xml:space="preserve"> </w:t>
      </w:r>
      <w:r w:rsidRPr="003F2DB7">
        <w:rPr>
          <w:rFonts w:hint="cs"/>
          <w:rtl/>
        </w:rPr>
        <w:t>المرض</w:t>
      </w:r>
      <w:r w:rsidRPr="003F2DB7">
        <w:rPr>
          <w:rtl/>
        </w:rPr>
        <w:t xml:space="preserve"> </w:t>
      </w:r>
      <w:r w:rsidRPr="003F2DB7">
        <w:rPr>
          <w:rFonts w:hint="cs"/>
          <w:rtl/>
        </w:rPr>
        <w:t>أو</w:t>
      </w:r>
      <w:r w:rsidRPr="003F2DB7">
        <w:rPr>
          <w:rtl/>
        </w:rPr>
        <w:t xml:space="preserve"> </w:t>
      </w:r>
      <w:r w:rsidRPr="003F2DB7">
        <w:rPr>
          <w:rFonts w:hint="cs"/>
          <w:rtl/>
        </w:rPr>
        <w:t>الإصابة</w:t>
      </w:r>
      <w:r w:rsidRPr="003F2DB7">
        <w:rPr>
          <w:rtl/>
        </w:rPr>
        <w:t xml:space="preserve"> </w:t>
      </w:r>
      <w:r w:rsidRPr="003F2DB7">
        <w:rPr>
          <w:rFonts w:hint="cs"/>
          <w:rtl/>
        </w:rPr>
        <w:t>العمل</w:t>
      </w:r>
      <w:r w:rsidRPr="003F2DB7">
        <w:rPr>
          <w:rtl/>
        </w:rPr>
        <w:t xml:space="preserve"> </w:t>
      </w:r>
      <w:r w:rsidRPr="003F2DB7">
        <w:rPr>
          <w:rFonts w:hint="cs"/>
          <w:rtl/>
        </w:rPr>
        <w:t>ويؤدي</w:t>
      </w:r>
      <w:r w:rsidRPr="003F2DB7">
        <w:rPr>
          <w:rtl/>
        </w:rPr>
        <w:t xml:space="preserve"> </w:t>
      </w:r>
      <w:r w:rsidRPr="003F2DB7">
        <w:rPr>
          <w:rFonts w:hint="cs"/>
          <w:rtl/>
        </w:rPr>
        <w:t>إلى</w:t>
      </w:r>
      <w:r w:rsidRPr="003F2DB7">
        <w:rPr>
          <w:rtl/>
        </w:rPr>
        <w:t xml:space="preserve"> </w:t>
      </w:r>
      <w:r w:rsidRPr="003F2DB7">
        <w:rPr>
          <w:rFonts w:hint="cs"/>
          <w:rtl/>
        </w:rPr>
        <w:t>نفقات</w:t>
      </w:r>
      <w:r w:rsidRPr="003F2DB7">
        <w:rPr>
          <w:rtl/>
        </w:rPr>
        <w:t xml:space="preserve"> </w:t>
      </w:r>
      <w:r w:rsidRPr="003F2DB7">
        <w:rPr>
          <w:rFonts w:hint="cs"/>
          <w:rtl/>
        </w:rPr>
        <w:t>طبية</w:t>
      </w:r>
      <w:r w:rsidRPr="003F2DB7">
        <w:rPr>
          <w:rtl/>
        </w:rPr>
        <w:t xml:space="preserve">. </w:t>
      </w:r>
      <w:r w:rsidRPr="003F2DB7">
        <w:rPr>
          <w:rFonts w:hint="cs"/>
          <w:rtl/>
        </w:rPr>
        <w:t>ينص</w:t>
      </w:r>
      <w:r w:rsidRPr="003F2DB7">
        <w:rPr>
          <w:rtl/>
        </w:rPr>
        <w:t xml:space="preserve"> </w:t>
      </w:r>
      <w:r w:rsidRPr="003F2DB7">
        <w:rPr>
          <w:rFonts w:hint="cs"/>
          <w:rtl/>
        </w:rPr>
        <w:t>اتفاق</w:t>
      </w:r>
      <w:r w:rsidRPr="003F2DB7">
        <w:rPr>
          <w:rtl/>
        </w:rPr>
        <w:t xml:space="preserve"> </w:t>
      </w:r>
      <w:r w:rsidRPr="003F2DB7">
        <w:rPr>
          <w:rFonts w:hint="cs"/>
          <w:rtl/>
        </w:rPr>
        <w:t>منظمة</w:t>
      </w:r>
      <w:r w:rsidRPr="003F2DB7">
        <w:rPr>
          <w:rtl/>
        </w:rPr>
        <w:t xml:space="preserve"> </w:t>
      </w:r>
      <w:r w:rsidRPr="003F2DB7">
        <w:rPr>
          <w:rFonts w:hint="cs"/>
          <w:rtl/>
        </w:rPr>
        <w:t>العمل</w:t>
      </w:r>
      <w:r w:rsidRPr="003F2DB7">
        <w:rPr>
          <w:rtl/>
        </w:rPr>
        <w:t xml:space="preserve"> </w:t>
      </w:r>
      <w:r w:rsidRPr="003F2DB7">
        <w:rPr>
          <w:rFonts w:hint="cs"/>
          <w:rtl/>
        </w:rPr>
        <w:t>الدولية</w:t>
      </w:r>
      <w:r w:rsidRPr="003F2DB7">
        <w:rPr>
          <w:rtl/>
        </w:rPr>
        <w:t xml:space="preserve"> </w:t>
      </w:r>
      <w:r w:rsidRPr="003F2DB7">
        <w:rPr>
          <w:rFonts w:hint="cs"/>
          <w:rtl/>
        </w:rPr>
        <w:t>بشأن</w:t>
      </w:r>
      <w:r w:rsidRPr="003F2DB7">
        <w:rPr>
          <w:rtl/>
        </w:rPr>
        <w:t xml:space="preserve"> </w:t>
      </w:r>
      <w:r w:rsidRPr="003F2DB7">
        <w:rPr>
          <w:rFonts w:hint="cs"/>
          <w:rtl/>
        </w:rPr>
        <w:t>الضمان</w:t>
      </w:r>
      <w:r w:rsidRPr="003F2DB7">
        <w:rPr>
          <w:rtl/>
        </w:rPr>
        <w:t xml:space="preserve"> </w:t>
      </w:r>
      <w:r w:rsidRPr="003F2DB7">
        <w:rPr>
          <w:rFonts w:hint="cs"/>
          <w:rtl/>
        </w:rPr>
        <w:t>الاجتماعي</w:t>
      </w:r>
      <w:r w:rsidRPr="003F2DB7">
        <w:rPr>
          <w:rtl/>
        </w:rPr>
        <w:t xml:space="preserve"> (</w:t>
      </w:r>
      <w:r w:rsidRPr="003F2DB7">
        <w:rPr>
          <w:rFonts w:hint="cs"/>
          <w:rtl/>
        </w:rPr>
        <w:t>المعايير</w:t>
      </w:r>
      <w:r w:rsidRPr="003F2DB7">
        <w:rPr>
          <w:rtl/>
        </w:rPr>
        <w:t xml:space="preserve"> </w:t>
      </w:r>
      <w:r w:rsidRPr="003F2DB7">
        <w:rPr>
          <w:rFonts w:hint="cs"/>
          <w:rtl/>
        </w:rPr>
        <w:t>الدنيا</w:t>
      </w:r>
      <w:r w:rsidRPr="003F2DB7">
        <w:rPr>
          <w:rtl/>
        </w:rPr>
        <w:t>)</w:t>
      </w:r>
      <w:r w:rsidRPr="003F2DB7">
        <w:rPr>
          <w:rFonts w:hint="cs"/>
          <w:rtl/>
        </w:rPr>
        <w:t>،</w:t>
      </w:r>
      <w:r w:rsidRPr="003F2DB7">
        <w:rPr>
          <w:rtl/>
        </w:rPr>
        <w:t xml:space="preserve"> </w:t>
      </w:r>
      <w:r w:rsidRPr="003F2DB7">
        <w:rPr>
          <w:rFonts w:hint="cs"/>
          <w:rtl/>
        </w:rPr>
        <w:t>١٩٥٢</w:t>
      </w:r>
      <w:r w:rsidRPr="003F2DB7">
        <w:rPr>
          <w:rtl/>
        </w:rPr>
        <w:t xml:space="preserve"> (</w:t>
      </w:r>
      <w:r w:rsidRPr="003F2DB7">
        <w:rPr>
          <w:rFonts w:hint="cs"/>
          <w:rtl/>
        </w:rPr>
        <w:t>رقم</w:t>
      </w:r>
      <w:r w:rsidRPr="003F2DB7">
        <w:rPr>
          <w:rtl/>
        </w:rPr>
        <w:t xml:space="preserve"> </w:t>
      </w:r>
      <w:r w:rsidRPr="003F2DB7">
        <w:rPr>
          <w:rFonts w:hint="cs"/>
          <w:rtl/>
        </w:rPr>
        <w:t>١٠٢</w:t>
      </w:r>
      <w:r w:rsidRPr="003F2DB7">
        <w:rPr>
          <w:rtl/>
        </w:rPr>
        <w:t xml:space="preserve">) — </w:t>
      </w:r>
      <w:r w:rsidRPr="003F2DB7">
        <w:rPr>
          <w:rFonts w:hint="cs"/>
          <w:rtl/>
        </w:rPr>
        <w:t>وهو</w:t>
      </w:r>
      <w:r w:rsidRPr="003F2DB7">
        <w:rPr>
          <w:rtl/>
        </w:rPr>
        <w:t xml:space="preserve"> </w:t>
      </w:r>
      <w:r w:rsidRPr="003F2DB7">
        <w:rPr>
          <w:rFonts w:hint="cs"/>
          <w:rtl/>
        </w:rPr>
        <w:t>المعيار</w:t>
      </w:r>
      <w:r w:rsidRPr="003F2DB7">
        <w:rPr>
          <w:rtl/>
        </w:rPr>
        <w:t xml:space="preserve"> </w:t>
      </w:r>
      <w:r w:rsidRPr="003F2DB7">
        <w:rPr>
          <w:rFonts w:hint="cs"/>
          <w:rtl/>
        </w:rPr>
        <w:t>الدولي</w:t>
      </w:r>
      <w:r w:rsidRPr="003F2DB7">
        <w:rPr>
          <w:rtl/>
        </w:rPr>
        <w:t xml:space="preserve"> </w:t>
      </w:r>
      <w:r w:rsidRPr="003F2DB7">
        <w:rPr>
          <w:rFonts w:hint="cs"/>
          <w:rtl/>
        </w:rPr>
        <w:t>الرائد</w:t>
      </w:r>
      <w:r w:rsidRPr="003F2DB7">
        <w:rPr>
          <w:rtl/>
        </w:rPr>
        <w:t xml:space="preserve"> </w:t>
      </w:r>
      <w:r w:rsidRPr="003F2DB7">
        <w:rPr>
          <w:rFonts w:hint="cs"/>
          <w:rtl/>
        </w:rPr>
        <w:t>للضمان</w:t>
      </w:r>
      <w:r w:rsidRPr="003F2DB7">
        <w:rPr>
          <w:rtl/>
        </w:rPr>
        <w:t xml:space="preserve"> </w:t>
      </w:r>
      <w:r w:rsidRPr="003F2DB7">
        <w:rPr>
          <w:rFonts w:hint="cs"/>
          <w:rtl/>
        </w:rPr>
        <w:t>الاجتماعي</w:t>
      </w:r>
      <w:r w:rsidRPr="003F2DB7">
        <w:rPr>
          <w:rtl/>
        </w:rPr>
        <w:t xml:space="preserve"> — </w:t>
      </w:r>
      <w:r w:rsidRPr="003F2DB7">
        <w:rPr>
          <w:rFonts w:hint="cs"/>
          <w:rtl/>
        </w:rPr>
        <w:t>على</w:t>
      </w:r>
      <w:r w:rsidRPr="003F2DB7">
        <w:rPr>
          <w:rtl/>
        </w:rPr>
        <w:t xml:space="preserve"> </w:t>
      </w:r>
      <w:r w:rsidRPr="003F2DB7">
        <w:rPr>
          <w:rFonts w:hint="cs"/>
          <w:rtl/>
        </w:rPr>
        <w:t>تسعة</w:t>
      </w:r>
      <w:r w:rsidRPr="003F2DB7">
        <w:rPr>
          <w:rtl/>
        </w:rPr>
        <w:t xml:space="preserve"> </w:t>
      </w:r>
      <w:r w:rsidRPr="003F2DB7">
        <w:rPr>
          <w:rFonts w:hint="cs"/>
          <w:rtl/>
        </w:rPr>
        <w:t>فروع</w:t>
      </w:r>
      <w:r w:rsidRPr="003F2DB7">
        <w:rPr>
          <w:rtl/>
        </w:rPr>
        <w:t xml:space="preserve"> </w:t>
      </w:r>
      <w:r w:rsidRPr="003F2DB7">
        <w:rPr>
          <w:rFonts w:hint="cs"/>
          <w:rtl/>
        </w:rPr>
        <w:t>للضمان</w:t>
      </w:r>
      <w:r w:rsidRPr="003F2DB7">
        <w:rPr>
          <w:rtl/>
        </w:rPr>
        <w:t xml:space="preserve"> </w:t>
      </w:r>
      <w:r w:rsidRPr="003F2DB7">
        <w:rPr>
          <w:rFonts w:hint="cs"/>
          <w:rtl/>
        </w:rPr>
        <w:t>الاجتماعي</w:t>
      </w:r>
      <w:r w:rsidRPr="003F2DB7">
        <w:rPr>
          <w:rtl/>
        </w:rPr>
        <w:t xml:space="preserve"> </w:t>
      </w:r>
      <w:r w:rsidRPr="003F2DB7">
        <w:rPr>
          <w:rFonts w:hint="cs"/>
          <w:rtl/>
        </w:rPr>
        <w:t>التي</w:t>
      </w:r>
      <w:r w:rsidRPr="003F2DB7">
        <w:rPr>
          <w:rtl/>
        </w:rPr>
        <w:t xml:space="preserve"> </w:t>
      </w:r>
      <w:r w:rsidRPr="003F2DB7">
        <w:rPr>
          <w:rFonts w:hint="cs"/>
          <w:rtl/>
        </w:rPr>
        <w:t>تعالج</w:t>
      </w:r>
      <w:r w:rsidRPr="003F2DB7">
        <w:rPr>
          <w:rtl/>
        </w:rPr>
        <w:t xml:space="preserve"> </w:t>
      </w:r>
      <w:r w:rsidRPr="003F2DB7">
        <w:rPr>
          <w:rFonts w:hint="cs"/>
          <w:rtl/>
        </w:rPr>
        <w:t>الأحداث</w:t>
      </w:r>
      <w:r w:rsidRPr="003F2DB7">
        <w:rPr>
          <w:rtl/>
        </w:rPr>
        <w:t xml:space="preserve"> </w:t>
      </w:r>
      <w:r w:rsidRPr="003F2DB7">
        <w:rPr>
          <w:rFonts w:hint="cs"/>
          <w:rtl/>
        </w:rPr>
        <w:t>الحياتية</w:t>
      </w:r>
      <w:r w:rsidRPr="003F2DB7">
        <w:rPr>
          <w:rtl/>
        </w:rPr>
        <w:t xml:space="preserve"> </w:t>
      </w:r>
      <w:r w:rsidRPr="003F2DB7">
        <w:rPr>
          <w:rFonts w:hint="cs"/>
          <w:rtl/>
        </w:rPr>
        <w:t>الرئيسية،</w:t>
      </w:r>
      <w:r w:rsidRPr="003F2DB7">
        <w:rPr>
          <w:rtl/>
        </w:rPr>
        <w:t xml:space="preserve"> </w:t>
      </w:r>
      <w:r w:rsidRPr="003F2DB7">
        <w:rPr>
          <w:rFonts w:hint="cs"/>
          <w:rtl/>
        </w:rPr>
        <w:t>وهي</w:t>
      </w:r>
      <w:r w:rsidRPr="003F2DB7">
        <w:rPr>
          <w:rtl/>
        </w:rPr>
        <w:t xml:space="preserve">: </w:t>
      </w:r>
      <w:r w:rsidRPr="003F2DB7">
        <w:rPr>
          <w:rFonts w:hint="cs"/>
          <w:rtl/>
        </w:rPr>
        <w:t>منافع</w:t>
      </w:r>
      <w:r w:rsidRPr="003F2DB7">
        <w:rPr>
          <w:rtl/>
        </w:rPr>
        <w:t xml:space="preserve"> </w:t>
      </w:r>
      <w:r w:rsidRPr="003F2DB7">
        <w:rPr>
          <w:rFonts w:hint="cs"/>
          <w:rtl/>
        </w:rPr>
        <w:t>الأمومة،</w:t>
      </w:r>
      <w:r w:rsidRPr="003F2DB7">
        <w:rPr>
          <w:rtl/>
        </w:rPr>
        <w:t xml:space="preserve"> </w:t>
      </w:r>
      <w:r w:rsidRPr="003F2DB7">
        <w:rPr>
          <w:rFonts w:hint="cs"/>
          <w:rtl/>
        </w:rPr>
        <w:t>منافع</w:t>
      </w:r>
      <w:r w:rsidRPr="003F2DB7">
        <w:rPr>
          <w:rtl/>
        </w:rPr>
        <w:t xml:space="preserve"> </w:t>
      </w:r>
      <w:r w:rsidRPr="003F2DB7">
        <w:rPr>
          <w:rFonts w:hint="cs"/>
          <w:rtl/>
        </w:rPr>
        <w:t>الأسرة</w:t>
      </w:r>
      <w:r w:rsidRPr="003F2DB7">
        <w:rPr>
          <w:rtl/>
        </w:rPr>
        <w:t xml:space="preserve"> (</w:t>
      </w:r>
      <w:r w:rsidRPr="003F2DB7">
        <w:rPr>
          <w:rFonts w:hint="cs"/>
          <w:rtl/>
        </w:rPr>
        <w:t>بما</w:t>
      </w:r>
      <w:r w:rsidRPr="003F2DB7">
        <w:rPr>
          <w:rtl/>
        </w:rPr>
        <w:t xml:space="preserve"> </w:t>
      </w:r>
      <w:r w:rsidRPr="003F2DB7">
        <w:rPr>
          <w:rFonts w:hint="cs"/>
          <w:rtl/>
        </w:rPr>
        <w:t>في</w:t>
      </w:r>
      <w:r w:rsidRPr="003F2DB7">
        <w:rPr>
          <w:rtl/>
        </w:rPr>
        <w:t xml:space="preserve"> </w:t>
      </w:r>
      <w:r w:rsidRPr="003F2DB7">
        <w:rPr>
          <w:rFonts w:hint="cs"/>
          <w:rtl/>
        </w:rPr>
        <w:t>ذلك</w:t>
      </w:r>
      <w:r w:rsidRPr="003F2DB7">
        <w:rPr>
          <w:rtl/>
        </w:rPr>
        <w:t xml:space="preserve"> </w:t>
      </w:r>
      <w:r w:rsidRPr="003F2DB7">
        <w:rPr>
          <w:rFonts w:hint="cs"/>
          <w:rtl/>
        </w:rPr>
        <w:t>منافع</w:t>
      </w:r>
      <w:r w:rsidRPr="003F2DB7">
        <w:rPr>
          <w:rtl/>
        </w:rPr>
        <w:t xml:space="preserve"> </w:t>
      </w:r>
      <w:r w:rsidRPr="003F2DB7">
        <w:rPr>
          <w:rFonts w:hint="cs"/>
          <w:rtl/>
        </w:rPr>
        <w:t>الأطفال</w:t>
      </w:r>
      <w:r w:rsidRPr="003F2DB7">
        <w:rPr>
          <w:rtl/>
        </w:rPr>
        <w:t>)</w:t>
      </w:r>
      <w:r w:rsidRPr="003F2DB7">
        <w:rPr>
          <w:rFonts w:hint="cs"/>
          <w:rtl/>
        </w:rPr>
        <w:t>،</w:t>
      </w:r>
      <w:r w:rsidRPr="003F2DB7">
        <w:rPr>
          <w:rtl/>
        </w:rPr>
        <w:t xml:space="preserve"> </w:t>
      </w:r>
      <w:r w:rsidRPr="003F2DB7">
        <w:rPr>
          <w:rFonts w:hint="cs"/>
          <w:rtl/>
        </w:rPr>
        <w:t>منافع</w:t>
      </w:r>
      <w:r w:rsidRPr="003F2DB7">
        <w:rPr>
          <w:rtl/>
        </w:rPr>
        <w:t xml:space="preserve"> </w:t>
      </w:r>
      <w:r w:rsidRPr="003F2DB7">
        <w:rPr>
          <w:rFonts w:hint="cs"/>
          <w:rtl/>
        </w:rPr>
        <w:t>البطالة،</w:t>
      </w:r>
      <w:r w:rsidRPr="003F2DB7">
        <w:rPr>
          <w:rtl/>
        </w:rPr>
        <w:t xml:space="preserve"> </w:t>
      </w:r>
      <w:r w:rsidRPr="003F2DB7">
        <w:rPr>
          <w:rFonts w:hint="cs"/>
          <w:rtl/>
        </w:rPr>
        <w:t>منافع</w:t>
      </w:r>
      <w:r w:rsidRPr="003F2DB7">
        <w:rPr>
          <w:rtl/>
        </w:rPr>
        <w:t xml:space="preserve"> </w:t>
      </w:r>
      <w:r w:rsidRPr="003F2DB7">
        <w:rPr>
          <w:rFonts w:hint="cs"/>
          <w:rtl/>
        </w:rPr>
        <w:t>إصابات</w:t>
      </w:r>
      <w:r w:rsidRPr="003F2DB7">
        <w:rPr>
          <w:rtl/>
        </w:rPr>
        <w:t xml:space="preserve"> </w:t>
      </w:r>
      <w:r w:rsidRPr="003F2DB7">
        <w:rPr>
          <w:rFonts w:hint="cs"/>
          <w:rtl/>
        </w:rPr>
        <w:t>العمل،</w:t>
      </w:r>
      <w:r w:rsidRPr="003F2DB7">
        <w:rPr>
          <w:rtl/>
        </w:rPr>
        <w:t xml:space="preserve"> </w:t>
      </w:r>
      <w:r w:rsidRPr="003F2DB7">
        <w:rPr>
          <w:rFonts w:hint="cs"/>
          <w:rtl/>
        </w:rPr>
        <w:t>منافع</w:t>
      </w:r>
      <w:r w:rsidRPr="003F2DB7">
        <w:rPr>
          <w:rtl/>
        </w:rPr>
        <w:t xml:space="preserve"> </w:t>
      </w:r>
      <w:r w:rsidRPr="003F2DB7">
        <w:rPr>
          <w:rFonts w:hint="cs"/>
          <w:rtl/>
        </w:rPr>
        <w:t>العجز،</w:t>
      </w:r>
      <w:r w:rsidRPr="003F2DB7">
        <w:rPr>
          <w:rtl/>
        </w:rPr>
        <w:t xml:space="preserve"> </w:t>
      </w:r>
      <w:r w:rsidRPr="003F2DB7">
        <w:rPr>
          <w:rFonts w:hint="cs"/>
          <w:rtl/>
        </w:rPr>
        <w:t>منافع</w:t>
      </w:r>
      <w:r w:rsidRPr="003F2DB7">
        <w:rPr>
          <w:rtl/>
        </w:rPr>
        <w:t xml:space="preserve"> </w:t>
      </w:r>
      <w:r w:rsidRPr="003F2DB7">
        <w:rPr>
          <w:rFonts w:hint="cs"/>
          <w:rtl/>
        </w:rPr>
        <w:t>الشيخوخة،</w:t>
      </w:r>
      <w:r w:rsidRPr="003F2DB7">
        <w:rPr>
          <w:rtl/>
        </w:rPr>
        <w:t xml:space="preserve"> </w:t>
      </w:r>
      <w:r w:rsidRPr="003F2DB7">
        <w:rPr>
          <w:rFonts w:hint="cs"/>
          <w:rtl/>
        </w:rPr>
        <w:t>منافع</w:t>
      </w:r>
      <w:r w:rsidRPr="003F2DB7">
        <w:rPr>
          <w:rtl/>
        </w:rPr>
        <w:t xml:space="preserve"> </w:t>
      </w:r>
      <w:r w:rsidRPr="003F2DB7">
        <w:rPr>
          <w:rFonts w:hint="cs"/>
          <w:rtl/>
        </w:rPr>
        <w:t>البقاء</w:t>
      </w:r>
      <w:r w:rsidRPr="003F2DB7">
        <w:rPr>
          <w:rtl/>
        </w:rPr>
        <w:t xml:space="preserve"> </w:t>
      </w:r>
      <w:r w:rsidRPr="003F2DB7">
        <w:rPr>
          <w:rFonts w:hint="cs"/>
          <w:rtl/>
        </w:rPr>
        <w:t>على</w:t>
      </w:r>
      <w:r w:rsidRPr="003F2DB7">
        <w:rPr>
          <w:rtl/>
        </w:rPr>
        <w:t xml:space="preserve"> </w:t>
      </w:r>
      <w:r w:rsidRPr="003F2DB7">
        <w:rPr>
          <w:rFonts w:hint="cs"/>
          <w:rtl/>
        </w:rPr>
        <w:t>قيد</w:t>
      </w:r>
      <w:r w:rsidRPr="003F2DB7">
        <w:rPr>
          <w:rtl/>
        </w:rPr>
        <w:t xml:space="preserve"> </w:t>
      </w:r>
      <w:r w:rsidRPr="003F2DB7">
        <w:rPr>
          <w:rFonts w:hint="cs"/>
          <w:rtl/>
        </w:rPr>
        <w:t>الحياة</w:t>
      </w:r>
      <w:r w:rsidRPr="003F2DB7">
        <w:rPr>
          <w:rtl/>
        </w:rPr>
        <w:t xml:space="preserve"> </w:t>
      </w:r>
      <w:r w:rsidRPr="003F2DB7">
        <w:rPr>
          <w:rFonts w:hint="cs"/>
          <w:rtl/>
        </w:rPr>
        <w:t>والرعاية</w:t>
      </w:r>
      <w:r w:rsidRPr="003F2DB7">
        <w:rPr>
          <w:rtl/>
        </w:rPr>
        <w:t xml:space="preserve"> </w:t>
      </w:r>
      <w:r w:rsidRPr="003F2DB7">
        <w:rPr>
          <w:rFonts w:hint="cs"/>
          <w:rtl/>
        </w:rPr>
        <w:t>الطبية</w:t>
      </w:r>
      <w:r w:rsidRPr="003F2DB7">
        <w:rPr>
          <w:rtl/>
        </w:rPr>
        <w:t xml:space="preserve">. </w:t>
      </w:r>
      <w:r w:rsidRPr="003F2DB7">
        <w:rPr>
          <w:rFonts w:hint="cs"/>
          <w:rtl/>
        </w:rPr>
        <w:t>توضح</w:t>
      </w:r>
      <w:r w:rsidRPr="003F2DB7">
        <w:rPr>
          <w:rtl/>
        </w:rPr>
        <w:t xml:space="preserve"> </w:t>
      </w:r>
      <w:r w:rsidRPr="003F2DB7">
        <w:rPr>
          <w:rFonts w:hint="cs"/>
          <w:rtl/>
        </w:rPr>
        <w:t>الشكل</w:t>
      </w:r>
      <w:r w:rsidRPr="003F2DB7">
        <w:rPr>
          <w:rtl/>
        </w:rPr>
        <w:t xml:space="preserve"> </w:t>
      </w:r>
      <w:r w:rsidRPr="003F2DB7">
        <w:rPr>
          <w:rFonts w:hint="cs"/>
          <w:rtl/>
        </w:rPr>
        <w:t>١-٣</w:t>
      </w:r>
      <w:r w:rsidRPr="003F2DB7">
        <w:rPr>
          <w:rtl/>
        </w:rPr>
        <w:t xml:space="preserve"> </w:t>
      </w:r>
      <w:r w:rsidRPr="003F2DB7">
        <w:rPr>
          <w:rFonts w:hint="cs"/>
          <w:rtl/>
        </w:rPr>
        <w:t>إطارًا</w:t>
      </w:r>
      <w:r w:rsidRPr="003F2DB7">
        <w:rPr>
          <w:rtl/>
        </w:rPr>
        <w:t xml:space="preserve"> </w:t>
      </w:r>
      <w:r w:rsidRPr="003F2DB7">
        <w:rPr>
          <w:rFonts w:hint="cs"/>
          <w:rtl/>
        </w:rPr>
        <w:t>حديثًا</w:t>
      </w:r>
      <w:r w:rsidRPr="003F2DB7">
        <w:rPr>
          <w:rtl/>
        </w:rPr>
        <w:t xml:space="preserve"> </w:t>
      </w:r>
      <w:r w:rsidRPr="003F2DB7">
        <w:rPr>
          <w:rFonts w:hint="cs"/>
          <w:rtl/>
        </w:rPr>
        <w:t>وشاملاً</w:t>
      </w:r>
      <w:r w:rsidRPr="003F2DB7">
        <w:rPr>
          <w:rtl/>
        </w:rPr>
        <w:t xml:space="preserve"> </w:t>
      </w:r>
      <w:r w:rsidRPr="003F2DB7">
        <w:rPr>
          <w:rFonts w:hint="cs"/>
          <w:rtl/>
        </w:rPr>
        <w:t>للضمان</w:t>
      </w:r>
      <w:r w:rsidRPr="003F2DB7">
        <w:rPr>
          <w:rtl/>
        </w:rPr>
        <w:t xml:space="preserve"> </w:t>
      </w:r>
      <w:r w:rsidRPr="003F2DB7">
        <w:rPr>
          <w:rFonts w:hint="cs"/>
          <w:rtl/>
        </w:rPr>
        <w:t>الاجتماعي،</w:t>
      </w:r>
      <w:r w:rsidRPr="003F2DB7">
        <w:rPr>
          <w:rtl/>
        </w:rPr>
        <w:t xml:space="preserve"> </w:t>
      </w:r>
      <w:r w:rsidRPr="003F2DB7">
        <w:rPr>
          <w:rFonts w:hint="cs"/>
          <w:rtl/>
        </w:rPr>
        <w:t>بما</w:t>
      </w:r>
      <w:r w:rsidRPr="003F2DB7">
        <w:rPr>
          <w:rtl/>
        </w:rPr>
        <w:t xml:space="preserve"> </w:t>
      </w:r>
      <w:r w:rsidRPr="003F2DB7">
        <w:rPr>
          <w:rFonts w:hint="cs"/>
          <w:rtl/>
        </w:rPr>
        <w:t>في</w:t>
      </w:r>
      <w:r w:rsidRPr="003F2DB7">
        <w:rPr>
          <w:rtl/>
        </w:rPr>
        <w:t xml:space="preserve"> </w:t>
      </w:r>
      <w:r w:rsidRPr="003F2DB7">
        <w:rPr>
          <w:rFonts w:hint="cs"/>
          <w:rtl/>
        </w:rPr>
        <w:t>ذلك</w:t>
      </w:r>
      <w:r w:rsidRPr="003F2DB7">
        <w:rPr>
          <w:rtl/>
        </w:rPr>
        <w:t xml:space="preserve"> </w:t>
      </w:r>
      <w:r w:rsidRPr="003F2DB7">
        <w:rPr>
          <w:rFonts w:hint="cs"/>
          <w:rtl/>
        </w:rPr>
        <w:t>مزايا</w:t>
      </w:r>
      <w:r w:rsidRPr="003F2DB7">
        <w:rPr>
          <w:rtl/>
        </w:rPr>
        <w:t xml:space="preserve"> </w:t>
      </w:r>
      <w:r w:rsidRPr="003F2DB7">
        <w:rPr>
          <w:rFonts w:hint="cs"/>
          <w:rtl/>
        </w:rPr>
        <w:t>الإعاقة،</w:t>
      </w:r>
      <w:r w:rsidRPr="003F2DB7">
        <w:rPr>
          <w:rtl/>
        </w:rPr>
        <w:t xml:space="preserve"> </w:t>
      </w:r>
      <w:r w:rsidRPr="003F2DB7">
        <w:rPr>
          <w:rFonts w:hint="cs"/>
          <w:rtl/>
        </w:rPr>
        <w:t>مدعومًا</w:t>
      </w:r>
      <w:r w:rsidRPr="003F2DB7">
        <w:rPr>
          <w:rtl/>
        </w:rPr>
        <w:t xml:space="preserve"> </w:t>
      </w:r>
      <w:r w:rsidRPr="003F2DB7">
        <w:rPr>
          <w:rFonts w:hint="cs"/>
          <w:rtl/>
        </w:rPr>
        <w:t>بمساعدات</w:t>
      </w:r>
      <w:r w:rsidRPr="003F2DB7">
        <w:rPr>
          <w:rtl/>
        </w:rPr>
        <w:t xml:space="preserve"> </w:t>
      </w:r>
      <w:r w:rsidRPr="003F2DB7">
        <w:rPr>
          <w:rFonts w:hint="cs"/>
          <w:rtl/>
        </w:rPr>
        <w:t>اجتماعية</w:t>
      </w:r>
      <w:r w:rsidRPr="003F2DB7">
        <w:rPr>
          <w:rtl/>
        </w:rPr>
        <w:t xml:space="preserve"> </w:t>
      </w:r>
      <w:r w:rsidRPr="003F2DB7">
        <w:rPr>
          <w:rFonts w:hint="cs"/>
          <w:rtl/>
        </w:rPr>
        <w:t>موجهة</w:t>
      </w:r>
      <w:r w:rsidRPr="003F2DB7">
        <w:rPr>
          <w:rtl/>
        </w:rPr>
        <w:t xml:space="preserve"> </w:t>
      </w:r>
      <w:r w:rsidRPr="003F2DB7">
        <w:rPr>
          <w:rFonts w:hint="cs"/>
          <w:rtl/>
        </w:rPr>
        <w:t>للفقراء</w:t>
      </w:r>
      <w:r w:rsidRPr="003F2DB7">
        <w:rPr>
          <w:rtl/>
        </w:rPr>
        <w:t xml:space="preserve"> </w:t>
      </w:r>
      <w:r w:rsidRPr="003F2DB7">
        <w:rPr>
          <w:rFonts w:hint="cs"/>
          <w:rtl/>
        </w:rPr>
        <w:t>لمكافحة</w:t>
      </w:r>
      <w:r w:rsidRPr="003F2DB7">
        <w:rPr>
          <w:rtl/>
        </w:rPr>
        <w:t xml:space="preserve"> </w:t>
      </w:r>
      <w:r w:rsidRPr="003F2DB7">
        <w:rPr>
          <w:rFonts w:hint="cs"/>
          <w:rtl/>
        </w:rPr>
        <w:t>الفقر</w:t>
      </w:r>
      <w:r w:rsidRPr="00CB2548">
        <w:rPr>
          <w:rFonts w:cs="Arial"/>
          <w:rtl/>
        </w:rPr>
        <w:t>.</w:t>
      </w:r>
    </w:p>
    <w:p w14:paraId="7850B85D" w14:textId="77777777" w:rsidR="00F50925" w:rsidRDefault="00F50925" w:rsidP="00F50925">
      <w:pPr>
        <w:bidi/>
        <w:jc w:val="both"/>
      </w:pPr>
    </w:p>
    <w:p w14:paraId="120D199B" w14:textId="55853C12" w:rsidR="00CB76C9" w:rsidRPr="00CB76C9" w:rsidRDefault="00CB76C9" w:rsidP="00CB76C9">
      <w:pPr>
        <w:pStyle w:val="Caption"/>
        <w:bidi/>
        <w:rPr>
          <w:b w:val="0"/>
          <w:bCs/>
        </w:rPr>
      </w:pPr>
      <w:bookmarkStart w:id="21" w:name="_Hlk178080183"/>
      <w:r w:rsidRPr="00CB76C9">
        <w:rPr>
          <w:b w:val="0"/>
          <w:bCs/>
          <w:rtl/>
        </w:rPr>
        <w:lastRenderedPageBreak/>
        <w:t xml:space="preserve">الشكل 3-1: </w:t>
      </w:r>
      <w:r w:rsidR="003F2DB7">
        <w:rPr>
          <w:rFonts w:hint="cs"/>
          <w:b w:val="0"/>
          <w:bCs/>
          <w:rtl/>
        </w:rPr>
        <w:t>نظام اجتماعي حديث وشامل يوفر ضمان اجتماعي للجميع</w:t>
      </w:r>
    </w:p>
    <w:tbl>
      <w:tblPr>
        <w:tblStyle w:val="Style1"/>
        <w:tblW w:w="0" w:type="auto"/>
        <w:tblLook w:val="04A0" w:firstRow="1" w:lastRow="0" w:firstColumn="1" w:lastColumn="0" w:noHBand="0" w:noVBand="1"/>
      </w:tblPr>
      <w:tblGrid>
        <w:gridCol w:w="8990"/>
      </w:tblGrid>
      <w:tr w:rsidR="00BA1975" w14:paraId="2311E37C" w14:textId="77777777" w:rsidTr="00BA1975">
        <w:tc>
          <w:tcPr>
            <w:tcW w:w="8990" w:type="dxa"/>
          </w:tcPr>
          <w:p w14:paraId="23C6F781" w14:textId="2F252A34" w:rsidR="00BA1975" w:rsidRDefault="008B1612" w:rsidP="00BA1975">
            <w:pPr>
              <w:jc w:val="center"/>
            </w:pPr>
            <w:r>
              <w:rPr>
                <w:noProof/>
              </w:rPr>
              <w:drawing>
                <wp:inline distT="0" distB="0" distL="0" distR="0" wp14:anchorId="3FD0C9E2" wp14:editId="0B670FF2">
                  <wp:extent cx="5727700" cy="3198495"/>
                  <wp:effectExtent l="0" t="0" r="0" b="1905"/>
                  <wp:docPr id="1646110492" name="Picture 4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6110492" name="Picture 41" descr="A screenshot of a computer&#10;&#10;Description automatically generated"/>
                          <pic:cNvPicPr/>
                        </pic:nvPicPr>
                        <pic:blipFill>
                          <a:blip r:embed="rId26" cstate="print">
                            <a:extLst>
                              <a:ext uri="{28A0092B-C50C-407E-A947-70E740481C1C}">
                                <a14:useLocalDpi xmlns:a14="http://schemas.microsoft.com/office/drawing/2010/main" val="0"/>
                              </a:ext>
                            </a:extLst>
                          </a:blip>
                          <a:stretch>
                            <a:fillRect/>
                          </a:stretch>
                        </pic:blipFill>
                        <pic:spPr>
                          <a:xfrm>
                            <a:off x="0" y="0"/>
                            <a:ext cx="5727700" cy="3198495"/>
                          </a:xfrm>
                          <a:prstGeom prst="rect">
                            <a:avLst/>
                          </a:prstGeom>
                        </pic:spPr>
                      </pic:pic>
                    </a:graphicData>
                  </a:graphic>
                </wp:inline>
              </w:drawing>
            </w:r>
          </w:p>
        </w:tc>
      </w:tr>
    </w:tbl>
    <w:p w14:paraId="369EF7DD" w14:textId="3B6355B9" w:rsidR="00CB76C9" w:rsidRPr="00CB76C9" w:rsidRDefault="00CB76C9" w:rsidP="00CB76C9">
      <w:pPr>
        <w:pStyle w:val="Tablenote-belowtable"/>
        <w:bidi/>
        <w:rPr>
          <w:rFonts w:ascii="Simplified Arabic" w:hAnsi="Simplified Arabic" w:cs="Simplified Arabic"/>
        </w:rPr>
      </w:pPr>
      <w:r w:rsidRPr="00CB76C9">
        <w:rPr>
          <w:rFonts w:ascii="Simplified Arabic" w:hAnsi="Simplified Arabic" w:cs="Simplified Arabic"/>
          <w:rtl/>
        </w:rPr>
        <w:t>المصدر: مسارات التنمية.</w:t>
      </w:r>
    </w:p>
    <w:bookmarkEnd w:id="21"/>
    <w:p w14:paraId="3AAED8F2" w14:textId="06373ECD" w:rsidR="006E1CE1" w:rsidRPr="006E1CE1" w:rsidRDefault="006E1CE1" w:rsidP="006E1CE1">
      <w:pPr>
        <w:bidi/>
        <w:jc w:val="both"/>
        <w:rPr>
          <w:lang w:val="en-PL"/>
        </w:rPr>
      </w:pPr>
      <w:r w:rsidRPr="006E1CE1">
        <w:rPr>
          <w:rtl/>
        </w:rPr>
        <w:t xml:space="preserve">في البلدان ذات الدخل المرتفع، يبلغ متوسط ​​الاستثمار في الضمان الاجتماعي (باستثناء الصحة) </w:t>
      </w:r>
      <w:r w:rsidRPr="006E1CE1">
        <w:rPr>
          <w:lang w:val="en-PL"/>
        </w:rPr>
        <w:t>16</w:t>
      </w:r>
      <w:r w:rsidRPr="006E1CE1">
        <w:rPr>
          <w:rtl/>
        </w:rPr>
        <w:t>٪ من الناتج المحلي الإجمالي، مما يبرز القيمة الممنوحة لأنظمة الضمان الاجتماعي القوية.</w:t>
      </w:r>
      <w:r w:rsidR="00875A97">
        <w:rPr>
          <w:rStyle w:val="FootnoteReference"/>
          <w:rtl/>
        </w:rPr>
        <w:footnoteReference w:id="15"/>
      </w:r>
      <w:r w:rsidRPr="006E1CE1">
        <w:rPr>
          <w:rtl/>
        </w:rPr>
        <w:t xml:space="preserve"> وفي ضوء الفوائد الكبيرة لتوسيع نطاق الضمان الاجتماعي، فإن عددًا متزايدًا من البلدان ذات الدخل المتوسط يتبع هذا النهج، حيث تقوم بتطوير أنظمة شاملة تُعطي الأولوية </w:t>
      </w:r>
      <w:r w:rsidRPr="006E1CE1">
        <w:rPr>
          <w:rFonts w:hint="cs"/>
          <w:rtl/>
        </w:rPr>
        <w:t>للمنافع</w:t>
      </w:r>
      <w:r w:rsidRPr="006E1CE1">
        <w:rPr>
          <w:rtl/>
        </w:rPr>
        <w:t xml:space="preserve"> الخاصة بالأطفال، وكبار السن، وذوي الإعاقة، إلى جانب برامج المساعدة الاجتماعية الصغيرة لأولئك الذين يعيشون </w:t>
      </w:r>
      <w:r w:rsidRPr="006E1CE1">
        <w:rPr>
          <w:rFonts w:hint="cs"/>
          <w:rtl/>
        </w:rPr>
        <w:t>تحت خط ال</w:t>
      </w:r>
      <w:r w:rsidRPr="006E1CE1">
        <w:rPr>
          <w:rtl/>
        </w:rPr>
        <w:t xml:space="preserve">فقر. هناك حاليًا </w:t>
      </w:r>
      <w:r w:rsidRPr="006E1CE1">
        <w:rPr>
          <w:rFonts w:hint="cs"/>
          <w:rtl/>
        </w:rPr>
        <w:t xml:space="preserve">٨٩ </w:t>
      </w:r>
      <w:r w:rsidRPr="006E1CE1">
        <w:rPr>
          <w:rtl/>
        </w:rPr>
        <w:t>خطة للضمان الاجتماعي في البلدان ذات الدخل المنخفض والمتوسط تقدم تغطية شاملة</w:t>
      </w:r>
      <w:r w:rsidRPr="006E1CE1">
        <w:rPr>
          <w:rFonts w:hint="cs"/>
          <w:rtl/>
        </w:rPr>
        <w:t>.</w:t>
      </w:r>
    </w:p>
    <w:p w14:paraId="5BC9CF13" w14:textId="70DAC2A1" w:rsidR="0072588A" w:rsidRDefault="006E1CE1" w:rsidP="006E1CE1">
      <w:pPr>
        <w:bidi/>
        <w:jc w:val="both"/>
        <w:rPr>
          <w:rtl/>
        </w:rPr>
      </w:pPr>
      <w:r w:rsidRPr="006E1CE1">
        <w:rPr>
          <w:rtl/>
        </w:rPr>
        <w:t>تتميز أنظمة الضمان الاجتماعي الحديثة والشاملة بأنها متعددة المستويات، حيث تضمن الحد الأدنى من الدخل وتدعم استقرار الاستهلاك على مدار دورة الحياة. في جوهر هذه الأنظمة تكمن فكرة "الحد الأدنى لحماية اجتماعية" (</w:t>
      </w:r>
      <w:r w:rsidRPr="006E1CE1">
        <w:rPr>
          <w:rFonts w:hint="cs"/>
          <w:rtl/>
        </w:rPr>
        <w:t>انظر إلى صندوق ٣-١</w:t>
      </w:r>
      <w:r w:rsidRPr="006E1CE1">
        <w:rPr>
          <w:rtl/>
        </w:rPr>
        <w:t>)، التي تضمن مستوى أساسي من الأمان الاجتماعي للجميع بمستويات تحددها الدولة</w:t>
      </w:r>
      <w:r w:rsidR="00875A97">
        <w:rPr>
          <w:rStyle w:val="FootnoteReference"/>
          <w:rtl/>
        </w:rPr>
        <w:footnoteReference w:id="16"/>
      </w:r>
      <w:r w:rsidRPr="006E1CE1">
        <w:rPr>
          <w:rtl/>
        </w:rPr>
        <w:t>. يتم تمويل "الطبقة الأولى" من النظام من قبل الحكومة من خلال الإيرادات الضريبية العامة، مما يعني أن جميع أفراد المجتمع يساهمون في تمويل هذه الأنظمة من خلال ضرائبهم. في الأردن، يتم جمع معظم الضرائب من خلال الضرائب على المبيعات، التي يدفعها الجميع. إن توسيع نطاق الطبقة الأولى أمر بالغ الأهمية لتغطية جميع شرائح السكان</w:t>
      </w:r>
      <w:r w:rsidR="00CA2D51" w:rsidRPr="007629A1">
        <w:t>.</w:t>
      </w:r>
    </w:p>
    <w:p w14:paraId="2F695631" w14:textId="77777777" w:rsidR="0081611A" w:rsidRDefault="0081611A" w:rsidP="0081611A">
      <w:pPr>
        <w:bidi/>
        <w:jc w:val="both"/>
        <w:rPr>
          <w:rtl/>
        </w:rPr>
      </w:pPr>
    </w:p>
    <w:p w14:paraId="154AA26A" w14:textId="77777777" w:rsidR="0081611A" w:rsidRPr="006E1CE1" w:rsidRDefault="0081611A" w:rsidP="0081611A">
      <w:pPr>
        <w:bidi/>
        <w:jc w:val="both"/>
      </w:pPr>
    </w:p>
    <w:tbl>
      <w:tblPr>
        <w:tblStyle w:val="Style1"/>
        <w:tblW w:w="0" w:type="auto"/>
        <w:tblLook w:val="04A0" w:firstRow="1" w:lastRow="0" w:firstColumn="1" w:lastColumn="0" w:noHBand="0" w:noVBand="1"/>
      </w:tblPr>
      <w:tblGrid>
        <w:gridCol w:w="8990"/>
      </w:tblGrid>
      <w:tr w:rsidR="0076035C" w:rsidRPr="0076035C" w14:paraId="4777838F" w14:textId="77777777" w:rsidTr="007B208B">
        <w:tc>
          <w:tcPr>
            <w:tcW w:w="8990" w:type="dxa"/>
          </w:tcPr>
          <w:p w14:paraId="036ABF8B" w14:textId="5AC5CA74" w:rsidR="0072588A" w:rsidRPr="0072588A" w:rsidRDefault="0072588A" w:rsidP="0072588A">
            <w:pPr>
              <w:pStyle w:val="Caption"/>
              <w:bidi/>
              <w:spacing w:before="0" w:after="0"/>
              <w:rPr>
                <w:rFonts w:ascii="Simplified Arabic" w:hAnsi="Simplified Arabic" w:cs="Simplified Arabic"/>
                <w:b w:val="0"/>
                <w:bCs/>
                <w:sz w:val="18"/>
                <w:szCs w:val="18"/>
              </w:rPr>
            </w:pPr>
            <w:r w:rsidRPr="0072588A">
              <w:rPr>
                <w:rFonts w:ascii="Simplified Arabic" w:hAnsi="Simplified Arabic" w:cs="Simplified Arabic"/>
                <w:b w:val="0"/>
                <w:bCs/>
                <w:sz w:val="18"/>
                <w:szCs w:val="18"/>
                <w:rtl/>
              </w:rPr>
              <w:lastRenderedPageBreak/>
              <w:t xml:space="preserve">الصندوق 3-1: </w:t>
            </w:r>
            <w:r w:rsidR="00083400">
              <w:rPr>
                <w:rFonts w:ascii="Simplified Arabic" w:hAnsi="Simplified Arabic" w:cs="Simplified Arabic" w:hint="cs"/>
                <w:b w:val="0"/>
                <w:bCs/>
                <w:sz w:val="18"/>
                <w:szCs w:val="18"/>
                <w:rtl/>
              </w:rPr>
              <w:t>الحد الأدنى</w:t>
            </w:r>
            <w:r w:rsidR="00083400" w:rsidRPr="0072588A">
              <w:rPr>
                <w:rFonts w:ascii="Simplified Arabic" w:hAnsi="Simplified Arabic" w:cs="Simplified Arabic"/>
                <w:b w:val="0"/>
                <w:bCs/>
                <w:sz w:val="18"/>
                <w:szCs w:val="18"/>
                <w:rtl/>
              </w:rPr>
              <w:t xml:space="preserve"> </w:t>
            </w:r>
            <w:r w:rsidR="00083400">
              <w:rPr>
                <w:rFonts w:ascii="Simplified Arabic" w:hAnsi="Simplified Arabic" w:cs="Simplified Arabic" w:hint="cs"/>
                <w:b w:val="0"/>
                <w:bCs/>
                <w:sz w:val="18"/>
                <w:szCs w:val="18"/>
                <w:rtl/>
              </w:rPr>
              <w:t>ل</w:t>
            </w:r>
            <w:r w:rsidRPr="0072588A">
              <w:rPr>
                <w:rFonts w:ascii="Simplified Arabic" w:hAnsi="Simplified Arabic" w:cs="Simplified Arabic"/>
                <w:b w:val="0"/>
                <w:bCs/>
                <w:sz w:val="18"/>
                <w:szCs w:val="18"/>
                <w:rtl/>
              </w:rPr>
              <w:t>لحماية الاجتماعية</w:t>
            </w:r>
          </w:p>
          <w:p w14:paraId="0E681154" w14:textId="078383D5" w:rsidR="006D2E4C" w:rsidRPr="006D2E4C" w:rsidRDefault="006D2E4C" w:rsidP="006D2E4C">
            <w:pPr>
              <w:pStyle w:val="Tablenote-belowtable"/>
              <w:bidi/>
              <w:spacing w:before="0" w:after="0"/>
              <w:rPr>
                <w:rFonts w:ascii="Simplified Arabic" w:hAnsi="Simplified Arabic" w:cs="Simplified Arabic"/>
              </w:rPr>
            </w:pPr>
            <w:r w:rsidRPr="006D2E4C">
              <w:rPr>
                <w:rFonts w:ascii="Simplified Arabic" w:hAnsi="Simplified Arabic" w:cs="Simplified Arabic" w:hint="cs"/>
                <w:rtl/>
              </w:rPr>
              <w:t>في</w:t>
            </w:r>
            <w:r w:rsidRPr="006D2E4C">
              <w:rPr>
                <w:rFonts w:ascii="Simplified Arabic" w:hAnsi="Simplified Arabic" w:cs="Simplified Arabic"/>
                <w:rtl/>
              </w:rPr>
              <w:t xml:space="preserve"> </w:t>
            </w:r>
            <w:r w:rsidRPr="006D2E4C">
              <w:rPr>
                <w:rFonts w:ascii="Simplified Arabic" w:hAnsi="Simplified Arabic" w:cs="Simplified Arabic" w:hint="cs"/>
                <w:rtl/>
              </w:rPr>
              <w:t>عام</w:t>
            </w:r>
            <w:r w:rsidRPr="006D2E4C">
              <w:rPr>
                <w:rFonts w:ascii="Simplified Arabic" w:hAnsi="Simplified Arabic" w:cs="Simplified Arabic"/>
                <w:rtl/>
              </w:rPr>
              <w:t xml:space="preserve"> 2016</w:t>
            </w:r>
            <w:r w:rsidRPr="006D2E4C">
              <w:rPr>
                <w:rFonts w:ascii="Simplified Arabic" w:hAnsi="Simplified Arabic" w:cs="Simplified Arabic" w:hint="cs"/>
                <w:rtl/>
              </w:rPr>
              <w:t>،</w:t>
            </w:r>
            <w:r w:rsidRPr="006D2E4C">
              <w:rPr>
                <w:rFonts w:ascii="Simplified Arabic" w:hAnsi="Simplified Arabic" w:cs="Simplified Arabic"/>
                <w:rtl/>
              </w:rPr>
              <w:t xml:space="preserve"> </w:t>
            </w:r>
            <w:r w:rsidRPr="006D2E4C">
              <w:rPr>
                <w:rFonts w:ascii="Simplified Arabic" w:hAnsi="Simplified Arabic" w:cs="Simplified Arabic" w:hint="cs"/>
                <w:rtl/>
              </w:rPr>
              <w:t>تعهدت</w:t>
            </w:r>
            <w:r w:rsidRPr="006D2E4C">
              <w:rPr>
                <w:rFonts w:ascii="Simplified Arabic" w:hAnsi="Simplified Arabic" w:cs="Simplified Arabic"/>
                <w:rtl/>
              </w:rPr>
              <w:t xml:space="preserve"> </w:t>
            </w:r>
            <w:r w:rsidRPr="006D2E4C">
              <w:rPr>
                <w:rFonts w:ascii="Simplified Arabic" w:hAnsi="Simplified Arabic" w:cs="Simplified Arabic" w:hint="cs"/>
                <w:rtl/>
              </w:rPr>
              <w:t>الحكومات</w:t>
            </w:r>
            <w:r w:rsidRPr="006D2E4C">
              <w:rPr>
                <w:rFonts w:ascii="Simplified Arabic" w:hAnsi="Simplified Arabic" w:cs="Simplified Arabic"/>
                <w:rtl/>
              </w:rPr>
              <w:t xml:space="preserve"> </w:t>
            </w:r>
            <w:r w:rsidRPr="006D2E4C">
              <w:rPr>
                <w:rFonts w:ascii="Simplified Arabic" w:hAnsi="Simplified Arabic" w:cs="Simplified Arabic" w:hint="cs"/>
                <w:rtl/>
              </w:rPr>
              <w:t>في</w:t>
            </w:r>
            <w:r w:rsidRPr="006D2E4C">
              <w:rPr>
                <w:rFonts w:ascii="Simplified Arabic" w:hAnsi="Simplified Arabic" w:cs="Simplified Arabic"/>
                <w:rtl/>
              </w:rPr>
              <w:t xml:space="preserve"> </w:t>
            </w:r>
            <w:r w:rsidRPr="006D2E4C">
              <w:rPr>
                <w:rFonts w:ascii="Simplified Arabic" w:hAnsi="Simplified Arabic" w:cs="Simplified Arabic" w:hint="cs"/>
                <w:rtl/>
              </w:rPr>
              <w:t>جميع</w:t>
            </w:r>
            <w:r w:rsidRPr="006D2E4C">
              <w:rPr>
                <w:rFonts w:ascii="Simplified Arabic" w:hAnsi="Simplified Arabic" w:cs="Simplified Arabic"/>
                <w:rtl/>
              </w:rPr>
              <w:t xml:space="preserve"> </w:t>
            </w:r>
            <w:r w:rsidRPr="006D2E4C">
              <w:rPr>
                <w:rFonts w:ascii="Simplified Arabic" w:hAnsi="Simplified Arabic" w:cs="Simplified Arabic" w:hint="cs"/>
                <w:rtl/>
              </w:rPr>
              <w:t>أنحاء</w:t>
            </w:r>
            <w:r w:rsidRPr="006D2E4C">
              <w:rPr>
                <w:rFonts w:ascii="Simplified Arabic" w:hAnsi="Simplified Arabic" w:cs="Simplified Arabic"/>
                <w:rtl/>
              </w:rPr>
              <w:t xml:space="preserve"> </w:t>
            </w:r>
            <w:r w:rsidRPr="006D2E4C">
              <w:rPr>
                <w:rFonts w:ascii="Simplified Arabic" w:hAnsi="Simplified Arabic" w:cs="Simplified Arabic" w:hint="cs"/>
                <w:rtl/>
              </w:rPr>
              <w:t>العالم</w:t>
            </w:r>
            <w:r w:rsidRPr="006D2E4C">
              <w:rPr>
                <w:rFonts w:ascii="Simplified Arabic" w:hAnsi="Simplified Arabic" w:cs="Simplified Arabic"/>
                <w:rtl/>
              </w:rPr>
              <w:t xml:space="preserve"> </w:t>
            </w:r>
            <w:r w:rsidRPr="006D2E4C">
              <w:rPr>
                <w:rFonts w:ascii="Simplified Arabic" w:hAnsi="Simplified Arabic" w:cs="Simplified Arabic" w:hint="cs"/>
                <w:rtl/>
              </w:rPr>
              <w:t xml:space="preserve">بتنفيذ </w:t>
            </w:r>
            <w:proofErr w:type="gramStart"/>
            <w:r w:rsidRPr="006D2E4C">
              <w:rPr>
                <w:rFonts w:ascii="Simplified Arabic" w:hAnsi="Simplified Arabic" w:cs="Simplified Arabic" w:hint="cs"/>
                <w:rtl/>
              </w:rPr>
              <w:t>أجندة</w:t>
            </w:r>
            <w:proofErr w:type="gramEnd"/>
            <w:r w:rsidRPr="006D2E4C">
              <w:rPr>
                <w:rFonts w:ascii="Simplified Arabic" w:hAnsi="Simplified Arabic" w:cs="Simplified Arabic"/>
                <w:rtl/>
              </w:rPr>
              <w:t xml:space="preserve"> </w:t>
            </w:r>
            <w:r w:rsidRPr="006D2E4C">
              <w:rPr>
                <w:rFonts w:ascii="Simplified Arabic" w:hAnsi="Simplified Arabic" w:cs="Simplified Arabic" w:hint="cs"/>
                <w:rtl/>
              </w:rPr>
              <w:t>٢٠٣٠</w:t>
            </w:r>
            <w:r w:rsidRPr="006D2E4C">
              <w:rPr>
                <w:rFonts w:ascii="Simplified Arabic" w:hAnsi="Simplified Arabic" w:cs="Simplified Arabic"/>
                <w:rtl/>
              </w:rPr>
              <w:t xml:space="preserve"> </w:t>
            </w:r>
            <w:r w:rsidRPr="006D2E4C">
              <w:rPr>
                <w:rFonts w:ascii="Simplified Arabic" w:hAnsi="Simplified Arabic" w:cs="Simplified Arabic" w:hint="cs"/>
                <w:rtl/>
              </w:rPr>
              <w:t>للتنمية</w:t>
            </w:r>
            <w:r w:rsidRPr="006D2E4C">
              <w:rPr>
                <w:rFonts w:ascii="Simplified Arabic" w:hAnsi="Simplified Arabic" w:cs="Simplified Arabic"/>
                <w:rtl/>
              </w:rPr>
              <w:t xml:space="preserve"> </w:t>
            </w:r>
            <w:r w:rsidRPr="006D2E4C">
              <w:rPr>
                <w:rFonts w:ascii="Simplified Arabic" w:hAnsi="Simplified Arabic" w:cs="Simplified Arabic" w:hint="cs"/>
                <w:rtl/>
              </w:rPr>
              <w:t>المستدامة،</w:t>
            </w:r>
            <w:r w:rsidRPr="006D2E4C">
              <w:rPr>
                <w:rFonts w:ascii="Simplified Arabic" w:hAnsi="Simplified Arabic" w:cs="Simplified Arabic"/>
                <w:rtl/>
              </w:rPr>
              <w:t xml:space="preserve"> </w:t>
            </w:r>
            <w:r w:rsidRPr="006D2E4C">
              <w:rPr>
                <w:rFonts w:ascii="Simplified Arabic" w:hAnsi="Simplified Arabic" w:cs="Simplified Arabic" w:hint="cs"/>
                <w:rtl/>
              </w:rPr>
              <w:t>والتي</w:t>
            </w:r>
            <w:r w:rsidRPr="006D2E4C">
              <w:rPr>
                <w:rFonts w:ascii="Simplified Arabic" w:hAnsi="Simplified Arabic" w:cs="Simplified Arabic"/>
                <w:rtl/>
              </w:rPr>
              <w:t xml:space="preserve"> </w:t>
            </w:r>
            <w:r w:rsidRPr="006D2E4C">
              <w:rPr>
                <w:rFonts w:ascii="Simplified Arabic" w:hAnsi="Simplified Arabic" w:cs="Simplified Arabic" w:hint="cs"/>
                <w:rtl/>
              </w:rPr>
              <w:t>تضم</w:t>
            </w:r>
            <w:r w:rsidRPr="006D2E4C">
              <w:rPr>
                <w:rFonts w:ascii="Simplified Arabic" w:hAnsi="Simplified Arabic" w:cs="Simplified Arabic"/>
                <w:rtl/>
              </w:rPr>
              <w:t xml:space="preserve"> </w:t>
            </w:r>
            <w:r w:rsidRPr="006D2E4C">
              <w:rPr>
                <w:rFonts w:ascii="Simplified Arabic" w:hAnsi="Simplified Arabic" w:cs="Simplified Arabic" w:hint="cs"/>
                <w:rtl/>
              </w:rPr>
              <w:t>١٧ هدفًا</w:t>
            </w:r>
            <w:r w:rsidRPr="006D2E4C">
              <w:rPr>
                <w:rFonts w:ascii="Simplified Arabic" w:hAnsi="Simplified Arabic" w:cs="Simplified Arabic"/>
                <w:rtl/>
              </w:rPr>
              <w:t xml:space="preserve"> </w:t>
            </w:r>
            <w:r w:rsidRPr="006D2E4C">
              <w:rPr>
                <w:rFonts w:ascii="Simplified Arabic" w:hAnsi="Simplified Arabic" w:cs="Simplified Arabic" w:hint="cs"/>
                <w:rtl/>
              </w:rPr>
              <w:t>من</w:t>
            </w:r>
            <w:r w:rsidRPr="006D2E4C">
              <w:rPr>
                <w:rFonts w:ascii="Simplified Arabic" w:hAnsi="Simplified Arabic" w:cs="Simplified Arabic"/>
                <w:rtl/>
              </w:rPr>
              <w:t xml:space="preserve"> </w:t>
            </w:r>
            <w:r w:rsidRPr="006D2E4C">
              <w:rPr>
                <w:rFonts w:ascii="Simplified Arabic" w:hAnsi="Simplified Arabic" w:cs="Simplified Arabic" w:hint="cs"/>
                <w:rtl/>
              </w:rPr>
              <w:t>أهداف</w:t>
            </w:r>
            <w:r w:rsidRPr="006D2E4C">
              <w:rPr>
                <w:rFonts w:ascii="Simplified Arabic" w:hAnsi="Simplified Arabic" w:cs="Simplified Arabic"/>
                <w:rtl/>
              </w:rPr>
              <w:t xml:space="preserve"> </w:t>
            </w:r>
            <w:r w:rsidRPr="006D2E4C">
              <w:rPr>
                <w:rFonts w:ascii="Simplified Arabic" w:hAnsi="Simplified Arabic" w:cs="Simplified Arabic" w:hint="cs"/>
                <w:rtl/>
              </w:rPr>
              <w:t>التنمية</w:t>
            </w:r>
            <w:r w:rsidRPr="006D2E4C">
              <w:rPr>
                <w:rFonts w:ascii="Simplified Arabic" w:hAnsi="Simplified Arabic" w:cs="Simplified Arabic"/>
                <w:rtl/>
              </w:rPr>
              <w:t xml:space="preserve"> </w:t>
            </w:r>
            <w:r w:rsidRPr="006D2E4C">
              <w:rPr>
                <w:rFonts w:ascii="Simplified Arabic" w:hAnsi="Simplified Arabic" w:cs="Simplified Arabic" w:hint="cs"/>
                <w:rtl/>
              </w:rPr>
              <w:t>المستدامة</w:t>
            </w:r>
            <w:r w:rsidRPr="006D2E4C">
              <w:rPr>
                <w:rFonts w:ascii="Simplified Arabic" w:hAnsi="Simplified Arabic" w:cs="Simplified Arabic"/>
                <w:rtl/>
              </w:rPr>
              <w:t xml:space="preserve">. </w:t>
            </w:r>
            <w:r w:rsidRPr="006D2E4C">
              <w:rPr>
                <w:rFonts w:ascii="Simplified Arabic" w:hAnsi="Simplified Arabic" w:cs="Simplified Arabic" w:hint="cs"/>
                <w:rtl/>
              </w:rPr>
              <w:t>في</w:t>
            </w:r>
            <w:r w:rsidRPr="006D2E4C">
              <w:rPr>
                <w:rFonts w:ascii="Simplified Arabic" w:hAnsi="Simplified Arabic" w:cs="Simplified Arabic"/>
                <w:rtl/>
              </w:rPr>
              <w:t xml:space="preserve"> </w:t>
            </w:r>
            <w:r w:rsidRPr="006D2E4C">
              <w:rPr>
                <w:rFonts w:ascii="Simplified Arabic" w:hAnsi="Simplified Arabic" w:cs="Simplified Arabic" w:hint="cs"/>
                <w:rtl/>
              </w:rPr>
              <w:t>إطار</w:t>
            </w:r>
            <w:r w:rsidRPr="006D2E4C">
              <w:rPr>
                <w:rFonts w:ascii="Simplified Arabic" w:hAnsi="Simplified Arabic" w:cs="Simplified Arabic"/>
                <w:rtl/>
              </w:rPr>
              <w:t xml:space="preserve"> </w:t>
            </w:r>
            <w:r w:rsidRPr="006D2E4C">
              <w:rPr>
                <w:rFonts w:ascii="Simplified Arabic" w:hAnsi="Simplified Arabic" w:cs="Simplified Arabic" w:hint="cs"/>
                <w:rtl/>
              </w:rPr>
              <w:t>الهدف</w:t>
            </w:r>
            <w:r w:rsidRPr="006D2E4C">
              <w:rPr>
                <w:rFonts w:ascii="Simplified Arabic" w:hAnsi="Simplified Arabic" w:cs="Simplified Arabic"/>
                <w:rtl/>
              </w:rPr>
              <w:t xml:space="preserve"> </w:t>
            </w:r>
            <w:r w:rsidRPr="006D2E4C">
              <w:rPr>
                <w:rFonts w:ascii="Simplified Arabic" w:hAnsi="Simplified Arabic" w:cs="Simplified Arabic" w:hint="cs"/>
                <w:rtl/>
              </w:rPr>
              <w:t>١،</w:t>
            </w:r>
            <w:r w:rsidRPr="006D2E4C">
              <w:rPr>
                <w:rFonts w:ascii="Simplified Arabic" w:hAnsi="Simplified Arabic" w:cs="Simplified Arabic"/>
                <w:rtl/>
              </w:rPr>
              <w:t xml:space="preserve"> </w:t>
            </w:r>
            <w:r w:rsidRPr="006D2E4C">
              <w:rPr>
                <w:rFonts w:ascii="Simplified Arabic" w:hAnsi="Simplified Arabic" w:cs="Simplified Arabic" w:hint="cs"/>
                <w:rtl/>
              </w:rPr>
              <w:t>تعهدت</w:t>
            </w:r>
            <w:r w:rsidRPr="006D2E4C">
              <w:rPr>
                <w:rFonts w:ascii="Simplified Arabic" w:hAnsi="Simplified Arabic" w:cs="Simplified Arabic"/>
                <w:rtl/>
              </w:rPr>
              <w:t xml:space="preserve"> </w:t>
            </w:r>
            <w:r w:rsidRPr="006D2E4C">
              <w:rPr>
                <w:rFonts w:ascii="Simplified Arabic" w:hAnsi="Simplified Arabic" w:cs="Simplified Arabic" w:hint="cs"/>
                <w:rtl/>
              </w:rPr>
              <w:t>الحكومات</w:t>
            </w:r>
            <w:r w:rsidRPr="006D2E4C">
              <w:rPr>
                <w:rFonts w:ascii="Simplified Arabic" w:hAnsi="Simplified Arabic" w:cs="Simplified Arabic"/>
                <w:rtl/>
              </w:rPr>
              <w:t xml:space="preserve"> </w:t>
            </w:r>
            <w:r w:rsidRPr="006D2E4C">
              <w:rPr>
                <w:rFonts w:ascii="Simplified Arabic" w:hAnsi="Simplified Arabic" w:cs="Simplified Arabic" w:hint="cs"/>
                <w:rtl/>
              </w:rPr>
              <w:t>بالقضاء</w:t>
            </w:r>
            <w:r w:rsidRPr="006D2E4C">
              <w:rPr>
                <w:rFonts w:ascii="Simplified Arabic" w:hAnsi="Simplified Arabic" w:cs="Simplified Arabic"/>
                <w:rtl/>
              </w:rPr>
              <w:t xml:space="preserve"> </w:t>
            </w:r>
            <w:r w:rsidRPr="006D2E4C">
              <w:rPr>
                <w:rFonts w:ascii="Simplified Arabic" w:hAnsi="Simplified Arabic" w:cs="Simplified Arabic" w:hint="cs"/>
                <w:rtl/>
              </w:rPr>
              <w:t>على</w:t>
            </w:r>
            <w:r w:rsidRPr="006D2E4C">
              <w:rPr>
                <w:rFonts w:ascii="Simplified Arabic" w:hAnsi="Simplified Arabic" w:cs="Simplified Arabic"/>
                <w:rtl/>
              </w:rPr>
              <w:t xml:space="preserve"> </w:t>
            </w:r>
            <w:r w:rsidRPr="006D2E4C">
              <w:rPr>
                <w:rFonts w:ascii="Simplified Arabic" w:hAnsi="Simplified Arabic" w:cs="Simplified Arabic" w:hint="cs"/>
                <w:rtl/>
              </w:rPr>
              <w:t>الفقر</w:t>
            </w:r>
            <w:r w:rsidRPr="006D2E4C">
              <w:rPr>
                <w:rFonts w:ascii="Simplified Arabic" w:hAnsi="Simplified Arabic" w:cs="Simplified Arabic"/>
                <w:rtl/>
              </w:rPr>
              <w:t xml:space="preserve"> </w:t>
            </w:r>
            <w:r w:rsidRPr="006D2E4C">
              <w:rPr>
                <w:rFonts w:ascii="Simplified Arabic" w:hAnsi="Simplified Arabic" w:cs="Simplified Arabic" w:hint="cs"/>
                <w:rtl/>
              </w:rPr>
              <w:t>بجميع</w:t>
            </w:r>
            <w:r w:rsidRPr="006D2E4C">
              <w:rPr>
                <w:rFonts w:ascii="Simplified Arabic" w:hAnsi="Simplified Arabic" w:cs="Simplified Arabic"/>
                <w:rtl/>
              </w:rPr>
              <w:t xml:space="preserve"> </w:t>
            </w:r>
            <w:r w:rsidRPr="006D2E4C">
              <w:rPr>
                <w:rFonts w:ascii="Simplified Arabic" w:hAnsi="Simplified Arabic" w:cs="Simplified Arabic" w:hint="cs"/>
                <w:rtl/>
              </w:rPr>
              <w:t>أشكاله،</w:t>
            </w:r>
            <w:r w:rsidRPr="006D2E4C">
              <w:rPr>
                <w:rFonts w:ascii="Simplified Arabic" w:hAnsi="Simplified Arabic" w:cs="Simplified Arabic"/>
                <w:rtl/>
              </w:rPr>
              <w:t xml:space="preserve"> </w:t>
            </w:r>
            <w:r w:rsidRPr="006D2E4C">
              <w:rPr>
                <w:rFonts w:ascii="Simplified Arabic" w:hAnsi="Simplified Arabic" w:cs="Simplified Arabic" w:hint="cs"/>
                <w:rtl/>
              </w:rPr>
              <w:t>جزئيًا</w:t>
            </w:r>
            <w:r w:rsidRPr="006D2E4C">
              <w:rPr>
                <w:rFonts w:ascii="Simplified Arabic" w:hAnsi="Simplified Arabic" w:cs="Simplified Arabic"/>
                <w:rtl/>
              </w:rPr>
              <w:t xml:space="preserve"> </w:t>
            </w:r>
            <w:r w:rsidRPr="006D2E4C">
              <w:rPr>
                <w:rFonts w:ascii="Simplified Arabic" w:hAnsi="Simplified Arabic" w:cs="Simplified Arabic" w:hint="cs"/>
                <w:rtl/>
              </w:rPr>
              <w:t>من</w:t>
            </w:r>
            <w:r w:rsidRPr="006D2E4C">
              <w:rPr>
                <w:rFonts w:ascii="Simplified Arabic" w:hAnsi="Simplified Arabic" w:cs="Simplified Arabic"/>
                <w:rtl/>
              </w:rPr>
              <w:t xml:space="preserve"> </w:t>
            </w:r>
            <w:r w:rsidRPr="006D2E4C">
              <w:rPr>
                <w:rFonts w:ascii="Simplified Arabic" w:hAnsi="Simplified Arabic" w:cs="Simplified Arabic" w:hint="cs"/>
                <w:rtl/>
              </w:rPr>
              <w:t>خلال</w:t>
            </w:r>
            <w:r w:rsidRPr="006D2E4C">
              <w:rPr>
                <w:rFonts w:ascii="Simplified Arabic" w:hAnsi="Simplified Arabic" w:cs="Simplified Arabic"/>
                <w:rtl/>
              </w:rPr>
              <w:t xml:space="preserve"> </w:t>
            </w:r>
            <w:r w:rsidRPr="006D2E4C">
              <w:rPr>
                <w:rFonts w:ascii="Simplified Arabic" w:hAnsi="Simplified Arabic" w:cs="Simplified Arabic" w:hint="cs"/>
                <w:rtl/>
              </w:rPr>
              <w:t>إنشاء</w:t>
            </w:r>
            <w:r w:rsidRPr="006D2E4C">
              <w:rPr>
                <w:rFonts w:ascii="Simplified Arabic" w:hAnsi="Simplified Arabic" w:cs="Simplified Arabic"/>
                <w:rtl/>
              </w:rPr>
              <w:t xml:space="preserve"> </w:t>
            </w:r>
            <w:r w:rsidRPr="006D2E4C">
              <w:rPr>
                <w:rFonts w:ascii="Simplified Arabic" w:hAnsi="Simplified Arabic" w:cs="Simplified Arabic" w:hint="cs"/>
                <w:rtl/>
              </w:rPr>
              <w:t>أنظمة</w:t>
            </w:r>
            <w:r w:rsidRPr="006D2E4C">
              <w:rPr>
                <w:rFonts w:ascii="Simplified Arabic" w:hAnsi="Simplified Arabic" w:cs="Simplified Arabic"/>
                <w:rtl/>
              </w:rPr>
              <w:t xml:space="preserve"> </w:t>
            </w:r>
            <w:r w:rsidRPr="006D2E4C">
              <w:rPr>
                <w:rFonts w:ascii="Simplified Arabic" w:hAnsi="Simplified Arabic" w:cs="Simplified Arabic" w:hint="cs"/>
                <w:rtl/>
              </w:rPr>
              <w:t>حماية</w:t>
            </w:r>
            <w:r w:rsidRPr="006D2E4C">
              <w:rPr>
                <w:rFonts w:ascii="Simplified Arabic" w:hAnsi="Simplified Arabic" w:cs="Simplified Arabic"/>
                <w:rtl/>
              </w:rPr>
              <w:t xml:space="preserve"> </w:t>
            </w:r>
            <w:r w:rsidRPr="006D2E4C">
              <w:rPr>
                <w:rFonts w:ascii="Simplified Arabic" w:hAnsi="Simplified Arabic" w:cs="Simplified Arabic" w:hint="cs"/>
                <w:rtl/>
              </w:rPr>
              <w:t>اجتماعية</w:t>
            </w:r>
            <w:r w:rsidRPr="006D2E4C">
              <w:rPr>
                <w:rFonts w:ascii="Simplified Arabic" w:hAnsi="Simplified Arabic" w:cs="Simplified Arabic"/>
                <w:rtl/>
              </w:rPr>
              <w:t xml:space="preserve"> </w:t>
            </w:r>
            <w:r w:rsidRPr="006D2E4C">
              <w:rPr>
                <w:rFonts w:ascii="Simplified Arabic" w:hAnsi="Simplified Arabic" w:cs="Simplified Arabic" w:hint="cs"/>
                <w:rtl/>
              </w:rPr>
              <w:t>للجميع،</w:t>
            </w:r>
            <w:r w:rsidRPr="006D2E4C">
              <w:rPr>
                <w:rFonts w:ascii="Simplified Arabic" w:hAnsi="Simplified Arabic" w:cs="Simplified Arabic"/>
                <w:rtl/>
              </w:rPr>
              <w:t xml:space="preserve"> </w:t>
            </w:r>
            <w:r w:rsidRPr="006D2E4C">
              <w:rPr>
                <w:rFonts w:ascii="Simplified Arabic" w:hAnsi="Simplified Arabic" w:cs="Simplified Arabic" w:hint="cs"/>
                <w:rtl/>
              </w:rPr>
              <w:t>بما</w:t>
            </w:r>
            <w:r w:rsidRPr="006D2E4C">
              <w:rPr>
                <w:rFonts w:ascii="Simplified Arabic" w:hAnsi="Simplified Arabic" w:cs="Simplified Arabic"/>
                <w:rtl/>
              </w:rPr>
              <w:t xml:space="preserve"> </w:t>
            </w:r>
            <w:r w:rsidRPr="006D2E4C">
              <w:rPr>
                <w:rFonts w:ascii="Simplified Arabic" w:hAnsi="Simplified Arabic" w:cs="Simplified Arabic" w:hint="cs"/>
                <w:rtl/>
              </w:rPr>
              <w:t>في</w:t>
            </w:r>
            <w:r w:rsidRPr="006D2E4C">
              <w:rPr>
                <w:rFonts w:ascii="Simplified Arabic" w:hAnsi="Simplified Arabic" w:cs="Simplified Arabic"/>
                <w:rtl/>
              </w:rPr>
              <w:t xml:space="preserve"> </w:t>
            </w:r>
            <w:r w:rsidRPr="006D2E4C">
              <w:rPr>
                <w:rFonts w:ascii="Simplified Arabic" w:hAnsi="Simplified Arabic" w:cs="Simplified Arabic" w:hint="cs"/>
                <w:rtl/>
              </w:rPr>
              <w:t>ذلك</w:t>
            </w:r>
            <w:r w:rsidRPr="006D2E4C">
              <w:rPr>
                <w:rFonts w:ascii="Simplified Arabic" w:hAnsi="Simplified Arabic" w:cs="Simplified Arabic"/>
                <w:rtl/>
              </w:rPr>
              <w:t xml:space="preserve"> "</w:t>
            </w:r>
            <w:r w:rsidRPr="006D2E4C">
              <w:rPr>
                <w:rFonts w:ascii="Simplified Arabic" w:hAnsi="Simplified Arabic" w:cs="Simplified Arabic" w:hint="cs"/>
                <w:rtl/>
              </w:rPr>
              <w:t>الحد</w:t>
            </w:r>
            <w:r w:rsidRPr="006D2E4C">
              <w:rPr>
                <w:rFonts w:ascii="Simplified Arabic" w:hAnsi="Simplified Arabic" w:cs="Simplified Arabic"/>
                <w:rtl/>
              </w:rPr>
              <w:t xml:space="preserve"> </w:t>
            </w:r>
            <w:r w:rsidRPr="006D2E4C">
              <w:rPr>
                <w:rFonts w:ascii="Simplified Arabic" w:hAnsi="Simplified Arabic" w:cs="Simplified Arabic" w:hint="cs"/>
                <w:rtl/>
              </w:rPr>
              <w:t>الأدنى</w:t>
            </w:r>
            <w:r w:rsidRPr="006D2E4C">
              <w:rPr>
                <w:rFonts w:ascii="Simplified Arabic" w:hAnsi="Simplified Arabic" w:cs="Simplified Arabic"/>
                <w:rtl/>
              </w:rPr>
              <w:t xml:space="preserve"> </w:t>
            </w:r>
            <w:r w:rsidRPr="006D2E4C">
              <w:rPr>
                <w:rFonts w:ascii="Simplified Arabic" w:hAnsi="Simplified Arabic" w:cs="Simplified Arabic" w:hint="cs"/>
                <w:rtl/>
              </w:rPr>
              <w:t>للحماية</w:t>
            </w:r>
            <w:r w:rsidRPr="006D2E4C">
              <w:rPr>
                <w:rFonts w:ascii="Simplified Arabic" w:hAnsi="Simplified Arabic" w:cs="Simplified Arabic"/>
                <w:rtl/>
              </w:rPr>
              <w:t xml:space="preserve"> </w:t>
            </w:r>
            <w:r w:rsidRPr="006D2E4C">
              <w:rPr>
                <w:rFonts w:ascii="Simplified Arabic" w:hAnsi="Simplified Arabic" w:cs="Simplified Arabic" w:hint="cs"/>
                <w:rtl/>
              </w:rPr>
              <w:t>الاجتماعية</w:t>
            </w:r>
            <w:r w:rsidRPr="006D2E4C">
              <w:rPr>
                <w:rFonts w:ascii="Simplified Arabic" w:hAnsi="Simplified Arabic" w:cs="Simplified Arabic"/>
                <w:rtl/>
              </w:rPr>
              <w:t>" (</w:t>
            </w:r>
            <w:r w:rsidRPr="006D2E4C">
              <w:rPr>
                <w:rFonts w:ascii="Simplified Arabic" w:hAnsi="Simplified Arabic" w:cs="Simplified Arabic" w:hint="cs"/>
                <w:rtl/>
              </w:rPr>
              <w:t>الهدف</w:t>
            </w:r>
            <w:r w:rsidRPr="006D2E4C">
              <w:rPr>
                <w:rFonts w:ascii="Simplified Arabic" w:hAnsi="Simplified Arabic" w:cs="Simplified Arabic"/>
                <w:rtl/>
              </w:rPr>
              <w:t xml:space="preserve"> </w:t>
            </w:r>
            <w:r w:rsidRPr="006D2E4C">
              <w:rPr>
                <w:rFonts w:ascii="Simplified Arabic" w:hAnsi="Simplified Arabic" w:cs="Simplified Arabic" w:hint="cs"/>
                <w:rtl/>
              </w:rPr>
              <w:t>١.٣</w:t>
            </w:r>
            <w:r w:rsidRPr="006D2E4C">
              <w:rPr>
                <w:rFonts w:ascii="Simplified Arabic" w:hAnsi="Simplified Arabic" w:cs="Simplified Arabic"/>
                <w:rtl/>
              </w:rPr>
              <w:t>).</w:t>
            </w:r>
            <w:r>
              <w:rPr>
                <w:rFonts w:ascii="Simplified Arabic" w:hAnsi="Simplified Arabic" w:cs="Simplified Arabic" w:hint="cs"/>
                <w:rtl/>
              </w:rPr>
              <w:t xml:space="preserve"> </w:t>
            </w:r>
            <w:r w:rsidRPr="006D2E4C">
              <w:rPr>
                <w:rFonts w:ascii="Simplified Arabic" w:hAnsi="Simplified Arabic" w:cs="Simplified Arabic" w:hint="cs"/>
                <w:rtl/>
              </w:rPr>
              <w:t>مفهوم</w:t>
            </w:r>
            <w:r w:rsidRPr="006D2E4C">
              <w:rPr>
                <w:rFonts w:ascii="Simplified Arabic" w:hAnsi="Simplified Arabic" w:cs="Simplified Arabic"/>
                <w:rtl/>
              </w:rPr>
              <w:t xml:space="preserve"> "</w:t>
            </w:r>
            <w:r w:rsidRPr="006D2E4C">
              <w:rPr>
                <w:rFonts w:ascii="Simplified Arabic" w:hAnsi="Simplified Arabic" w:cs="Simplified Arabic" w:hint="cs"/>
                <w:rtl/>
              </w:rPr>
              <w:t>الحد</w:t>
            </w:r>
            <w:r w:rsidRPr="006D2E4C">
              <w:rPr>
                <w:rFonts w:ascii="Simplified Arabic" w:hAnsi="Simplified Arabic" w:cs="Simplified Arabic"/>
                <w:rtl/>
              </w:rPr>
              <w:t xml:space="preserve"> </w:t>
            </w:r>
            <w:r w:rsidRPr="006D2E4C">
              <w:rPr>
                <w:rFonts w:ascii="Simplified Arabic" w:hAnsi="Simplified Arabic" w:cs="Simplified Arabic" w:hint="cs"/>
                <w:rtl/>
              </w:rPr>
              <w:t>الأدنى</w:t>
            </w:r>
            <w:r w:rsidRPr="006D2E4C">
              <w:rPr>
                <w:rFonts w:ascii="Simplified Arabic" w:hAnsi="Simplified Arabic" w:cs="Simplified Arabic"/>
                <w:rtl/>
              </w:rPr>
              <w:t xml:space="preserve"> </w:t>
            </w:r>
            <w:r w:rsidRPr="006D2E4C">
              <w:rPr>
                <w:rFonts w:ascii="Simplified Arabic" w:hAnsi="Simplified Arabic" w:cs="Simplified Arabic" w:hint="cs"/>
                <w:rtl/>
              </w:rPr>
              <w:t>للحماية</w:t>
            </w:r>
            <w:r w:rsidRPr="006D2E4C">
              <w:rPr>
                <w:rFonts w:ascii="Simplified Arabic" w:hAnsi="Simplified Arabic" w:cs="Simplified Arabic"/>
                <w:rtl/>
              </w:rPr>
              <w:t xml:space="preserve"> </w:t>
            </w:r>
            <w:r w:rsidRPr="006D2E4C">
              <w:rPr>
                <w:rFonts w:ascii="Simplified Arabic" w:hAnsi="Simplified Arabic" w:cs="Simplified Arabic" w:hint="cs"/>
                <w:rtl/>
              </w:rPr>
              <w:t>الاجتماعية</w:t>
            </w:r>
            <w:r w:rsidRPr="006D2E4C">
              <w:rPr>
                <w:rFonts w:ascii="Simplified Arabic" w:hAnsi="Simplified Arabic" w:cs="Simplified Arabic"/>
                <w:rtl/>
              </w:rPr>
              <w:t xml:space="preserve">" </w:t>
            </w:r>
            <w:r w:rsidRPr="006D2E4C">
              <w:rPr>
                <w:rFonts w:ascii="Simplified Arabic" w:hAnsi="Simplified Arabic" w:cs="Simplified Arabic" w:hint="cs"/>
                <w:rtl/>
              </w:rPr>
              <w:t>مستمد</w:t>
            </w:r>
            <w:r w:rsidRPr="006D2E4C">
              <w:rPr>
                <w:rFonts w:ascii="Simplified Arabic" w:hAnsi="Simplified Arabic" w:cs="Simplified Arabic"/>
                <w:rtl/>
              </w:rPr>
              <w:t xml:space="preserve"> </w:t>
            </w:r>
            <w:r w:rsidRPr="006D2E4C">
              <w:rPr>
                <w:rFonts w:ascii="Simplified Arabic" w:hAnsi="Simplified Arabic" w:cs="Simplified Arabic" w:hint="cs"/>
                <w:rtl/>
              </w:rPr>
              <w:t>من</w:t>
            </w:r>
            <w:r w:rsidRPr="006D2E4C">
              <w:rPr>
                <w:rFonts w:ascii="Simplified Arabic" w:hAnsi="Simplified Arabic" w:cs="Simplified Arabic"/>
                <w:rtl/>
              </w:rPr>
              <w:t xml:space="preserve"> </w:t>
            </w:r>
            <w:r w:rsidRPr="006D2E4C">
              <w:rPr>
                <w:rFonts w:ascii="Simplified Arabic" w:hAnsi="Simplified Arabic" w:cs="Simplified Arabic" w:hint="cs"/>
                <w:rtl/>
              </w:rPr>
              <w:t>توصية</w:t>
            </w:r>
            <w:r w:rsidRPr="006D2E4C">
              <w:rPr>
                <w:rFonts w:ascii="Simplified Arabic" w:hAnsi="Simplified Arabic" w:cs="Simplified Arabic"/>
                <w:rtl/>
              </w:rPr>
              <w:t xml:space="preserve"> </w:t>
            </w:r>
            <w:r w:rsidRPr="006D2E4C">
              <w:rPr>
                <w:rFonts w:ascii="Simplified Arabic" w:hAnsi="Simplified Arabic" w:cs="Simplified Arabic" w:hint="cs"/>
                <w:rtl/>
              </w:rPr>
              <w:t>منظمة</w:t>
            </w:r>
            <w:r w:rsidRPr="006D2E4C">
              <w:rPr>
                <w:rFonts w:ascii="Simplified Arabic" w:hAnsi="Simplified Arabic" w:cs="Simplified Arabic"/>
                <w:rtl/>
              </w:rPr>
              <w:t xml:space="preserve"> </w:t>
            </w:r>
            <w:r w:rsidRPr="006D2E4C">
              <w:rPr>
                <w:rFonts w:ascii="Simplified Arabic" w:hAnsi="Simplified Arabic" w:cs="Simplified Arabic" w:hint="cs"/>
                <w:rtl/>
              </w:rPr>
              <w:t>العمل</w:t>
            </w:r>
            <w:r w:rsidRPr="006D2E4C">
              <w:rPr>
                <w:rFonts w:ascii="Simplified Arabic" w:hAnsi="Simplified Arabic" w:cs="Simplified Arabic"/>
                <w:rtl/>
              </w:rPr>
              <w:t xml:space="preserve"> </w:t>
            </w:r>
            <w:r w:rsidRPr="006D2E4C">
              <w:rPr>
                <w:rFonts w:ascii="Simplified Arabic" w:hAnsi="Simplified Arabic" w:cs="Simplified Arabic" w:hint="cs"/>
                <w:rtl/>
              </w:rPr>
              <w:t>الدولية</w:t>
            </w:r>
            <w:r w:rsidRPr="006D2E4C">
              <w:rPr>
                <w:rFonts w:ascii="Simplified Arabic" w:hAnsi="Simplified Arabic" w:cs="Simplified Arabic"/>
                <w:rtl/>
              </w:rPr>
              <w:t xml:space="preserve"> </w:t>
            </w:r>
            <w:r w:rsidRPr="006D2E4C">
              <w:rPr>
                <w:rFonts w:ascii="Simplified Arabic" w:hAnsi="Simplified Arabic" w:cs="Simplified Arabic" w:hint="cs"/>
                <w:rtl/>
              </w:rPr>
              <w:t>بشأن</w:t>
            </w:r>
            <w:r w:rsidRPr="006D2E4C">
              <w:rPr>
                <w:rFonts w:ascii="Simplified Arabic" w:hAnsi="Simplified Arabic" w:cs="Simplified Arabic"/>
                <w:rtl/>
              </w:rPr>
              <w:t xml:space="preserve"> </w:t>
            </w:r>
            <w:r w:rsidRPr="006D2E4C">
              <w:rPr>
                <w:rFonts w:ascii="Simplified Arabic" w:hAnsi="Simplified Arabic" w:cs="Simplified Arabic" w:hint="cs"/>
                <w:rtl/>
              </w:rPr>
              <w:t>أسقف</w:t>
            </w:r>
            <w:r w:rsidRPr="006D2E4C">
              <w:rPr>
                <w:rFonts w:ascii="Simplified Arabic" w:hAnsi="Simplified Arabic" w:cs="Simplified Arabic"/>
                <w:rtl/>
              </w:rPr>
              <w:t xml:space="preserve"> </w:t>
            </w:r>
            <w:r w:rsidRPr="006D2E4C">
              <w:rPr>
                <w:rFonts w:ascii="Simplified Arabic" w:hAnsi="Simplified Arabic" w:cs="Simplified Arabic" w:hint="cs"/>
                <w:rtl/>
              </w:rPr>
              <w:t>الحماية</w:t>
            </w:r>
            <w:r w:rsidRPr="006D2E4C">
              <w:rPr>
                <w:rFonts w:ascii="Simplified Arabic" w:hAnsi="Simplified Arabic" w:cs="Simplified Arabic"/>
                <w:rtl/>
              </w:rPr>
              <w:t xml:space="preserve"> </w:t>
            </w:r>
            <w:r w:rsidRPr="006D2E4C">
              <w:rPr>
                <w:rFonts w:ascii="Simplified Arabic" w:hAnsi="Simplified Arabic" w:cs="Simplified Arabic" w:hint="cs"/>
                <w:rtl/>
              </w:rPr>
              <w:t>الاجتماعية</w:t>
            </w:r>
            <w:r w:rsidRPr="006D2E4C">
              <w:rPr>
                <w:rFonts w:ascii="Simplified Arabic" w:hAnsi="Simplified Arabic" w:cs="Simplified Arabic"/>
                <w:rtl/>
              </w:rPr>
              <w:t xml:space="preserve"> </w:t>
            </w:r>
            <w:r w:rsidRPr="006D2E4C">
              <w:rPr>
                <w:rFonts w:ascii="Simplified Arabic" w:hAnsi="Simplified Arabic" w:cs="Simplified Arabic" w:hint="cs"/>
                <w:rtl/>
              </w:rPr>
              <w:t>لعام</w:t>
            </w:r>
            <w:r w:rsidRPr="006D2E4C">
              <w:rPr>
                <w:rFonts w:ascii="Simplified Arabic" w:hAnsi="Simplified Arabic" w:cs="Simplified Arabic"/>
                <w:rtl/>
              </w:rPr>
              <w:t xml:space="preserve"> </w:t>
            </w:r>
            <w:r w:rsidRPr="006D2E4C">
              <w:rPr>
                <w:rFonts w:ascii="Simplified Arabic" w:hAnsi="Simplified Arabic" w:cs="Simplified Arabic" w:hint="cs"/>
                <w:rtl/>
              </w:rPr>
              <w:t xml:space="preserve">٢٠١٢ </w:t>
            </w:r>
            <w:r w:rsidRPr="006D2E4C">
              <w:rPr>
                <w:rFonts w:ascii="Simplified Arabic" w:hAnsi="Simplified Arabic" w:cs="Simplified Arabic"/>
                <w:rtl/>
              </w:rPr>
              <w:t>(</w:t>
            </w:r>
            <w:r w:rsidRPr="006D2E4C">
              <w:rPr>
                <w:rFonts w:ascii="Simplified Arabic" w:hAnsi="Simplified Arabic" w:cs="Simplified Arabic" w:hint="cs"/>
                <w:rtl/>
              </w:rPr>
              <w:t>رقم</w:t>
            </w:r>
            <w:r w:rsidRPr="006D2E4C">
              <w:rPr>
                <w:rFonts w:ascii="Simplified Arabic" w:hAnsi="Simplified Arabic" w:cs="Simplified Arabic"/>
                <w:rtl/>
              </w:rPr>
              <w:t xml:space="preserve"> </w:t>
            </w:r>
            <w:r w:rsidRPr="006D2E4C">
              <w:rPr>
                <w:rFonts w:ascii="Simplified Arabic" w:hAnsi="Simplified Arabic" w:cs="Simplified Arabic" w:hint="cs"/>
                <w:rtl/>
              </w:rPr>
              <w:t>٢٠٢</w:t>
            </w:r>
            <w:r w:rsidRPr="006D2E4C">
              <w:rPr>
                <w:rFonts w:ascii="Simplified Arabic" w:hAnsi="Simplified Arabic" w:cs="Simplified Arabic"/>
                <w:rtl/>
              </w:rPr>
              <w:t>)</w:t>
            </w:r>
            <w:r w:rsidRPr="006D2E4C">
              <w:rPr>
                <w:rFonts w:ascii="Simplified Arabic" w:hAnsi="Simplified Arabic" w:cs="Simplified Arabic" w:hint="cs"/>
                <w:rtl/>
              </w:rPr>
              <w:t>،</w:t>
            </w:r>
            <w:r w:rsidRPr="006D2E4C">
              <w:rPr>
                <w:rFonts w:ascii="Simplified Arabic" w:hAnsi="Simplified Arabic" w:cs="Simplified Arabic"/>
                <w:rtl/>
              </w:rPr>
              <w:t xml:space="preserve"> </w:t>
            </w:r>
            <w:r w:rsidRPr="006D2E4C">
              <w:rPr>
                <w:rFonts w:ascii="Simplified Arabic" w:hAnsi="Simplified Arabic" w:cs="Simplified Arabic" w:hint="cs"/>
                <w:rtl/>
              </w:rPr>
              <w:t>التي</w:t>
            </w:r>
            <w:r w:rsidRPr="006D2E4C">
              <w:rPr>
                <w:rFonts w:ascii="Simplified Arabic" w:hAnsi="Simplified Arabic" w:cs="Simplified Arabic"/>
                <w:rtl/>
              </w:rPr>
              <w:t xml:space="preserve"> </w:t>
            </w:r>
            <w:r w:rsidRPr="006D2E4C">
              <w:rPr>
                <w:rFonts w:ascii="Simplified Arabic" w:hAnsi="Simplified Arabic" w:cs="Simplified Arabic" w:hint="cs"/>
                <w:rtl/>
              </w:rPr>
              <w:t>تحدد</w:t>
            </w:r>
            <w:r w:rsidRPr="006D2E4C">
              <w:rPr>
                <w:rFonts w:ascii="Simplified Arabic" w:hAnsi="Simplified Arabic" w:cs="Simplified Arabic"/>
                <w:rtl/>
              </w:rPr>
              <w:t xml:space="preserve"> </w:t>
            </w:r>
            <w:r w:rsidRPr="006D2E4C">
              <w:rPr>
                <w:rFonts w:ascii="Simplified Arabic" w:hAnsi="Simplified Arabic" w:cs="Simplified Arabic" w:hint="cs"/>
                <w:rtl/>
              </w:rPr>
              <w:t>المبادئ</w:t>
            </w:r>
            <w:r w:rsidRPr="006D2E4C">
              <w:rPr>
                <w:rFonts w:ascii="Simplified Arabic" w:hAnsi="Simplified Arabic" w:cs="Simplified Arabic"/>
                <w:rtl/>
              </w:rPr>
              <w:t xml:space="preserve"> </w:t>
            </w:r>
            <w:r w:rsidRPr="006D2E4C">
              <w:rPr>
                <w:rFonts w:ascii="Simplified Arabic" w:hAnsi="Simplified Arabic" w:cs="Simplified Arabic" w:hint="cs"/>
                <w:rtl/>
              </w:rPr>
              <w:t>الخاصة</w:t>
            </w:r>
            <w:r w:rsidRPr="006D2E4C">
              <w:rPr>
                <w:rFonts w:ascii="Simplified Arabic" w:hAnsi="Simplified Arabic" w:cs="Simplified Arabic"/>
                <w:rtl/>
              </w:rPr>
              <w:t xml:space="preserve"> </w:t>
            </w:r>
            <w:r w:rsidRPr="006D2E4C">
              <w:rPr>
                <w:rFonts w:ascii="Simplified Arabic" w:hAnsi="Simplified Arabic" w:cs="Simplified Arabic" w:hint="cs"/>
                <w:rtl/>
              </w:rPr>
              <w:t>بأسقف</w:t>
            </w:r>
            <w:r w:rsidRPr="006D2E4C">
              <w:rPr>
                <w:rFonts w:ascii="Simplified Arabic" w:hAnsi="Simplified Arabic" w:cs="Simplified Arabic"/>
                <w:rtl/>
              </w:rPr>
              <w:t xml:space="preserve"> </w:t>
            </w:r>
            <w:r w:rsidRPr="006D2E4C">
              <w:rPr>
                <w:rFonts w:ascii="Simplified Arabic" w:hAnsi="Simplified Arabic" w:cs="Simplified Arabic" w:hint="cs"/>
                <w:rtl/>
              </w:rPr>
              <w:t>الحماية</w:t>
            </w:r>
            <w:r w:rsidRPr="006D2E4C">
              <w:rPr>
                <w:rFonts w:ascii="Simplified Arabic" w:hAnsi="Simplified Arabic" w:cs="Simplified Arabic"/>
                <w:rtl/>
              </w:rPr>
              <w:t xml:space="preserve"> </w:t>
            </w:r>
            <w:r w:rsidRPr="006D2E4C">
              <w:rPr>
                <w:rFonts w:ascii="Simplified Arabic" w:hAnsi="Simplified Arabic" w:cs="Simplified Arabic" w:hint="cs"/>
                <w:rtl/>
              </w:rPr>
              <w:t>الاجتماعية،</w:t>
            </w:r>
            <w:r w:rsidRPr="006D2E4C">
              <w:rPr>
                <w:rFonts w:ascii="Simplified Arabic" w:hAnsi="Simplified Arabic" w:cs="Simplified Arabic"/>
                <w:rtl/>
              </w:rPr>
              <w:t xml:space="preserve"> </w:t>
            </w:r>
            <w:r w:rsidRPr="006D2E4C">
              <w:rPr>
                <w:rFonts w:ascii="Simplified Arabic" w:hAnsi="Simplified Arabic" w:cs="Simplified Arabic" w:hint="cs"/>
                <w:rtl/>
              </w:rPr>
              <w:t>وتوفر</w:t>
            </w:r>
            <w:r w:rsidRPr="006D2E4C">
              <w:rPr>
                <w:rFonts w:ascii="Simplified Arabic" w:hAnsi="Simplified Arabic" w:cs="Simplified Arabic"/>
                <w:rtl/>
              </w:rPr>
              <w:t xml:space="preserve"> </w:t>
            </w:r>
            <w:r w:rsidRPr="006D2E4C">
              <w:rPr>
                <w:rFonts w:ascii="Simplified Arabic" w:hAnsi="Simplified Arabic" w:cs="Simplified Arabic" w:hint="cs"/>
                <w:rtl/>
              </w:rPr>
              <w:t>إرشادات</w:t>
            </w:r>
            <w:r w:rsidRPr="006D2E4C">
              <w:rPr>
                <w:rFonts w:ascii="Simplified Arabic" w:hAnsi="Simplified Arabic" w:cs="Simplified Arabic"/>
                <w:rtl/>
              </w:rPr>
              <w:t xml:space="preserve"> </w:t>
            </w:r>
            <w:r w:rsidRPr="006D2E4C">
              <w:rPr>
                <w:rFonts w:ascii="Simplified Arabic" w:hAnsi="Simplified Arabic" w:cs="Simplified Arabic" w:hint="cs"/>
                <w:rtl/>
              </w:rPr>
              <w:t>لإنشائها</w:t>
            </w:r>
            <w:r w:rsidRPr="006D2E4C">
              <w:rPr>
                <w:rFonts w:ascii="Simplified Arabic" w:hAnsi="Simplified Arabic" w:cs="Simplified Arabic"/>
                <w:rtl/>
              </w:rPr>
              <w:t xml:space="preserve"> </w:t>
            </w:r>
            <w:r w:rsidRPr="006D2E4C">
              <w:rPr>
                <w:rFonts w:ascii="Simplified Arabic" w:hAnsi="Simplified Arabic" w:cs="Simplified Arabic" w:hint="cs"/>
                <w:rtl/>
              </w:rPr>
              <w:t>وصيانتها</w:t>
            </w:r>
            <w:r w:rsidRPr="006D2E4C">
              <w:rPr>
                <w:rFonts w:ascii="Simplified Arabic" w:hAnsi="Simplified Arabic" w:cs="Simplified Arabic"/>
                <w:rtl/>
              </w:rPr>
              <w:t xml:space="preserve">. </w:t>
            </w:r>
            <w:r w:rsidRPr="006D2E4C">
              <w:rPr>
                <w:rFonts w:ascii="Simplified Arabic" w:hAnsi="Simplified Arabic" w:cs="Simplified Arabic" w:hint="cs"/>
                <w:rtl/>
              </w:rPr>
              <w:t>ثلاثة</w:t>
            </w:r>
            <w:r w:rsidRPr="006D2E4C">
              <w:rPr>
                <w:rFonts w:ascii="Simplified Arabic" w:hAnsi="Simplified Arabic" w:cs="Simplified Arabic"/>
                <w:rtl/>
              </w:rPr>
              <w:t xml:space="preserve"> </w:t>
            </w:r>
            <w:r w:rsidRPr="006D2E4C">
              <w:rPr>
                <w:rFonts w:ascii="Simplified Arabic" w:hAnsi="Simplified Arabic" w:cs="Simplified Arabic" w:hint="cs"/>
                <w:rtl/>
              </w:rPr>
              <w:t>من</w:t>
            </w:r>
            <w:r w:rsidRPr="006D2E4C">
              <w:rPr>
                <w:rFonts w:ascii="Simplified Arabic" w:hAnsi="Simplified Arabic" w:cs="Simplified Arabic"/>
                <w:rtl/>
              </w:rPr>
              <w:t xml:space="preserve"> </w:t>
            </w:r>
            <w:r w:rsidRPr="006D2E4C">
              <w:rPr>
                <w:rFonts w:ascii="Simplified Arabic" w:hAnsi="Simplified Arabic" w:cs="Simplified Arabic" w:hint="cs"/>
                <w:rtl/>
              </w:rPr>
              <w:t>الضمانات</w:t>
            </w:r>
            <w:r w:rsidRPr="006D2E4C">
              <w:rPr>
                <w:rFonts w:ascii="Simplified Arabic" w:hAnsi="Simplified Arabic" w:cs="Simplified Arabic"/>
                <w:rtl/>
              </w:rPr>
              <w:t xml:space="preserve"> </w:t>
            </w:r>
            <w:r w:rsidRPr="006D2E4C">
              <w:rPr>
                <w:rFonts w:ascii="Simplified Arabic" w:hAnsi="Simplified Arabic" w:cs="Simplified Arabic" w:hint="cs"/>
                <w:rtl/>
              </w:rPr>
              <w:t>الدنيا</w:t>
            </w:r>
            <w:r w:rsidRPr="006D2E4C">
              <w:rPr>
                <w:rFonts w:ascii="Simplified Arabic" w:hAnsi="Simplified Arabic" w:cs="Simplified Arabic"/>
                <w:rtl/>
              </w:rPr>
              <w:t xml:space="preserve"> </w:t>
            </w:r>
            <w:r w:rsidRPr="006D2E4C">
              <w:rPr>
                <w:rFonts w:ascii="Simplified Arabic" w:hAnsi="Simplified Arabic" w:cs="Simplified Arabic" w:hint="cs"/>
                <w:rtl/>
              </w:rPr>
              <w:t>في</w:t>
            </w:r>
            <w:r w:rsidRPr="006D2E4C">
              <w:rPr>
                <w:rFonts w:ascii="Simplified Arabic" w:hAnsi="Simplified Arabic" w:cs="Simplified Arabic"/>
                <w:rtl/>
              </w:rPr>
              <w:t xml:space="preserve"> </w:t>
            </w:r>
            <w:r w:rsidRPr="006D2E4C">
              <w:rPr>
                <w:rFonts w:ascii="Simplified Arabic" w:hAnsi="Simplified Arabic" w:cs="Simplified Arabic" w:hint="cs"/>
                <w:rtl/>
              </w:rPr>
              <w:t>مبادرة</w:t>
            </w:r>
            <w:r w:rsidRPr="006D2E4C">
              <w:rPr>
                <w:rFonts w:ascii="Simplified Arabic" w:hAnsi="Simplified Arabic" w:cs="Simplified Arabic"/>
                <w:rtl/>
              </w:rPr>
              <w:t xml:space="preserve"> </w:t>
            </w:r>
            <w:r w:rsidRPr="006D2E4C">
              <w:rPr>
                <w:rFonts w:ascii="Simplified Arabic" w:hAnsi="Simplified Arabic" w:cs="Simplified Arabic" w:hint="cs"/>
                <w:rtl/>
              </w:rPr>
              <w:t>الحد</w:t>
            </w:r>
            <w:r w:rsidRPr="006D2E4C">
              <w:rPr>
                <w:rFonts w:ascii="Simplified Arabic" w:hAnsi="Simplified Arabic" w:cs="Simplified Arabic"/>
                <w:rtl/>
              </w:rPr>
              <w:t xml:space="preserve"> </w:t>
            </w:r>
            <w:r w:rsidRPr="006D2E4C">
              <w:rPr>
                <w:rFonts w:ascii="Simplified Arabic" w:hAnsi="Simplified Arabic" w:cs="Simplified Arabic" w:hint="cs"/>
                <w:rtl/>
              </w:rPr>
              <w:t>الأدنى</w:t>
            </w:r>
            <w:r w:rsidRPr="006D2E4C">
              <w:rPr>
                <w:rFonts w:ascii="Simplified Arabic" w:hAnsi="Simplified Arabic" w:cs="Simplified Arabic"/>
                <w:rtl/>
              </w:rPr>
              <w:t xml:space="preserve"> </w:t>
            </w:r>
            <w:r w:rsidRPr="006D2E4C">
              <w:rPr>
                <w:rFonts w:ascii="Simplified Arabic" w:hAnsi="Simplified Arabic" w:cs="Simplified Arabic" w:hint="cs"/>
                <w:rtl/>
              </w:rPr>
              <w:t>للحماية</w:t>
            </w:r>
            <w:r w:rsidRPr="006D2E4C">
              <w:rPr>
                <w:rFonts w:ascii="Simplified Arabic" w:hAnsi="Simplified Arabic" w:cs="Simplified Arabic"/>
                <w:rtl/>
              </w:rPr>
              <w:t xml:space="preserve"> </w:t>
            </w:r>
            <w:r w:rsidRPr="006D2E4C">
              <w:rPr>
                <w:rFonts w:ascii="Simplified Arabic" w:hAnsi="Simplified Arabic" w:cs="Simplified Arabic" w:hint="cs"/>
                <w:rtl/>
              </w:rPr>
              <w:t>الاجتماعية</w:t>
            </w:r>
            <w:r w:rsidRPr="006D2E4C">
              <w:rPr>
                <w:rFonts w:ascii="Simplified Arabic" w:hAnsi="Simplified Arabic" w:cs="Simplified Arabic"/>
                <w:rtl/>
              </w:rPr>
              <w:t xml:space="preserve"> </w:t>
            </w:r>
            <w:r w:rsidRPr="006D2E4C">
              <w:rPr>
                <w:rFonts w:ascii="Simplified Arabic" w:hAnsi="Simplified Arabic" w:cs="Simplified Arabic" w:hint="cs"/>
                <w:rtl/>
              </w:rPr>
              <w:t>تهدف</w:t>
            </w:r>
            <w:r w:rsidRPr="006D2E4C">
              <w:rPr>
                <w:rFonts w:ascii="Simplified Arabic" w:hAnsi="Simplified Arabic" w:cs="Simplified Arabic"/>
                <w:rtl/>
              </w:rPr>
              <w:t xml:space="preserve"> </w:t>
            </w:r>
            <w:r w:rsidRPr="006D2E4C">
              <w:rPr>
                <w:rFonts w:ascii="Simplified Arabic" w:hAnsi="Simplified Arabic" w:cs="Simplified Arabic" w:hint="cs"/>
                <w:rtl/>
              </w:rPr>
              <w:t>إلى</w:t>
            </w:r>
            <w:r w:rsidRPr="006D2E4C">
              <w:rPr>
                <w:rFonts w:ascii="Simplified Arabic" w:hAnsi="Simplified Arabic" w:cs="Simplified Arabic"/>
                <w:rtl/>
              </w:rPr>
              <w:t xml:space="preserve"> </w:t>
            </w:r>
            <w:r w:rsidRPr="006D2E4C">
              <w:rPr>
                <w:rFonts w:ascii="Simplified Arabic" w:hAnsi="Simplified Arabic" w:cs="Simplified Arabic" w:hint="cs"/>
                <w:rtl/>
              </w:rPr>
              <w:t>ضمان</w:t>
            </w:r>
            <w:r w:rsidRPr="006D2E4C">
              <w:rPr>
                <w:rFonts w:ascii="Simplified Arabic" w:hAnsi="Simplified Arabic" w:cs="Simplified Arabic"/>
                <w:rtl/>
              </w:rPr>
              <w:t xml:space="preserve"> </w:t>
            </w:r>
            <w:r w:rsidRPr="006D2E4C">
              <w:rPr>
                <w:rFonts w:ascii="Simplified Arabic" w:hAnsi="Simplified Arabic" w:cs="Simplified Arabic" w:hint="cs"/>
                <w:rtl/>
              </w:rPr>
              <w:t>حصول</w:t>
            </w:r>
            <w:r w:rsidRPr="006D2E4C">
              <w:rPr>
                <w:rFonts w:ascii="Simplified Arabic" w:hAnsi="Simplified Arabic" w:cs="Simplified Arabic"/>
                <w:rtl/>
              </w:rPr>
              <w:t xml:space="preserve"> </w:t>
            </w:r>
            <w:r w:rsidRPr="006D2E4C">
              <w:rPr>
                <w:rFonts w:ascii="Simplified Arabic" w:hAnsi="Simplified Arabic" w:cs="Simplified Arabic" w:hint="cs"/>
                <w:rtl/>
              </w:rPr>
              <w:t>الجميع</w:t>
            </w:r>
            <w:r w:rsidRPr="006D2E4C">
              <w:rPr>
                <w:rFonts w:ascii="Simplified Arabic" w:hAnsi="Simplified Arabic" w:cs="Simplified Arabic"/>
                <w:rtl/>
              </w:rPr>
              <w:t xml:space="preserve"> </w:t>
            </w:r>
            <w:r w:rsidRPr="006D2E4C">
              <w:rPr>
                <w:rFonts w:ascii="Simplified Arabic" w:hAnsi="Simplified Arabic" w:cs="Simplified Arabic" w:hint="cs"/>
                <w:rtl/>
              </w:rPr>
              <w:t>على</w:t>
            </w:r>
            <w:r w:rsidRPr="006D2E4C">
              <w:rPr>
                <w:rFonts w:ascii="Simplified Arabic" w:hAnsi="Simplified Arabic" w:cs="Simplified Arabic"/>
                <w:rtl/>
              </w:rPr>
              <w:t xml:space="preserve"> </w:t>
            </w:r>
            <w:r w:rsidRPr="006D2E4C">
              <w:rPr>
                <w:rFonts w:ascii="Simplified Arabic" w:hAnsi="Simplified Arabic" w:cs="Simplified Arabic" w:hint="cs"/>
                <w:rtl/>
              </w:rPr>
              <w:t>الأمان</w:t>
            </w:r>
            <w:r w:rsidRPr="006D2E4C">
              <w:rPr>
                <w:rFonts w:ascii="Simplified Arabic" w:hAnsi="Simplified Arabic" w:cs="Simplified Arabic"/>
                <w:rtl/>
              </w:rPr>
              <w:t xml:space="preserve"> </w:t>
            </w:r>
            <w:r w:rsidRPr="006D2E4C">
              <w:rPr>
                <w:rFonts w:ascii="Simplified Arabic" w:hAnsi="Simplified Arabic" w:cs="Simplified Arabic" w:hint="cs"/>
                <w:rtl/>
              </w:rPr>
              <w:t>الاجتماعي</w:t>
            </w:r>
            <w:r w:rsidRPr="006D2E4C">
              <w:rPr>
                <w:rFonts w:ascii="Simplified Arabic" w:hAnsi="Simplified Arabic" w:cs="Simplified Arabic"/>
                <w:rtl/>
              </w:rPr>
              <w:t xml:space="preserve"> </w:t>
            </w:r>
            <w:r w:rsidRPr="006D2E4C">
              <w:rPr>
                <w:rFonts w:ascii="Simplified Arabic" w:hAnsi="Simplified Arabic" w:cs="Simplified Arabic" w:hint="cs"/>
                <w:rtl/>
              </w:rPr>
              <w:t>الأساسي</w:t>
            </w:r>
            <w:r w:rsidRPr="006D2E4C">
              <w:rPr>
                <w:rFonts w:ascii="Simplified Arabic" w:hAnsi="Simplified Arabic" w:cs="Simplified Arabic"/>
                <w:rtl/>
              </w:rPr>
              <w:t xml:space="preserve"> </w:t>
            </w:r>
            <w:r w:rsidRPr="006D2E4C">
              <w:rPr>
                <w:rFonts w:ascii="Simplified Arabic" w:hAnsi="Simplified Arabic" w:cs="Simplified Arabic" w:hint="cs"/>
                <w:rtl/>
              </w:rPr>
              <w:t>طوال</w:t>
            </w:r>
            <w:r w:rsidRPr="006D2E4C">
              <w:rPr>
                <w:rFonts w:ascii="Simplified Arabic" w:hAnsi="Simplified Arabic" w:cs="Simplified Arabic"/>
                <w:rtl/>
              </w:rPr>
              <w:t xml:space="preserve"> </w:t>
            </w:r>
            <w:r w:rsidRPr="006D2E4C">
              <w:rPr>
                <w:rFonts w:ascii="Simplified Arabic" w:hAnsi="Simplified Arabic" w:cs="Simplified Arabic" w:hint="cs"/>
                <w:rtl/>
              </w:rPr>
              <w:t>حياتهم</w:t>
            </w:r>
            <w:r w:rsidRPr="006D2E4C">
              <w:rPr>
                <w:rFonts w:ascii="Simplified Arabic" w:hAnsi="Simplified Arabic" w:cs="Simplified Arabic"/>
                <w:rtl/>
              </w:rPr>
              <w:t>:</w:t>
            </w:r>
          </w:p>
          <w:p w14:paraId="6FBB9E70" w14:textId="22BA7E50" w:rsidR="0072588A" w:rsidRPr="0072588A" w:rsidRDefault="0072588A" w:rsidP="00223889">
            <w:pPr>
              <w:pStyle w:val="Tablenote-belowtable"/>
              <w:numPr>
                <w:ilvl w:val="0"/>
                <w:numId w:val="14"/>
              </w:numPr>
              <w:bidi/>
              <w:spacing w:before="0" w:after="0"/>
              <w:rPr>
                <w:rFonts w:ascii="Simplified Arabic" w:hAnsi="Simplified Arabic" w:cs="Simplified Arabic"/>
              </w:rPr>
            </w:pPr>
            <w:r w:rsidRPr="0072588A">
              <w:rPr>
                <w:rFonts w:ascii="Simplified Arabic" w:hAnsi="Simplified Arabic" w:cs="Simplified Arabic"/>
                <w:b/>
                <w:bCs/>
                <w:rtl/>
              </w:rPr>
              <w:t>تأمين الدخل الأساسي للأطفال</w:t>
            </w:r>
            <w:r w:rsidRPr="0072588A">
              <w:rPr>
                <w:rFonts w:ascii="Simplified Arabic" w:hAnsi="Simplified Arabic" w:cs="Simplified Arabic"/>
                <w:rtl/>
              </w:rPr>
              <w:t>: يوفر الدعم المالي لضمان حصول الأطفال على التغذية والتعليم والخدمات الأساسية الأخرى.</w:t>
            </w:r>
          </w:p>
          <w:p w14:paraId="0BBA1292" w14:textId="373439C7" w:rsidR="0072588A" w:rsidRPr="0072588A" w:rsidRDefault="0072588A" w:rsidP="00223889">
            <w:pPr>
              <w:pStyle w:val="Tablenote-belowtable"/>
              <w:numPr>
                <w:ilvl w:val="0"/>
                <w:numId w:val="14"/>
              </w:numPr>
              <w:bidi/>
              <w:spacing w:before="0" w:after="0"/>
              <w:rPr>
                <w:rFonts w:ascii="Simplified Arabic" w:hAnsi="Simplified Arabic" w:cs="Simplified Arabic"/>
              </w:rPr>
            </w:pPr>
            <w:r w:rsidRPr="0072588A">
              <w:rPr>
                <w:rFonts w:ascii="Simplified Arabic" w:hAnsi="Simplified Arabic" w:cs="Simplified Arabic"/>
                <w:b/>
                <w:bCs/>
                <w:rtl/>
              </w:rPr>
              <w:t>تأمين الدخل الأساسي للبالغين في سن العمل</w:t>
            </w:r>
            <w:r w:rsidRPr="0072588A">
              <w:rPr>
                <w:rFonts w:ascii="Simplified Arabic" w:hAnsi="Simplified Arabic" w:cs="Simplified Arabic"/>
                <w:rtl/>
              </w:rPr>
              <w:t xml:space="preserve">: يوفر الدعم لأولئك الذين لا يستطيعون كسب دخل كافٍ بسبب </w:t>
            </w:r>
            <w:proofErr w:type="gramStart"/>
            <w:r w:rsidRPr="0072588A">
              <w:rPr>
                <w:rFonts w:ascii="Simplified Arabic" w:hAnsi="Simplified Arabic" w:cs="Simplified Arabic"/>
                <w:rtl/>
              </w:rPr>
              <w:t>المرض</w:t>
            </w:r>
            <w:proofErr w:type="gramEnd"/>
            <w:r w:rsidRPr="0072588A">
              <w:rPr>
                <w:rFonts w:ascii="Simplified Arabic" w:hAnsi="Simplified Arabic" w:cs="Simplified Arabic"/>
                <w:rtl/>
              </w:rPr>
              <w:t xml:space="preserve"> أو البطالة أو الأمومة أو الإعاقة.</w:t>
            </w:r>
          </w:p>
          <w:p w14:paraId="7C672375" w14:textId="69995DFC" w:rsidR="0072588A" w:rsidRPr="0072588A" w:rsidRDefault="0072588A" w:rsidP="00223889">
            <w:pPr>
              <w:pStyle w:val="Tablenote-belowtable"/>
              <w:numPr>
                <w:ilvl w:val="0"/>
                <w:numId w:val="14"/>
              </w:numPr>
              <w:bidi/>
              <w:spacing w:before="0" w:after="0"/>
              <w:rPr>
                <w:rFonts w:ascii="Simplified Arabic" w:hAnsi="Simplified Arabic" w:cs="Simplified Arabic"/>
              </w:rPr>
            </w:pPr>
            <w:r w:rsidRPr="0072588A">
              <w:rPr>
                <w:rFonts w:ascii="Simplified Arabic" w:hAnsi="Simplified Arabic" w:cs="Simplified Arabic"/>
                <w:b/>
                <w:bCs/>
                <w:rtl/>
              </w:rPr>
              <w:t>تأمين الدخل الأساسي لكبار السن</w:t>
            </w:r>
            <w:r w:rsidRPr="0072588A">
              <w:rPr>
                <w:rFonts w:ascii="Simplified Arabic" w:hAnsi="Simplified Arabic" w:cs="Simplified Arabic"/>
                <w:rtl/>
              </w:rPr>
              <w:t>: يضمن الاستقرار المالي لكبار السن.</w:t>
            </w:r>
          </w:p>
          <w:p w14:paraId="1BC83718" w14:textId="0EFE4726" w:rsidR="0072588A" w:rsidRPr="0072588A" w:rsidRDefault="0072588A" w:rsidP="0072588A">
            <w:pPr>
              <w:pStyle w:val="Tablenote-belowtable"/>
              <w:bidi/>
              <w:spacing w:before="0" w:after="0"/>
              <w:rPr>
                <w:rFonts w:ascii="Simplified Arabic" w:hAnsi="Simplified Arabic" w:cs="Simplified Arabic"/>
              </w:rPr>
            </w:pPr>
            <w:r w:rsidRPr="0072588A">
              <w:rPr>
                <w:rFonts w:ascii="Simplified Arabic" w:hAnsi="Simplified Arabic" w:cs="Simplified Arabic"/>
                <w:rtl/>
              </w:rPr>
              <w:t xml:space="preserve">تم تصميم هذا النهج لمنع أو تخفيف </w:t>
            </w:r>
            <w:r w:rsidR="00B27F90">
              <w:rPr>
                <w:rFonts w:ascii="Simplified Arabic" w:hAnsi="Simplified Arabic" w:cs="Simplified Arabic" w:hint="cs"/>
                <w:rtl/>
              </w:rPr>
              <w:t>عدم استقرار الدخل</w:t>
            </w:r>
            <w:r w:rsidRPr="0072588A">
              <w:rPr>
                <w:rFonts w:ascii="Simplified Arabic" w:hAnsi="Simplified Arabic" w:cs="Simplified Arabic"/>
                <w:rtl/>
              </w:rPr>
              <w:t xml:space="preserve"> والإقصاء الاجتماعي من خلال ضمان هذه الحماية الأساسية، مع السماح في الوقت نفسه بالتوسع التدريجي في المزايا لتقديم تغطية أكثر شمولاً مع مرور الوقت.</w:t>
            </w:r>
          </w:p>
          <w:p w14:paraId="04F25C28" w14:textId="77777777" w:rsidR="0072588A" w:rsidRDefault="0072588A" w:rsidP="0072588A">
            <w:pPr>
              <w:pStyle w:val="Tablenote-belowtable"/>
              <w:bidi/>
              <w:spacing w:before="0" w:after="0"/>
              <w:rPr>
                <w:rFonts w:ascii="Simplified Arabic" w:hAnsi="Simplified Arabic" w:cs="Simplified Arabic"/>
                <w:rtl/>
              </w:rPr>
            </w:pPr>
            <w:r w:rsidRPr="0072588A">
              <w:rPr>
                <w:rFonts w:ascii="Simplified Arabic" w:hAnsi="Simplified Arabic" w:cs="Simplified Arabic"/>
                <w:rtl/>
              </w:rPr>
              <w:t>المصدر: منظمة العمل الدولية.</w:t>
            </w:r>
          </w:p>
          <w:p w14:paraId="2FA426F6" w14:textId="60C62C3E" w:rsidR="00595393" w:rsidRPr="0076035C" w:rsidRDefault="00595393" w:rsidP="00595393">
            <w:pPr>
              <w:pStyle w:val="Tablenote-belowtable"/>
              <w:bidi/>
              <w:spacing w:before="0" w:after="0"/>
            </w:pPr>
          </w:p>
        </w:tc>
      </w:tr>
    </w:tbl>
    <w:p w14:paraId="49B9650E" w14:textId="77777777" w:rsidR="0081611A" w:rsidRDefault="0081611A" w:rsidP="0081611A">
      <w:pPr>
        <w:rPr>
          <w:rtl/>
        </w:rPr>
      </w:pPr>
    </w:p>
    <w:p w14:paraId="7A0717FE" w14:textId="3E131721" w:rsidR="0081611A" w:rsidRDefault="0081611A" w:rsidP="0081611A">
      <w:pPr>
        <w:bidi/>
        <w:jc w:val="both"/>
        <w:rPr>
          <w:rtl/>
        </w:rPr>
      </w:pPr>
      <w:r w:rsidRPr="0081611A">
        <w:rPr>
          <w:rFonts w:hint="cs"/>
          <w:rtl/>
        </w:rPr>
        <w:t>الطبقة</w:t>
      </w:r>
      <w:r w:rsidRPr="0081611A">
        <w:rPr>
          <w:rtl/>
        </w:rPr>
        <w:t xml:space="preserve"> </w:t>
      </w:r>
      <w:r w:rsidRPr="0081611A">
        <w:rPr>
          <w:rFonts w:hint="cs"/>
          <w:rtl/>
        </w:rPr>
        <w:t>الثانية</w:t>
      </w:r>
      <w:r w:rsidRPr="0081611A">
        <w:rPr>
          <w:rtl/>
        </w:rPr>
        <w:t xml:space="preserve"> </w:t>
      </w:r>
      <w:r w:rsidRPr="0081611A">
        <w:rPr>
          <w:rFonts w:hint="cs"/>
          <w:rtl/>
        </w:rPr>
        <w:t>تعتمد</w:t>
      </w:r>
      <w:r w:rsidRPr="0081611A">
        <w:rPr>
          <w:rtl/>
        </w:rPr>
        <w:t xml:space="preserve"> </w:t>
      </w:r>
      <w:r w:rsidRPr="0081611A">
        <w:rPr>
          <w:rFonts w:hint="cs"/>
          <w:rtl/>
        </w:rPr>
        <w:t>على</w:t>
      </w:r>
      <w:r w:rsidRPr="0081611A">
        <w:rPr>
          <w:rtl/>
        </w:rPr>
        <w:t xml:space="preserve"> </w:t>
      </w:r>
      <w:r w:rsidRPr="0081611A">
        <w:rPr>
          <w:rFonts w:hint="cs"/>
          <w:rtl/>
        </w:rPr>
        <w:t>المساهمات</w:t>
      </w:r>
      <w:r w:rsidRPr="0081611A">
        <w:rPr>
          <w:rtl/>
        </w:rPr>
        <w:t xml:space="preserve"> </w:t>
      </w:r>
      <w:r w:rsidRPr="0081611A">
        <w:rPr>
          <w:rFonts w:hint="cs"/>
          <w:rtl/>
        </w:rPr>
        <w:t>من</w:t>
      </w:r>
      <w:r w:rsidRPr="0081611A">
        <w:rPr>
          <w:rtl/>
        </w:rPr>
        <w:t xml:space="preserve"> </w:t>
      </w:r>
      <w:r w:rsidRPr="0081611A">
        <w:rPr>
          <w:rFonts w:hint="cs"/>
          <w:rtl/>
        </w:rPr>
        <w:t>الموظفين</w:t>
      </w:r>
      <w:r w:rsidRPr="0081611A">
        <w:rPr>
          <w:rtl/>
        </w:rPr>
        <w:t xml:space="preserve"> </w:t>
      </w:r>
      <w:r w:rsidRPr="0081611A">
        <w:rPr>
          <w:rFonts w:hint="cs"/>
          <w:rtl/>
        </w:rPr>
        <w:t>وأصحاب</w:t>
      </w:r>
      <w:r w:rsidRPr="0081611A">
        <w:rPr>
          <w:rtl/>
        </w:rPr>
        <w:t xml:space="preserve"> </w:t>
      </w:r>
      <w:r w:rsidRPr="0081611A">
        <w:rPr>
          <w:rFonts w:hint="cs"/>
          <w:rtl/>
        </w:rPr>
        <w:t>العمل،</w:t>
      </w:r>
      <w:r w:rsidRPr="0081611A">
        <w:rPr>
          <w:rtl/>
        </w:rPr>
        <w:t xml:space="preserve"> </w:t>
      </w:r>
      <w:r w:rsidRPr="0081611A">
        <w:rPr>
          <w:rFonts w:hint="cs"/>
          <w:rtl/>
        </w:rPr>
        <w:t>وعادة</w:t>
      </w:r>
      <w:r w:rsidRPr="0081611A">
        <w:rPr>
          <w:rtl/>
        </w:rPr>
        <w:t xml:space="preserve"> </w:t>
      </w:r>
      <w:r w:rsidRPr="0081611A">
        <w:rPr>
          <w:rFonts w:hint="cs"/>
          <w:rtl/>
        </w:rPr>
        <w:t>ما</w:t>
      </w:r>
      <w:r w:rsidRPr="0081611A">
        <w:rPr>
          <w:rtl/>
        </w:rPr>
        <w:t xml:space="preserve"> </w:t>
      </w:r>
      <w:r w:rsidRPr="0081611A">
        <w:rPr>
          <w:rFonts w:hint="cs"/>
          <w:rtl/>
        </w:rPr>
        <w:t>يكون</w:t>
      </w:r>
      <w:r w:rsidRPr="0081611A">
        <w:rPr>
          <w:rtl/>
        </w:rPr>
        <w:t xml:space="preserve"> </w:t>
      </w:r>
      <w:r w:rsidRPr="0081611A">
        <w:rPr>
          <w:rFonts w:hint="cs"/>
          <w:rtl/>
        </w:rPr>
        <w:t>الانضمام</w:t>
      </w:r>
      <w:r w:rsidRPr="0081611A">
        <w:rPr>
          <w:rtl/>
        </w:rPr>
        <w:t xml:space="preserve"> </w:t>
      </w:r>
      <w:r w:rsidRPr="0081611A">
        <w:rPr>
          <w:rFonts w:hint="cs"/>
          <w:rtl/>
        </w:rPr>
        <w:t>إليها</w:t>
      </w:r>
      <w:r w:rsidRPr="0081611A">
        <w:rPr>
          <w:rtl/>
        </w:rPr>
        <w:t xml:space="preserve"> </w:t>
      </w:r>
      <w:r w:rsidRPr="0081611A">
        <w:rPr>
          <w:rFonts w:hint="cs"/>
          <w:rtl/>
        </w:rPr>
        <w:t>إلزاميًا</w:t>
      </w:r>
      <w:r w:rsidRPr="0081611A">
        <w:rPr>
          <w:rtl/>
        </w:rPr>
        <w:t xml:space="preserve"> </w:t>
      </w:r>
      <w:r w:rsidRPr="0081611A">
        <w:rPr>
          <w:rFonts w:hint="cs"/>
          <w:rtl/>
        </w:rPr>
        <w:t>لأولئك</w:t>
      </w:r>
      <w:r w:rsidRPr="0081611A">
        <w:rPr>
          <w:rtl/>
        </w:rPr>
        <w:t xml:space="preserve"> </w:t>
      </w:r>
      <w:r w:rsidRPr="0081611A">
        <w:rPr>
          <w:rFonts w:hint="cs"/>
          <w:rtl/>
        </w:rPr>
        <w:t>الذين</w:t>
      </w:r>
      <w:r w:rsidRPr="0081611A">
        <w:rPr>
          <w:rtl/>
        </w:rPr>
        <w:t xml:space="preserve"> </w:t>
      </w:r>
      <w:r w:rsidRPr="0081611A">
        <w:rPr>
          <w:rFonts w:hint="cs"/>
          <w:rtl/>
        </w:rPr>
        <w:t>يعملون</w:t>
      </w:r>
      <w:r w:rsidRPr="0081611A">
        <w:rPr>
          <w:rtl/>
        </w:rPr>
        <w:t xml:space="preserve"> </w:t>
      </w:r>
      <w:r w:rsidRPr="0081611A">
        <w:rPr>
          <w:rFonts w:hint="cs"/>
          <w:rtl/>
        </w:rPr>
        <w:t>في</w:t>
      </w:r>
      <w:r w:rsidRPr="0081611A">
        <w:rPr>
          <w:rtl/>
        </w:rPr>
        <w:t xml:space="preserve"> </w:t>
      </w:r>
      <w:r w:rsidRPr="0081611A">
        <w:rPr>
          <w:rFonts w:hint="cs"/>
          <w:rtl/>
        </w:rPr>
        <w:t>الوظائف</w:t>
      </w:r>
      <w:r w:rsidRPr="0081611A">
        <w:rPr>
          <w:rtl/>
        </w:rPr>
        <w:t xml:space="preserve"> </w:t>
      </w:r>
      <w:r w:rsidRPr="0081611A">
        <w:rPr>
          <w:rFonts w:hint="cs"/>
          <w:rtl/>
        </w:rPr>
        <w:t>الرسمية،</w:t>
      </w:r>
      <w:r w:rsidRPr="0081611A">
        <w:rPr>
          <w:rtl/>
        </w:rPr>
        <w:t xml:space="preserve"> </w:t>
      </w:r>
      <w:r w:rsidRPr="0081611A">
        <w:rPr>
          <w:rFonts w:hint="cs"/>
          <w:rtl/>
        </w:rPr>
        <w:t>مثل</w:t>
      </w:r>
      <w:r w:rsidRPr="0081611A">
        <w:rPr>
          <w:rtl/>
        </w:rPr>
        <w:t xml:space="preserve"> </w:t>
      </w:r>
      <w:r w:rsidRPr="0081611A">
        <w:rPr>
          <w:rFonts w:hint="cs"/>
          <w:rtl/>
        </w:rPr>
        <w:t>الأنظمة</w:t>
      </w:r>
      <w:r w:rsidRPr="0081611A">
        <w:rPr>
          <w:rtl/>
        </w:rPr>
        <w:t xml:space="preserve"> </w:t>
      </w:r>
      <w:r w:rsidRPr="0081611A">
        <w:rPr>
          <w:rFonts w:hint="cs"/>
          <w:rtl/>
        </w:rPr>
        <w:t>التي</w:t>
      </w:r>
      <w:r w:rsidRPr="0081611A">
        <w:rPr>
          <w:rtl/>
        </w:rPr>
        <w:t xml:space="preserve"> </w:t>
      </w:r>
      <w:r w:rsidRPr="0081611A">
        <w:rPr>
          <w:rFonts w:hint="cs"/>
          <w:rtl/>
        </w:rPr>
        <w:t>تقدمها</w:t>
      </w:r>
      <w:r w:rsidRPr="0081611A">
        <w:rPr>
          <w:rtl/>
        </w:rPr>
        <w:t xml:space="preserve"> </w:t>
      </w:r>
      <w:r w:rsidRPr="0081611A">
        <w:rPr>
          <w:rFonts w:hint="cs"/>
          <w:rtl/>
        </w:rPr>
        <w:t>حالياً</w:t>
      </w:r>
      <w:r w:rsidRPr="0081611A">
        <w:rPr>
          <w:rtl/>
        </w:rPr>
        <w:t xml:space="preserve"> </w:t>
      </w:r>
      <w:r w:rsidRPr="0081611A">
        <w:rPr>
          <w:rFonts w:hint="cs"/>
          <w:rtl/>
        </w:rPr>
        <w:t>مؤسسة</w:t>
      </w:r>
      <w:r w:rsidRPr="0081611A">
        <w:rPr>
          <w:rtl/>
        </w:rPr>
        <w:t xml:space="preserve"> </w:t>
      </w:r>
      <w:r w:rsidRPr="0081611A">
        <w:rPr>
          <w:rFonts w:hint="cs"/>
          <w:rtl/>
        </w:rPr>
        <w:t>الضمان</w:t>
      </w:r>
      <w:r w:rsidRPr="0081611A">
        <w:rPr>
          <w:rtl/>
        </w:rPr>
        <w:t xml:space="preserve"> </w:t>
      </w:r>
      <w:r w:rsidRPr="0081611A">
        <w:rPr>
          <w:rFonts w:hint="cs"/>
          <w:rtl/>
        </w:rPr>
        <w:t>الاجتماعي</w:t>
      </w:r>
      <w:r w:rsidRPr="0081611A">
        <w:rPr>
          <w:rtl/>
        </w:rPr>
        <w:t xml:space="preserve">. </w:t>
      </w:r>
      <w:r w:rsidRPr="0081611A">
        <w:rPr>
          <w:rFonts w:hint="cs"/>
          <w:rtl/>
        </w:rPr>
        <w:t>العديد</w:t>
      </w:r>
      <w:r w:rsidRPr="0081611A">
        <w:rPr>
          <w:rtl/>
        </w:rPr>
        <w:t xml:space="preserve"> </w:t>
      </w:r>
      <w:r w:rsidRPr="0081611A">
        <w:rPr>
          <w:rFonts w:hint="cs"/>
          <w:rtl/>
        </w:rPr>
        <w:t>من</w:t>
      </w:r>
      <w:r w:rsidRPr="0081611A">
        <w:rPr>
          <w:rtl/>
        </w:rPr>
        <w:t xml:space="preserve"> </w:t>
      </w:r>
      <w:r w:rsidRPr="0081611A">
        <w:rPr>
          <w:rFonts w:hint="cs"/>
          <w:rtl/>
        </w:rPr>
        <w:t>البلدان</w:t>
      </w:r>
      <w:r w:rsidRPr="0081611A">
        <w:rPr>
          <w:rFonts w:hint="eastAsia"/>
          <w:rtl/>
        </w:rPr>
        <w:t>—</w:t>
      </w:r>
      <w:r w:rsidRPr="0081611A">
        <w:rPr>
          <w:rFonts w:hint="cs"/>
          <w:rtl/>
        </w:rPr>
        <w:t>بما</w:t>
      </w:r>
      <w:r w:rsidRPr="0081611A">
        <w:rPr>
          <w:rtl/>
        </w:rPr>
        <w:t xml:space="preserve"> </w:t>
      </w:r>
      <w:r w:rsidRPr="0081611A">
        <w:rPr>
          <w:rFonts w:hint="cs"/>
          <w:rtl/>
        </w:rPr>
        <w:t>في</w:t>
      </w:r>
      <w:r w:rsidRPr="0081611A">
        <w:rPr>
          <w:rtl/>
        </w:rPr>
        <w:t xml:space="preserve"> </w:t>
      </w:r>
      <w:r w:rsidRPr="0081611A">
        <w:rPr>
          <w:rFonts w:hint="cs"/>
          <w:rtl/>
        </w:rPr>
        <w:t>ذلك</w:t>
      </w:r>
      <w:r w:rsidRPr="0081611A">
        <w:rPr>
          <w:rtl/>
        </w:rPr>
        <w:t xml:space="preserve"> </w:t>
      </w:r>
      <w:r w:rsidRPr="0081611A">
        <w:rPr>
          <w:rFonts w:hint="cs"/>
          <w:rtl/>
        </w:rPr>
        <w:t>الأردن</w:t>
      </w:r>
      <w:r w:rsidRPr="0081611A">
        <w:rPr>
          <w:rFonts w:hint="eastAsia"/>
          <w:rtl/>
        </w:rPr>
        <w:t>—</w:t>
      </w:r>
      <w:r w:rsidRPr="0081611A">
        <w:rPr>
          <w:rFonts w:hint="cs"/>
          <w:rtl/>
        </w:rPr>
        <w:t>تعتمد</w:t>
      </w:r>
      <w:r w:rsidRPr="0081611A">
        <w:rPr>
          <w:rtl/>
        </w:rPr>
        <w:t xml:space="preserve"> </w:t>
      </w:r>
      <w:r w:rsidRPr="0081611A">
        <w:rPr>
          <w:rFonts w:hint="cs"/>
          <w:rtl/>
        </w:rPr>
        <w:t>على</w:t>
      </w:r>
      <w:r w:rsidRPr="0081611A">
        <w:rPr>
          <w:rtl/>
        </w:rPr>
        <w:t xml:space="preserve"> </w:t>
      </w:r>
      <w:r w:rsidR="00BB300C">
        <w:rPr>
          <w:rFonts w:hint="cs"/>
          <w:rtl/>
        </w:rPr>
        <w:t>الضمان</w:t>
      </w:r>
      <w:r w:rsidRPr="0081611A">
        <w:rPr>
          <w:rtl/>
        </w:rPr>
        <w:t xml:space="preserve"> </w:t>
      </w:r>
      <w:r w:rsidRPr="0081611A">
        <w:rPr>
          <w:rFonts w:hint="cs"/>
          <w:rtl/>
        </w:rPr>
        <w:t>الاجتماعي</w:t>
      </w:r>
      <w:r w:rsidRPr="0081611A">
        <w:rPr>
          <w:rtl/>
        </w:rPr>
        <w:t xml:space="preserve"> </w:t>
      </w:r>
      <w:r w:rsidRPr="0081611A">
        <w:rPr>
          <w:rFonts w:hint="cs"/>
          <w:rtl/>
        </w:rPr>
        <w:t>التشاركي</w:t>
      </w:r>
      <w:r w:rsidRPr="0081611A">
        <w:rPr>
          <w:rtl/>
        </w:rPr>
        <w:t xml:space="preserve"> </w:t>
      </w:r>
      <w:r w:rsidRPr="0081611A">
        <w:rPr>
          <w:rFonts w:hint="cs"/>
          <w:rtl/>
        </w:rPr>
        <w:t>للحصول</w:t>
      </w:r>
      <w:r w:rsidRPr="0081611A">
        <w:rPr>
          <w:rtl/>
        </w:rPr>
        <w:t xml:space="preserve"> </w:t>
      </w:r>
      <w:r w:rsidRPr="0081611A">
        <w:rPr>
          <w:rFonts w:hint="cs"/>
          <w:rtl/>
        </w:rPr>
        <w:t>على</w:t>
      </w:r>
      <w:r w:rsidRPr="0081611A">
        <w:rPr>
          <w:rtl/>
        </w:rPr>
        <w:t xml:space="preserve"> </w:t>
      </w:r>
      <w:r w:rsidRPr="0081611A">
        <w:rPr>
          <w:rFonts w:hint="cs"/>
          <w:rtl/>
        </w:rPr>
        <w:t>مزايا</w:t>
      </w:r>
      <w:r w:rsidRPr="0081611A">
        <w:rPr>
          <w:rtl/>
        </w:rPr>
        <w:t xml:space="preserve"> </w:t>
      </w:r>
      <w:r w:rsidRPr="0081611A">
        <w:rPr>
          <w:rFonts w:hint="cs"/>
          <w:rtl/>
        </w:rPr>
        <w:t>الإعاقة</w:t>
      </w:r>
      <w:r w:rsidRPr="0081611A">
        <w:rPr>
          <w:rtl/>
        </w:rPr>
        <w:t xml:space="preserve">. </w:t>
      </w:r>
      <w:r w:rsidRPr="0081611A">
        <w:rPr>
          <w:rFonts w:hint="cs"/>
          <w:rtl/>
        </w:rPr>
        <w:t>ومع</w:t>
      </w:r>
      <w:r w:rsidRPr="0081611A">
        <w:rPr>
          <w:rtl/>
        </w:rPr>
        <w:t xml:space="preserve"> </w:t>
      </w:r>
      <w:r w:rsidRPr="0081611A">
        <w:rPr>
          <w:rFonts w:hint="cs"/>
          <w:rtl/>
        </w:rPr>
        <w:t>ذلك،</w:t>
      </w:r>
      <w:r w:rsidRPr="0081611A">
        <w:rPr>
          <w:rtl/>
        </w:rPr>
        <w:t xml:space="preserve"> </w:t>
      </w:r>
      <w:r w:rsidRPr="0081611A">
        <w:rPr>
          <w:rFonts w:hint="cs"/>
          <w:rtl/>
        </w:rPr>
        <w:t>عادةً</w:t>
      </w:r>
      <w:r w:rsidRPr="0081611A">
        <w:rPr>
          <w:rtl/>
        </w:rPr>
        <w:t xml:space="preserve"> </w:t>
      </w:r>
      <w:r w:rsidRPr="0081611A">
        <w:rPr>
          <w:rFonts w:hint="cs"/>
          <w:rtl/>
        </w:rPr>
        <w:t>ما</w:t>
      </w:r>
      <w:r w:rsidRPr="0081611A">
        <w:rPr>
          <w:rtl/>
        </w:rPr>
        <w:t xml:space="preserve"> </w:t>
      </w:r>
      <w:r w:rsidRPr="0081611A">
        <w:rPr>
          <w:rFonts w:hint="cs"/>
          <w:rtl/>
        </w:rPr>
        <w:t>تكون</w:t>
      </w:r>
      <w:r w:rsidRPr="0081611A">
        <w:rPr>
          <w:rtl/>
        </w:rPr>
        <w:t xml:space="preserve"> </w:t>
      </w:r>
      <w:r w:rsidRPr="0081611A">
        <w:rPr>
          <w:rFonts w:hint="cs"/>
          <w:rtl/>
        </w:rPr>
        <w:t>التغطية</w:t>
      </w:r>
      <w:r w:rsidRPr="0081611A">
        <w:rPr>
          <w:rtl/>
        </w:rPr>
        <w:t xml:space="preserve"> </w:t>
      </w:r>
      <w:r w:rsidRPr="0081611A">
        <w:rPr>
          <w:rFonts w:hint="cs"/>
          <w:rtl/>
        </w:rPr>
        <w:t>منخفضة</w:t>
      </w:r>
      <w:r w:rsidRPr="0081611A">
        <w:rPr>
          <w:rtl/>
        </w:rPr>
        <w:t xml:space="preserve"> </w:t>
      </w:r>
      <w:r w:rsidRPr="0081611A">
        <w:rPr>
          <w:rFonts w:hint="cs"/>
          <w:rtl/>
        </w:rPr>
        <w:t>وغالبًا</w:t>
      </w:r>
      <w:r w:rsidRPr="0081611A">
        <w:rPr>
          <w:rtl/>
        </w:rPr>
        <w:t xml:space="preserve"> </w:t>
      </w:r>
      <w:r w:rsidRPr="0081611A">
        <w:rPr>
          <w:rFonts w:hint="cs"/>
          <w:rtl/>
        </w:rPr>
        <w:t>ما</w:t>
      </w:r>
      <w:r w:rsidRPr="0081611A">
        <w:rPr>
          <w:rtl/>
        </w:rPr>
        <w:t xml:space="preserve"> </w:t>
      </w:r>
      <w:r w:rsidRPr="0081611A">
        <w:rPr>
          <w:rFonts w:hint="cs"/>
          <w:rtl/>
        </w:rPr>
        <w:t>تكون</w:t>
      </w:r>
      <w:r w:rsidRPr="0081611A">
        <w:rPr>
          <w:rtl/>
        </w:rPr>
        <w:t xml:space="preserve"> </w:t>
      </w:r>
      <w:r w:rsidRPr="0081611A">
        <w:rPr>
          <w:rFonts w:hint="cs"/>
          <w:rtl/>
        </w:rPr>
        <w:t>لصالح</w:t>
      </w:r>
      <w:r w:rsidRPr="0081611A">
        <w:rPr>
          <w:rtl/>
        </w:rPr>
        <w:t xml:space="preserve"> </w:t>
      </w:r>
      <w:r w:rsidRPr="0081611A">
        <w:rPr>
          <w:rFonts w:hint="cs"/>
          <w:rtl/>
        </w:rPr>
        <w:t>الرجال،</w:t>
      </w:r>
      <w:r w:rsidRPr="0081611A">
        <w:rPr>
          <w:rtl/>
        </w:rPr>
        <w:t xml:space="preserve"> </w:t>
      </w:r>
      <w:r w:rsidRPr="0081611A">
        <w:rPr>
          <w:rFonts w:hint="cs"/>
          <w:rtl/>
        </w:rPr>
        <w:t>الذين</w:t>
      </w:r>
      <w:r w:rsidRPr="0081611A">
        <w:rPr>
          <w:rtl/>
        </w:rPr>
        <w:t xml:space="preserve"> </w:t>
      </w:r>
      <w:r w:rsidRPr="0081611A">
        <w:rPr>
          <w:rFonts w:hint="cs"/>
          <w:rtl/>
        </w:rPr>
        <w:t>هم</w:t>
      </w:r>
      <w:r w:rsidRPr="0081611A">
        <w:rPr>
          <w:rtl/>
        </w:rPr>
        <w:t xml:space="preserve"> </w:t>
      </w:r>
      <w:r w:rsidRPr="0081611A">
        <w:rPr>
          <w:rFonts w:hint="cs"/>
          <w:rtl/>
        </w:rPr>
        <w:t>عادة يعملون ضمن سوق</w:t>
      </w:r>
      <w:r w:rsidRPr="0081611A">
        <w:rPr>
          <w:rtl/>
        </w:rPr>
        <w:t xml:space="preserve"> </w:t>
      </w:r>
      <w:r w:rsidRPr="0081611A">
        <w:rPr>
          <w:rFonts w:hint="cs"/>
          <w:rtl/>
        </w:rPr>
        <w:t>العمل</w:t>
      </w:r>
      <w:r w:rsidRPr="0081611A">
        <w:rPr>
          <w:rtl/>
        </w:rPr>
        <w:t xml:space="preserve"> </w:t>
      </w:r>
      <w:r w:rsidRPr="0081611A">
        <w:rPr>
          <w:rFonts w:hint="cs"/>
          <w:rtl/>
        </w:rPr>
        <w:t>الرسمي</w:t>
      </w:r>
      <w:r w:rsidRPr="0081611A">
        <w:rPr>
          <w:rtl/>
        </w:rPr>
        <w:t xml:space="preserve"> </w:t>
      </w:r>
      <w:r w:rsidRPr="0081611A">
        <w:rPr>
          <w:rFonts w:hint="cs"/>
          <w:rtl/>
        </w:rPr>
        <w:t>وبالتالي</w:t>
      </w:r>
      <w:r w:rsidRPr="0081611A">
        <w:rPr>
          <w:rtl/>
        </w:rPr>
        <w:t xml:space="preserve"> </w:t>
      </w:r>
      <w:r w:rsidRPr="0081611A">
        <w:rPr>
          <w:rFonts w:hint="cs"/>
          <w:rtl/>
        </w:rPr>
        <w:t>يساهمون</w:t>
      </w:r>
      <w:r w:rsidRPr="0081611A">
        <w:rPr>
          <w:rtl/>
        </w:rPr>
        <w:t xml:space="preserve"> </w:t>
      </w:r>
      <w:r w:rsidRPr="0081611A">
        <w:rPr>
          <w:rFonts w:hint="cs"/>
          <w:rtl/>
        </w:rPr>
        <w:t>في</w:t>
      </w:r>
      <w:r w:rsidRPr="0081611A">
        <w:rPr>
          <w:rtl/>
        </w:rPr>
        <w:t xml:space="preserve"> </w:t>
      </w:r>
      <w:r w:rsidR="00BB300C">
        <w:rPr>
          <w:rFonts w:hint="cs"/>
          <w:rtl/>
        </w:rPr>
        <w:t>الضمان</w:t>
      </w:r>
      <w:r w:rsidRPr="0081611A">
        <w:rPr>
          <w:rtl/>
        </w:rPr>
        <w:t xml:space="preserve"> </w:t>
      </w:r>
      <w:r w:rsidRPr="0081611A">
        <w:rPr>
          <w:rFonts w:hint="cs"/>
          <w:rtl/>
        </w:rPr>
        <w:t>الاجتماعي</w:t>
      </w:r>
      <w:r w:rsidR="00875A97">
        <w:rPr>
          <w:rStyle w:val="FootnoteReference"/>
          <w:rtl/>
        </w:rPr>
        <w:footnoteReference w:id="17"/>
      </w:r>
      <w:r w:rsidRPr="0081611A">
        <w:rPr>
          <w:rtl/>
        </w:rPr>
        <w:t xml:space="preserve">. </w:t>
      </w:r>
      <w:r w:rsidRPr="0081611A">
        <w:rPr>
          <w:rFonts w:hint="cs"/>
          <w:rtl/>
        </w:rPr>
        <w:t>أما</w:t>
      </w:r>
      <w:r w:rsidRPr="0081611A">
        <w:rPr>
          <w:rtl/>
        </w:rPr>
        <w:t xml:space="preserve"> "</w:t>
      </w:r>
      <w:r w:rsidRPr="0081611A">
        <w:rPr>
          <w:rFonts w:hint="cs"/>
          <w:rtl/>
        </w:rPr>
        <w:t>الطبقة</w:t>
      </w:r>
      <w:r w:rsidRPr="0081611A">
        <w:rPr>
          <w:rtl/>
        </w:rPr>
        <w:t xml:space="preserve"> </w:t>
      </w:r>
      <w:r w:rsidRPr="0081611A">
        <w:rPr>
          <w:rFonts w:hint="cs"/>
          <w:rtl/>
        </w:rPr>
        <w:t>الثالثة</w:t>
      </w:r>
      <w:r w:rsidRPr="0081611A">
        <w:rPr>
          <w:rtl/>
        </w:rPr>
        <w:t xml:space="preserve">" </w:t>
      </w:r>
      <w:r w:rsidRPr="0081611A">
        <w:rPr>
          <w:rFonts w:hint="cs"/>
          <w:rtl/>
        </w:rPr>
        <w:t>فهي</w:t>
      </w:r>
      <w:r w:rsidRPr="0081611A">
        <w:rPr>
          <w:rtl/>
        </w:rPr>
        <w:t xml:space="preserve"> </w:t>
      </w:r>
      <w:r w:rsidRPr="0081611A">
        <w:rPr>
          <w:rFonts w:hint="cs"/>
          <w:rtl/>
        </w:rPr>
        <w:t>تشمل</w:t>
      </w:r>
      <w:r w:rsidRPr="0081611A">
        <w:rPr>
          <w:rtl/>
        </w:rPr>
        <w:t xml:space="preserve"> </w:t>
      </w:r>
      <w:r w:rsidRPr="0081611A">
        <w:rPr>
          <w:rFonts w:hint="cs"/>
          <w:rtl/>
        </w:rPr>
        <w:t>الأنظمة</w:t>
      </w:r>
      <w:r w:rsidRPr="0081611A">
        <w:rPr>
          <w:rtl/>
        </w:rPr>
        <w:t xml:space="preserve"> </w:t>
      </w:r>
      <w:r w:rsidRPr="0081611A">
        <w:rPr>
          <w:rFonts w:hint="cs"/>
          <w:rtl/>
        </w:rPr>
        <w:t>الطوعية (الاختيارية)،</w:t>
      </w:r>
      <w:r w:rsidRPr="0081611A">
        <w:rPr>
          <w:rtl/>
        </w:rPr>
        <w:t xml:space="preserve"> </w:t>
      </w:r>
      <w:r w:rsidRPr="0081611A">
        <w:rPr>
          <w:rFonts w:hint="cs"/>
          <w:rtl/>
        </w:rPr>
        <w:t>التي</w:t>
      </w:r>
      <w:r w:rsidRPr="0081611A">
        <w:rPr>
          <w:rtl/>
        </w:rPr>
        <w:t xml:space="preserve"> </w:t>
      </w:r>
      <w:r w:rsidRPr="0081611A">
        <w:rPr>
          <w:rFonts w:hint="cs"/>
          <w:rtl/>
        </w:rPr>
        <w:t>عادة</w:t>
      </w:r>
      <w:r w:rsidRPr="0081611A">
        <w:rPr>
          <w:rtl/>
        </w:rPr>
        <w:t xml:space="preserve"> </w:t>
      </w:r>
      <w:r w:rsidRPr="0081611A">
        <w:rPr>
          <w:rFonts w:hint="cs"/>
          <w:rtl/>
        </w:rPr>
        <w:t>ما</w:t>
      </w:r>
      <w:r w:rsidRPr="0081611A">
        <w:rPr>
          <w:rtl/>
        </w:rPr>
        <w:t xml:space="preserve"> </w:t>
      </w:r>
      <w:r w:rsidRPr="0081611A">
        <w:rPr>
          <w:rFonts w:hint="cs"/>
          <w:rtl/>
        </w:rPr>
        <w:t>تقدمها</w:t>
      </w:r>
      <w:r w:rsidRPr="0081611A">
        <w:rPr>
          <w:rtl/>
        </w:rPr>
        <w:t xml:space="preserve"> </w:t>
      </w:r>
      <w:r w:rsidRPr="0081611A">
        <w:rPr>
          <w:rFonts w:hint="cs"/>
          <w:rtl/>
        </w:rPr>
        <w:t>الشركات</w:t>
      </w:r>
      <w:r w:rsidRPr="0081611A">
        <w:rPr>
          <w:rtl/>
        </w:rPr>
        <w:t xml:space="preserve"> </w:t>
      </w:r>
      <w:proofErr w:type="gramStart"/>
      <w:r w:rsidRPr="0081611A">
        <w:rPr>
          <w:rFonts w:hint="cs"/>
          <w:rtl/>
        </w:rPr>
        <w:t>الخاصة</w:t>
      </w:r>
      <w:proofErr w:type="gramEnd"/>
      <w:r w:rsidRPr="0081611A">
        <w:rPr>
          <w:rtl/>
        </w:rPr>
        <w:t xml:space="preserve"> </w:t>
      </w:r>
      <w:r w:rsidRPr="0081611A">
        <w:rPr>
          <w:rFonts w:hint="cs"/>
          <w:rtl/>
        </w:rPr>
        <w:t>ولكن</w:t>
      </w:r>
      <w:r w:rsidRPr="0081611A">
        <w:rPr>
          <w:rtl/>
        </w:rPr>
        <w:t xml:space="preserve"> </w:t>
      </w:r>
      <w:r w:rsidRPr="0081611A">
        <w:rPr>
          <w:rFonts w:hint="cs"/>
          <w:rtl/>
        </w:rPr>
        <w:t>يتم</w:t>
      </w:r>
      <w:r w:rsidRPr="0081611A">
        <w:rPr>
          <w:rtl/>
        </w:rPr>
        <w:t xml:space="preserve"> </w:t>
      </w:r>
      <w:r w:rsidRPr="0081611A">
        <w:rPr>
          <w:rFonts w:hint="cs"/>
          <w:rtl/>
        </w:rPr>
        <w:t>تنظيمها</w:t>
      </w:r>
      <w:r w:rsidRPr="0081611A">
        <w:rPr>
          <w:rtl/>
        </w:rPr>
        <w:t xml:space="preserve"> </w:t>
      </w:r>
      <w:r w:rsidRPr="0081611A">
        <w:rPr>
          <w:rFonts w:hint="cs"/>
          <w:rtl/>
        </w:rPr>
        <w:t>من</w:t>
      </w:r>
      <w:r w:rsidRPr="0081611A">
        <w:rPr>
          <w:rtl/>
        </w:rPr>
        <w:t xml:space="preserve"> </w:t>
      </w:r>
      <w:r w:rsidRPr="0081611A">
        <w:rPr>
          <w:rFonts w:hint="cs"/>
          <w:rtl/>
        </w:rPr>
        <w:t>قبل</w:t>
      </w:r>
      <w:r w:rsidRPr="0081611A">
        <w:rPr>
          <w:rtl/>
        </w:rPr>
        <w:t xml:space="preserve"> </w:t>
      </w:r>
      <w:r w:rsidRPr="0081611A">
        <w:rPr>
          <w:rFonts w:hint="cs"/>
          <w:rtl/>
        </w:rPr>
        <w:t>الحكومة.</w:t>
      </w:r>
    </w:p>
    <w:p w14:paraId="7F59DF7B" w14:textId="77777777" w:rsidR="00C37659" w:rsidRDefault="00C37659" w:rsidP="00C37659">
      <w:pPr>
        <w:bidi/>
        <w:jc w:val="both"/>
        <w:rPr>
          <w:rtl/>
        </w:rPr>
      </w:pPr>
    </w:p>
    <w:p w14:paraId="5515E62F" w14:textId="26147F1E" w:rsidR="00C37659" w:rsidRPr="00F50182" w:rsidRDefault="00C37659" w:rsidP="00F50182">
      <w:pPr>
        <w:pStyle w:val="Caption"/>
        <w:bidi/>
        <w:rPr>
          <w:b w:val="0"/>
          <w:bCs/>
          <w:rtl/>
        </w:rPr>
      </w:pPr>
      <w:r w:rsidRPr="00F50182">
        <w:rPr>
          <w:rFonts w:hint="cs"/>
          <w:b w:val="0"/>
          <w:bCs/>
          <w:rtl/>
        </w:rPr>
        <w:lastRenderedPageBreak/>
        <w:t>الشكل ٣-٢: الطبقات الثلاث الرئيسية لنظام الضمان الاجتماعي الحديث والشامل</w:t>
      </w:r>
    </w:p>
    <w:p w14:paraId="6FF1447B" w14:textId="7FAAC2A9" w:rsidR="00C37659" w:rsidRPr="0081611A" w:rsidRDefault="00F50182" w:rsidP="00C37659">
      <w:pPr>
        <w:bidi/>
        <w:jc w:val="both"/>
        <w:rPr>
          <w:rtl/>
        </w:rPr>
      </w:pPr>
      <w:r>
        <w:rPr>
          <w:noProof/>
          <w:rtl/>
          <w:lang w:val="ar-SA"/>
        </w:rPr>
        <w:drawing>
          <wp:inline distT="0" distB="0" distL="0" distR="0" wp14:anchorId="54FACB59" wp14:editId="77979BE1">
            <wp:extent cx="5727700" cy="2567305"/>
            <wp:effectExtent l="0" t="0" r="0" b="0"/>
            <wp:docPr id="515119369" name="Picture 42" descr="A diagram of different colored squares&#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5119369" name="Picture 42" descr="A diagram of different colored squares&#10;&#10;Description automatically generated with medium confidence"/>
                    <pic:cNvPicPr/>
                  </pic:nvPicPr>
                  <pic:blipFill>
                    <a:blip r:embed="rId27" cstate="print">
                      <a:extLst>
                        <a:ext uri="{28A0092B-C50C-407E-A947-70E740481C1C}">
                          <a14:useLocalDpi xmlns:a14="http://schemas.microsoft.com/office/drawing/2010/main" val="0"/>
                        </a:ext>
                      </a:extLst>
                    </a:blip>
                    <a:stretch>
                      <a:fillRect/>
                    </a:stretch>
                  </pic:blipFill>
                  <pic:spPr>
                    <a:xfrm>
                      <a:off x="0" y="0"/>
                      <a:ext cx="5727700" cy="2567305"/>
                    </a:xfrm>
                    <a:prstGeom prst="rect">
                      <a:avLst/>
                    </a:prstGeom>
                  </pic:spPr>
                </pic:pic>
              </a:graphicData>
            </a:graphic>
          </wp:inline>
        </w:drawing>
      </w:r>
    </w:p>
    <w:p w14:paraId="4707319C" w14:textId="77777777" w:rsidR="0081611A" w:rsidRPr="0081611A" w:rsidRDefault="0081611A" w:rsidP="0081611A"/>
    <w:p w14:paraId="0B51C1A9" w14:textId="1B7D819F" w:rsidR="00AC32C4" w:rsidRPr="00AC32C4" w:rsidRDefault="00AC32C4" w:rsidP="00AC32C4">
      <w:pPr>
        <w:pStyle w:val="Heading1"/>
        <w:bidi/>
        <w:rPr>
          <w:b w:val="0"/>
          <w:bCs/>
        </w:rPr>
      </w:pPr>
      <w:bookmarkStart w:id="22" w:name="_Toc186712239"/>
      <w:r w:rsidRPr="007D2019">
        <w:rPr>
          <w:b w:val="0"/>
          <w:bCs/>
          <w:rtl/>
        </w:rPr>
        <w:t>جعل</w:t>
      </w:r>
      <w:r w:rsidRPr="00AC32C4">
        <w:rPr>
          <w:b w:val="0"/>
          <w:bCs/>
          <w:rtl/>
        </w:rPr>
        <w:t xml:space="preserve"> الضمان الاجتماعي شاملاً لذوي </w:t>
      </w:r>
      <w:r w:rsidR="007C5F39">
        <w:rPr>
          <w:b w:val="0"/>
          <w:bCs/>
          <w:rtl/>
        </w:rPr>
        <w:t>الإعاقة</w:t>
      </w:r>
      <w:bookmarkEnd w:id="22"/>
    </w:p>
    <w:p w14:paraId="25BF57AA" w14:textId="1557095A" w:rsidR="00CD1E66" w:rsidRDefault="00CD1E66" w:rsidP="00CD1E66">
      <w:pPr>
        <w:bidi/>
        <w:jc w:val="both"/>
        <w:rPr>
          <w:rtl/>
        </w:rPr>
      </w:pPr>
      <w:r>
        <w:rPr>
          <w:rtl/>
        </w:rPr>
        <w:t>أنظمة الضمان الاجتماعي الشاملة ل</w:t>
      </w:r>
      <w:r>
        <w:rPr>
          <w:rFonts w:hint="cs"/>
          <w:rtl/>
        </w:rPr>
        <w:t xml:space="preserve">لأشخاص </w:t>
      </w:r>
      <w:r>
        <w:rPr>
          <w:rtl/>
        </w:rPr>
        <w:t>ذوي الإعاقة موجودة في البلدان ذات الدخل المرتفع منذ عدة عقود، وتقوم أعداد متزايدة من البلدان ذات الدخل المتوسط أيضًا ببنائها</w:t>
      </w:r>
      <w:r>
        <w:rPr>
          <w:rFonts w:hint="cs"/>
          <w:rtl/>
        </w:rPr>
        <w:t xml:space="preserve"> وتطبيقها</w:t>
      </w:r>
      <w:r>
        <w:rPr>
          <w:rtl/>
        </w:rPr>
        <w:t>. يصف هذا القسم الممارسات الجيدة في تصميم الأنظمة والمخططات الشاملة ل</w:t>
      </w:r>
      <w:r>
        <w:rPr>
          <w:rFonts w:hint="cs"/>
          <w:rtl/>
        </w:rPr>
        <w:t xml:space="preserve">لأشخاص </w:t>
      </w:r>
      <w:r>
        <w:rPr>
          <w:rtl/>
        </w:rPr>
        <w:t xml:space="preserve">ذوي الإعاقة (مراعيًا كل منها على </w:t>
      </w:r>
      <w:proofErr w:type="gramStart"/>
      <w:r>
        <w:rPr>
          <w:rtl/>
        </w:rPr>
        <w:t>حدة</w:t>
      </w:r>
      <w:r>
        <w:t>(</w:t>
      </w:r>
      <w:proofErr w:type="gramEnd"/>
      <w:r>
        <w:rPr>
          <w:rFonts w:hint="cs"/>
          <w:rtl/>
        </w:rPr>
        <w:t>.</w:t>
      </w:r>
    </w:p>
    <w:p w14:paraId="5EE7AB3B" w14:textId="1CE2BF27" w:rsidR="00582B96" w:rsidRPr="00582B96" w:rsidRDefault="00582B96" w:rsidP="00582B96">
      <w:pPr>
        <w:pStyle w:val="Heading2"/>
        <w:bidi/>
        <w:rPr>
          <w:b w:val="0"/>
          <w:bCs/>
          <w:rtl/>
        </w:rPr>
      </w:pPr>
      <w:bookmarkStart w:id="23" w:name="_Toc186712240"/>
      <w:r>
        <w:rPr>
          <w:rFonts w:hint="cs"/>
          <w:b w:val="0"/>
          <w:bCs/>
          <w:rtl/>
        </w:rPr>
        <w:t>الممارسات الفضلى في التصميم الكلي لأنظمة الضمان الاجتماعي الشاملة للأشخاص ذوي الإعاقة</w:t>
      </w:r>
      <w:bookmarkEnd w:id="23"/>
    </w:p>
    <w:p w14:paraId="651F29C5" w14:textId="2CED46BC" w:rsidR="00AC32C4" w:rsidRDefault="00AC32C4" w:rsidP="00CD1E66">
      <w:pPr>
        <w:bidi/>
        <w:jc w:val="both"/>
      </w:pPr>
      <w:r>
        <w:rPr>
          <w:rtl/>
        </w:rPr>
        <w:t xml:space="preserve">استناداً إلى التجارب العالمية، هناك أنواع مختلفة من أدوات الضمان الاجتماعي ذات الصلة بالأشخاص ذوي </w:t>
      </w:r>
      <w:r w:rsidR="007C5F39">
        <w:rPr>
          <w:rtl/>
        </w:rPr>
        <w:t>الإعاقة</w:t>
      </w:r>
      <w:r>
        <w:rPr>
          <w:rtl/>
        </w:rPr>
        <w:t>. ويمكن أن ت</w:t>
      </w:r>
      <w:r w:rsidR="00B45193">
        <w:rPr>
          <w:rFonts w:hint="cs"/>
          <w:rtl/>
        </w:rPr>
        <w:t xml:space="preserve">وفر هذه البرامج أو تعزز الأمن المالي عبر المراحل المختلفة </w:t>
      </w:r>
      <w:r>
        <w:rPr>
          <w:rtl/>
        </w:rPr>
        <w:t xml:space="preserve">أو تغطي التكاليف الإضافية المتعلقة بالإعاقة. وعادة ما يتضمن نظام الضمان الاجتماعي الشامل لذوي </w:t>
      </w:r>
      <w:r w:rsidR="007C5F39">
        <w:rPr>
          <w:rtl/>
        </w:rPr>
        <w:t>الإعاقة</w:t>
      </w:r>
      <w:r>
        <w:rPr>
          <w:rtl/>
        </w:rPr>
        <w:t xml:space="preserve"> المصمم بشكل جيد ثلاثة أنواع من الاستحقاقات النقدية:</w:t>
      </w:r>
    </w:p>
    <w:p w14:paraId="77925F3A" w14:textId="623D8649" w:rsidR="00AC32C4" w:rsidRDefault="00AC32C4" w:rsidP="00223889">
      <w:pPr>
        <w:pStyle w:val="ListParagraph"/>
        <w:numPr>
          <w:ilvl w:val="0"/>
          <w:numId w:val="15"/>
        </w:numPr>
        <w:bidi/>
        <w:jc w:val="both"/>
      </w:pPr>
      <w:r w:rsidRPr="00383CF9">
        <w:rPr>
          <w:bCs/>
          <w:color w:val="4C0053"/>
          <w:rtl/>
        </w:rPr>
        <w:t>برامج</w:t>
      </w:r>
      <w:r w:rsidRPr="00383CF9">
        <w:rPr>
          <w:bCs/>
          <w:color w:val="71007C" w:themeColor="accent1" w:themeTint="E6"/>
          <w:rtl/>
        </w:rPr>
        <w:t xml:space="preserve"> </w:t>
      </w:r>
      <w:r w:rsidR="009A71F8" w:rsidRPr="00383CF9">
        <w:rPr>
          <w:rFonts w:hint="cs"/>
          <w:bCs/>
          <w:color w:val="4C0053"/>
          <w:rtl/>
        </w:rPr>
        <w:t>محددة</w:t>
      </w:r>
      <w:r w:rsidR="009A71F8" w:rsidRPr="00383CF9">
        <w:rPr>
          <w:rFonts w:hint="cs"/>
          <w:bCs/>
          <w:color w:val="71007C" w:themeColor="accent1" w:themeTint="E6"/>
          <w:rtl/>
        </w:rPr>
        <w:t xml:space="preserve"> </w:t>
      </w:r>
      <w:r w:rsidR="009A71F8" w:rsidRPr="00383CF9">
        <w:rPr>
          <w:rFonts w:hint="cs"/>
          <w:bCs/>
          <w:color w:val="4C0053"/>
          <w:rtl/>
        </w:rPr>
        <w:t>حسب الإعاقة</w:t>
      </w:r>
      <w:r>
        <w:rPr>
          <w:rtl/>
        </w:rPr>
        <w:t xml:space="preserve">: برامج لا تقدم إلا للأشخاص ذوي </w:t>
      </w:r>
      <w:r w:rsidR="007C5F39">
        <w:rPr>
          <w:rtl/>
        </w:rPr>
        <w:t>الإعاقة</w:t>
      </w:r>
      <w:r>
        <w:rPr>
          <w:rtl/>
        </w:rPr>
        <w:t>، وتستند إلى مستوى معين من الإعاقة.</w:t>
      </w:r>
    </w:p>
    <w:p w14:paraId="455C2D28" w14:textId="559D0541" w:rsidR="00AC32C4" w:rsidRDefault="00AC32C4" w:rsidP="00223889">
      <w:pPr>
        <w:pStyle w:val="ListParagraph"/>
        <w:numPr>
          <w:ilvl w:val="0"/>
          <w:numId w:val="15"/>
        </w:numPr>
        <w:bidi/>
        <w:jc w:val="both"/>
      </w:pPr>
      <w:r w:rsidRPr="00383CF9">
        <w:rPr>
          <w:bCs/>
          <w:color w:val="4C0053"/>
          <w:rtl/>
        </w:rPr>
        <w:t>البرامج الرئيسية</w:t>
      </w:r>
      <w:r>
        <w:rPr>
          <w:rtl/>
        </w:rPr>
        <w:t xml:space="preserve">: برامج ذات معايير أهلية غير مرتبطة </w:t>
      </w:r>
      <w:r w:rsidR="00ED38DB">
        <w:rPr>
          <w:rFonts w:hint="cs"/>
          <w:rtl/>
        </w:rPr>
        <w:t>بالإعاقة</w:t>
      </w:r>
      <w:r w:rsidR="00ED38DB">
        <w:rPr>
          <w:rFonts w:hint="eastAsia"/>
          <w:rtl/>
        </w:rPr>
        <w:t>،</w:t>
      </w:r>
      <w:r>
        <w:rPr>
          <w:rtl/>
        </w:rPr>
        <w:t xml:space="preserve"> ولكن عادة ما يكون الأشخاص ذوي </w:t>
      </w:r>
      <w:r w:rsidR="007C5F39">
        <w:rPr>
          <w:rtl/>
        </w:rPr>
        <w:t>الإعاقة</w:t>
      </w:r>
      <w:r>
        <w:rPr>
          <w:rtl/>
        </w:rPr>
        <w:t xml:space="preserve"> مؤهلين لها على نفس معايير الأهلية كغيرهم. ويشمل ذلك في الأردن </w:t>
      </w:r>
      <w:r w:rsidR="00ED38DB">
        <w:rPr>
          <w:rFonts w:hint="cs"/>
          <w:rtl/>
        </w:rPr>
        <w:t xml:space="preserve">منافع </w:t>
      </w:r>
      <w:r>
        <w:rPr>
          <w:rtl/>
        </w:rPr>
        <w:t>صندوق المعونة الوطني (</w:t>
      </w:r>
      <w:r>
        <w:t>NAF</w:t>
      </w:r>
      <w:r>
        <w:rPr>
          <w:rtl/>
        </w:rPr>
        <w:t>)</w:t>
      </w:r>
      <w:r w:rsidR="00ED38DB">
        <w:rPr>
          <w:rFonts w:hint="cs"/>
          <w:rtl/>
        </w:rPr>
        <w:t xml:space="preserve"> ومؤسسة الضمان الاجتماعي (</w:t>
      </w:r>
      <w:r w:rsidR="00ED38DB">
        <w:t>SSC</w:t>
      </w:r>
      <w:r w:rsidR="00ED38DB">
        <w:rPr>
          <w:rFonts w:hint="cs"/>
          <w:rtl/>
        </w:rPr>
        <w:t>).</w:t>
      </w:r>
    </w:p>
    <w:p w14:paraId="0F271554" w14:textId="1450CF90" w:rsidR="00ED38DB" w:rsidRDefault="00ED38DB" w:rsidP="00ED38DB">
      <w:pPr>
        <w:bidi/>
        <w:jc w:val="both"/>
        <w:rPr>
          <w:rtl/>
        </w:rPr>
      </w:pPr>
      <w:r w:rsidRPr="00ED38DB">
        <w:rPr>
          <w:rFonts w:hint="cs"/>
          <w:rtl/>
        </w:rPr>
        <w:t>هناك</w:t>
      </w:r>
      <w:r w:rsidRPr="00ED38DB">
        <w:rPr>
          <w:rtl/>
        </w:rPr>
        <w:t xml:space="preserve"> </w:t>
      </w:r>
      <w:r w:rsidRPr="00ED38DB">
        <w:rPr>
          <w:rFonts w:hint="cs"/>
          <w:rtl/>
        </w:rPr>
        <w:t>أدلة</w:t>
      </w:r>
      <w:r w:rsidRPr="00ED38DB">
        <w:rPr>
          <w:rtl/>
        </w:rPr>
        <w:t xml:space="preserve"> </w:t>
      </w:r>
      <w:r w:rsidRPr="00ED38DB">
        <w:rPr>
          <w:rFonts w:hint="cs"/>
          <w:rtl/>
        </w:rPr>
        <w:t>قوية</w:t>
      </w:r>
      <w:r w:rsidRPr="00ED38DB">
        <w:rPr>
          <w:rtl/>
        </w:rPr>
        <w:t xml:space="preserve"> </w:t>
      </w:r>
      <w:r w:rsidRPr="00ED38DB">
        <w:rPr>
          <w:rFonts w:hint="cs"/>
          <w:rtl/>
        </w:rPr>
        <w:t>على</w:t>
      </w:r>
      <w:r w:rsidRPr="00ED38DB">
        <w:rPr>
          <w:rtl/>
        </w:rPr>
        <w:t xml:space="preserve"> </w:t>
      </w:r>
      <w:r w:rsidRPr="00ED38DB">
        <w:rPr>
          <w:rFonts w:hint="cs"/>
          <w:rtl/>
        </w:rPr>
        <w:t>المستوى</w:t>
      </w:r>
      <w:r w:rsidRPr="00ED38DB">
        <w:rPr>
          <w:rtl/>
        </w:rPr>
        <w:t xml:space="preserve"> </w:t>
      </w:r>
      <w:r w:rsidRPr="00ED38DB">
        <w:rPr>
          <w:rFonts w:hint="cs"/>
          <w:rtl/>
        </w:rPr>
        <w:t>العالمي</w:t>
      </w:r>
      <w:r w:rsidRPr="00ED38DB">
        <w:rPr>
          <w:rtl/>
        </w:rPr>
        <w:t xml:space="preserve"> </w:t>
      </w:r>
      <w:r w:rsidRPr="00ED38DB">
        <w:rPr>
          <w:rFonts w:hint="cs"/>
          <w:rtl/>
        </w:rPr>
        <w:t>تشير</w:t>
      </w:r>
      <w:r w:rsidRPr="00ED38DB">
        <w:rPr>
          <w:rtl/>
        </w:rPr>
        <w:t xml:space="preserve"> </w:t>
      </w:r>
      <w:r w:rsidRPr="00ED38DB">
        <w:rPr>
          <w:rFonts w:hint="cs"/>
          <w:rtl/>
        </w:rPr>
        <w:t>إلى</w:t>
      </w:r>
      <w:r w:rsidRPr="00ED38DB">
        <w:rPr>
          <w:rtl/>
        </w:rPr>
        <w:t xml:space="preserve"> </w:t>
      </w:r>
      <w:r w:rsidRPr="00ED38DB">
        <w:rPr>
          <w:rFonts w:hint="cs"/>
          <w:rtl/>
        </w:rPr>
        <w:t>أنه</w:t>
      </w:r>
      <w:r w:rsidRPr="00ED38DB">
        <w:rPr>
          <w:rtl/>
        </w:rPr>
        <w:t xml:space="preserve"> </w:t>
      </w:r>
      <w:r w:rsidRPr="00ED38DB">
        <w:rPr>
          <w:rFonts w:hint="cs"/>
          <w:rtl/>
        </w:rPr>
        <w:t>إذا</w:t>
      </w:r>
      <w:r w:rsidRPr="00ED38DB">
        <w:rPr>
          <w:rtl/>
        </w:rPr>
        <w:t xml:space="preserve"> </w:t>
      </w:r>
      <w:r w:rsidRPr="00ED38DB">
        <w:rPr>
          <w:rFonts w:hint="cs"/>
          <w:rtl/>
        </w:rPr>
        <w:t>اعتمدت</w:t>
      </w:r>
      <w:r w:rsidRPr="00ED38DB">
        <w:rPr>
          <w:rtl/>
        </w:rPr>
        <w:t xml:space="preserve"> </w:t>
      </w:r>
      <w:r w:rsidRPr="00ED38DB">
        <w:rPr>
          <w:rFonts w:hint="cs"/>
          <w:rtl/>
        </w:rPr>
        <w:t>البلدان</w:t>
      </w:r>
      <w:r w:rsidRPr="00ED38DB">
        <w:rPr>
          <w:rtl/>
        </w:rPr>
        <w:t xml:space="preserve"> </w:t>
      </w:r>
      <w:r w:rsidRPr="00ED38DB">
        <w:rPr>
          <w:rFonts w:hint="cs"/>
          <w:rtl/>
        </w:rPr>
        <w:t>فقط</w:t>
      </w:r>
      <w:r w:rsidRPr="00ED38DB">
        <w:rPr>
          <w:rtl/>
        </w:rPr>
        <w:t xml:space="preserve"> </w:t>
      </w:r>
      <w:r w:rsidRPr="00ED38DB">
        <w:rPr>
          <w:rFonts w:hint="cs"/>
          <w:rtl/>
        </w:rPr>
        <w:t>على</w:t>
      </w:r>
      <w:r w:rsidRPr="00ED38DB">
        <w:rPr>
          <w:rtl/>
        </w:rPr>
        <w:t xml:space="preserve"> </w:t>
      </w:r>
      <w:r w:rsidRPr="00ED38DB">
        <w:rPr>
          <w:rFonts w:hint="cs"/>
          <w:rtl/>
        </w:rPr>
        <w:t>برامج</w:t>
      </w:r>
      <w:r w:rsidRPr="00ED38DB">
        <w:rPr>
          <w:rtl/>
        </w:rPr>
        <w:t xml:space="preserve"> </w:t>
      </w:r>
      <w:r w:rsidRPr="00ED38DB">
        <w:rPr>
          <w:rFonts w:hint="cs"/>
          <w:rtl/>
        </w:rPr>
        <w:t>الضمان</w:t>
      </w:r>
      <w:r w:rsidRPr="00ED38DB">
        <w:rPr>
          <w:rtl/>
        </w:rPr>
        <w:t xml:space="preserve"> </w:t>
      </w:r>
      <w:r w:rsidRPr="00ED38DB">
        <w:rPr>
          <w:rFonts w:hint="cs"/>
          <w:rtl/>
        </w:rPr>
        <w:t>الاجتماعي</w:t>
      </w:r>
      <w:r w:rsidRPr="00ED38DB">
        <w:rPr>
          <w:rtl/>
        </w:rPr>
        <w:t xml:space="preserve"> </w:t>
      </w:r>
      <w:r w:rsidRPr="00ED38DB">
        <w:rPr>
          <w:rFonts w:hint="cs"/>
          <w:rtl/>
        </w:rPr>
        <w:t>التقليدية</w:t>
      </w:r>
      <w:r w:rsidRPr="00ED38DB">
        <w:rPr>
          <w:rtl/>
        </w:rPr>
        <w:t xml:space="preserve"> </w:t>
      </w:r>
      <w:r w:rsidRPr="00ED38DB">
        <w:rPr>
          <w:rFonts w:hint="cs"/>
          <w:rtl/>
        </w:rPr>
        <w:t>لتوفير</w:t>
      </w:r>
      <w:r w:rsidRPr="00ED38DB">
        <w:rPr>
          <w:rtl/>
        </w:rPr>
        <w:t xml:space="preserve"> </w:t>
      </w:r>
      <w:r w:rsidRPr="00ED38DB">
        <w:rPr>
          <w:rFonts w:hint="cs"/>
          <w:rtl/>
        </w:rPr>
        <w:t>الدعم</w:t>
      </w:r>
      <w:r w:rsidRPr="00ED38DB">
        <w:rPr>
          <w:rtl/>
        </w:rPr>
        <w:t xml:space="preserve"> </w:t>
      </w:r>
      <w:r w:rsidRPr="00ED38DB">
        <w:rPr>
          <w:rFonts w:hint="cs"/>
          <w:rtl/>
        </w:rPr>
        <w:t>المالي</w:t>
      </w:r>
      <w:r w:rsidRPr="00ED38DB">
        <w:rPr>
          <w:rtl/>
        </w:rPr>
        <w:t xml:space="preserve"> </w:t>
      </w:r>
      <w:r w:rsidRPr="00ED38DB">
        <w:rPr>
          <w:rFonts w:hint="cs"/>
          <w:rtl/>
        </w:rPr>
        <w:t>للأشخاص</w:t>
      </w:r>
      <w:r w:rsidRPr="00ED38DB">
        <w:rPr>
          <w:rtl/>
        </w:rPr>
        <w:t xml:space="preserve"> </w:t>
      </w:r>
      <w:r w:rsidRPr="00ED38DB">
        <w:rPr>
          <w:rFonts w:hint="cs"/>
          <w:rtl/>
        </w:rPr>
        <w:t>ذوي</w:t>
      </w:r>
      <w:r w:rsidRPr="00ED38DB">
        <w:rPr>
          <w:rtl/>
        </w:rPr>
        <w:t xml:space="preserve"> </w:t>
      </w:r>
      <w:r w:rsidRPr="00ED38DB">
        <w:rPr>
          <w:rFonts w:hint="cs"/>
          <w:rtl/>
        </w:rPr>
        <w:t>الإعاقة،</w:t>
      </w:r>
      <w:r w:rsidRPr="00ED38DB">
        <w:rPr>
          <w:rtl/>
        </w:rPr>
        <w:t xml:space="preserve"> </w:t>
      </w:r>
      <w:r w:rsidRPr="00ED38DB">
        <w:rPr>
          <w:rFonts w:hint="cs"/>
          <w:rtl/>
        </w:rPr>
        <w:t>فإنها</w:t>
      </w:r>
      <w:r w:rsidRPr="00ED38DB">
        <w:rPr>
          <w:rtl/>
        </w:rPr>
        <w:t xml:space="preserve"> </w:t>
      </w:r>
      <w:r w:rsidRPr="00ED38DB">
        <w:rPr>
          <w:rFonts w:hint="cs"/>
          <w:rtl/>
        </w:rPr>
        <w:t>ستفشل</w:t>
      </w:r>
      <w:r w:rsidRPr="00ED38DB">
        <w:rPr>
          <w:rtl/>
        </w:rPr>
        <w:t xml:space="preserve"> </w:t>
      </w:r>
      <w:r w:rsidRPr="00ED38DB">
        <w:rPr>
          <w:rFonts w:hint="cs"/>
          <w:rtl/>
        </w:rPr>
        <w:t>في</w:t>
      </w:r>
      <w:r w:rsidRPr="00ED38DB">
        <w:rPr>
          <w:rtl/>
        </w:rPr>
        <w:t xml:space="preserve"> </w:t>
      </w:r>
      <w:r w:rsidRPr="00ED38DB">
        <w:rPr>
          <w:rFonts w:hint="cs"/>
          <w:rtl/>
        </w:rPr>
        <w:t>تقديم</w:t>
      </w:r>
      <w:r w:rsidRPr="00ED38DB">
        <w:rPr>
          <w:rtl/>
        </w:rPr>
        <w:t xml:space="preserve"> </w:t>
      </w:r>
      <w:r w:rsidRPr="00ED38DB">
        <w:rPr>
          <w:rFonts w:hint="cs"/>
          <w:rtl/>
        </w:rPr>
        <w:t>الدعم</w:t>
      </w:r>
      <w:r w:rsidRPr="00ED38DB">
        <w:rPr>
          <w:rtl/>
        </w:rPr>
        <w:t xml:space="preserve"> </w:t>
      </w:r>
      <w:r w:rsidRPr="00ED38DB">
        <w:rPr>
          <w:rFonts w:hint="cs"/>
          <w:rtl/>
        </w:rPr>
        <w:t>الكافي</w:t>
      </w:r>
      <w:r w:rsidR="00875A97">
        <w:rPr>
          <w:rStyle w:val="FootnoteReference"/>
          <w:rtl/>
        </w:rPr>
        <w:footnoteReference w:id="18"/>
      </w:r>
      <w:r w:rsidRPr="00ED38DB">
        <w:rPr>
          <w:rtl/>
        </w:rPr>
        <w:t xml:space="preserve">. </w:t>
      </w:r>
      <w:r w:rsidRPr="00ED38DB">
        <w:rPr>
          <w:rFonts w:hint="cs"/>
          <w:rtl/>
        </w:rPr>
        <w:t>بدلاً</w:t>
      </w:r>
      <w:r w:rsidRPr="00ED38DB">
        <w:rPr>
          <w:rtl/>
        </w:rPr>
        <w:t xml:space="preserve"> </w:t>
      </w:r>
      <w:r w:rsidRPr="00ED38DB">
        <w:rPr>
          <w:rFonts w:hint="cs"/>
          <w:rtl/>
        </w:rPr>
        <w:t>من</w:t>
      </w:r>
      <w:r w:rsidRPr="00ED38DB">
        <w:rPr>
          <w:rtl/>
        </w:rPr>
        <w:t xml:space="preserve"> </w:t>
      </w:r>
      <w:r w:rsidRPr="00ED38DB">
        <w:rPr>
          <w:rFonts w:hint="cs"/>
          <w:rtl/>
        </w:rPr>
        <w:t>ذلك،</w:t>
      </w:r>
      <w:r w:rsidRPr="00ED38DB">
        <w:rPr>
          <w:rtl/>
        </w:rPr>
        <w:t xml:space="preserve"> </w:t>
      </w:r>
      <w:r w:rsidRPr="00ED38DB">
        <w:rPr>
          <w:rFonts w:hint="cs"/>
          <w:rtl/>
        </w:rPr>
        <w:t>يجب</w:t>
      </w:r>
      <w:r w:rsidRPr="00ED38DB">
        <w:rPr>
          <w:rtl/>
        </w:rPr>
        <w:t xml:space="preserve"> </w:t>
      </w:r>
      <w:r w:rsidRPr="00ED38DB">
        <w:rPr>
          <w:rFonts w:hint="cs"/>
          <w:rtl/>
        </w:rPr>
        <w:t>على</w:t>
      </w:r>
      <w:r w:rsidRPr="00ED38DB">
        <w:rPr>
          <w:rtl/>
        </w:rPr>
        <w:t xml:space="preserve"> </w:t>
      </w:r>
      <w:r w:rsidRPr="00ED38DB">
        <w:rPr>
          <w:rFonts w:hint="cs"/>
          <w:rtl/>
        </w:rPr>
        <w:t>الحكومات</w:t>
      </w:r>
      <w:r w:rsidRPr="00ED38DB">
        <w:rPr>
          <w:rtl/>
        </w:rPr>
        <w:t xml:space="preserve"> </w:t>
      </w:r>
      <w:r w:rsidRPr="00ED38DB">
        <w:rPr>
          <w:rFonts w:hint="cs"/>
          <w:rtl/>
        </w:rPr>
        <w:t>التي</w:t>
      </w:r>
      <w:r w:rsidRPr="00ED38DB">
        <w:rPr>
          <w:rtl/>
        </w:rPr>
        <w:t xml:space="preserve"> </w:t>
      </w:r>
      <w:r w:rsidRPr="00ED38DB">
        <w:rPr>
          <w:rFonts w:hint="cs"/>
          <w:rtl/>
        </w:rPr>
        <w:t>تلتزم</w:t>
      </w:r>
      <w:r w:rsidRPr="00ED38DB">
        <w:rPr>
          <w:rtl/>
        </w:rPr>
        <w:t xml:space="preserve"> </w:t>
      </w:r>
      <w:r w:rsidRPr="00ED38DB">
        <w:rPr>
          <w:rFonts w:hint="cs"/>
          <w:rtl/>
        </w:rPr>
        <w:t>بتقديم</w:t>
      </w:r>
      <w:r w:rsidRPr="00ED38DB">
        <w:rPr>
          <w:rtl/>
        </w:rPr>
        <w:t xml:space="preserve"> </w:t>
      </w:r>
      <w:r w:rsidRPr="00ED38DB">
        <w:rPr>
          <w:rFonts w:hint="cs"/>
          <w:rtl/>
        </w:rPr>
        <w:t>الدعم</w:t>
      </w:r>
      <w:r w:rsidRPr="00ED38DB">
        <w:rPr>
          <w:rtl/>
        </w:rPr>
        <w:t xml:space="preserve"> </w:t>
      </w:r>
      <w:r w:rsidRPr="00ED38DB">
        <w:rPr>
          <w:rFonts w:hint="cs"/>
          <w:rtl/>
        </w:rPr>
        <w:t>للأشخاص</w:t>
      </w:r>
      <w:r w:rsidRPr="00ED38DB">
        <w:rPr>
          <w:rtl/>
        </w:rPr>
        <w:t xml:space="preserve"> </w:t>
      </w:r>
      <w:r w:rsidRPr="00ED38DB">
        <w:rPr>
          <w:rFonts w:hint="cs"/>
          <w:rtl/>
        </w:rPr>
        <w:t>ذوي</w:t>
      </w:r>
      <w:r w:rsidRPr="00ED38DB">
        <w:rPr>
          <w:rtl/>
        </w:rPr>
        <w:t xml:space="preserve"> </w:t>
      </w:r>
      <w:r w:rsidRPr="00ED38DB">
        <w:rPr>
          <w:rFonts w:hint="cs"/>
          <w:rtl/>
        </w:rPr>
        <w:t>الإعاقة</w:t>
      </w:r>
      <w:r w:rsidRPr="00ED38DB">
        <w:rPr>
          <w:rtl/>
        </w:rPr>
        <w:t xml:space="preserve"> </w:t>
      </w:r>
      <w:r w:rsidRPr="00ED38DB">
        <w:rPr>
          <w:rFonts w:hint="cs"/>
          <w:rtl/>
        </w:rPr>
        <w:t>توفير</w:t>
      </w:r>
      <w:r w:rsidRPr="00ED38DB">
        <w:rPr>
          <w:rtl/>
        </w:rPr>
        <w:t xml:space="preserve"> </w:t>
      </w:r>
      <w:r w:rsidRPr="00ED38DB">
        <w:rPr>
          <w:rFonts w:hint="cs"/>
          <w:rtl/>
        </w:rPr>
        <w:t>برامج</w:t>
      </w:r>
      <w:r w:rsidRPr="00ED38DB">
        <w:rPr>
          <w:rtl/>
        </w:rPr>
        <w:t xml:space="preserve"> </w:t>
      </w:r>
      <w:r w:rsidRPr="00ED38DB">
        <w:rPr>
          <w:rFonts w:hint="cs"/>
          <w:rtl/>
        </w:rPr>
        <w:t>خاصة</w:t>
      </w:r>
      <w:r w:rsidRPr="00ED38DB">
        <w:rPr>
          <w:rtl/>
        </w:rPr>
        <w:t xml:space="preserve"> </w:t>
      </w:r>
      <w:r w:rsidRPr="00ED38DB">
        <w:rPr>
          <w:rFonts w:hint="cs"/>
          <w:rtl/>
        </w:rPr>
        <w:t>بالإعاقة</w:t>
      </w:r>
      <w:r w:rsidRPr="00ED38DB">
        <w:rPr>
          <w:rtl/>
        </w:rPr>
        <w:t xml:space="preserve"> </w:t>
      </w:r>
      <w:r w:rsidRPr="00ED38DB">
        <w:rPr>
          <w:rFonts w:hint="cs"/>
          <w:rtl/>
        </w:rPr>
        <w:t>بالإضافة</w:t>
      </w:r>
      <w:r w:rsidRPr="00ED38DB">
        <w:rPr>
          <w:rtl/>
        </w:rPr>
        <w:t xml:space="preserve"> </w:t>
      </w:r>
      <w:r w:rsidRPr="00ED38DB">
        <w:rPr>
          <w:rFonts w:hint="cs"/>
          <w:rtl/>
        </w:rPr>
        <w:t>إلى</w:t>
      </w:r>
      <w:r w:rsidRPr="00ED38DB">
        <w:rPr>
          <w:rtl/>
        </w:rPr>
        <w:t xml:space="preserve"> </w:t>
      </w:r>
      <w:r w:rsidRPr="00ED38DB">
        <w:rPr>
          <w:rFonts w:hint="cs"/>
          <w:rtl/>
        </w:rPr>
        <w:t>البرامج</w:t>
      </w:r>
      <w:r w:rsidRPr="00ED38DB">
        <w:rPr>
          <w:rtl/>
        </w:rPr>
        <w:t xml:space="preserve"> </w:t>
      </w:r>
      <w:r w:rsidRPr="00ED38DB">
        <w:rPr>
          <w:rFonts w:hint="cs"/>
          <w:rtl/>
        </w:rPr>
        <w:t>التقليدية</w:t>
      </w:r>
      <w:r w:rsidRPr="00ED38DB">
        <w:rPr>
          <w:rtl/>
        </w:rPr>
        <w:t xml:space="preserve"> </w:t>
      </w:r>
      <w:r w:rsidRPr="00ED38DB">
        <w:rPr>
          <w:rFonts w:hint="cs"/>
          <w:rtl/>
        </w:rPr>
        <w:t>وبرامج</w:t>
      </w:r>
      <w:r w:rsidRPr="00ED38DB">
        <w:rPr>
          <w:rtl/>
        </w:rPr>
        <w:t xml:space="preserve"> </w:t>
      </w:r>
      <w:r w:rsidRPr="00ED38DB">
        <w:rPr>
          <w:rFonts w:hint="cs"/>
          <w:rtl/>
        </w:rPr>
        <w:t>تتعلق</w:t>
      </w:r>
      <w:r w:rsidRPr="00ED38DB">
        <w:rPr>
          <w:rtl/>
        </w:rPr>
        <w:t xml:space="preserve"> </w:t>
      </w:r>
      <w:r w:rsidRPr="00ED38DB">
        <w:rPr>
          <w:rFonts w:hint="cs"/>
          <w:rtl/>
        </w:rPr>
        <w:t>بالإعاقة</w:t>
      </w:r>
      <w:r w:rsidRPr="00ED38DB">
        <w:rPr>
          <w:rtl/>
        </w:rPr>
        <w:t xml:space="preserve">. </w:t>
      </w:r>
      <w:r w:rsidRPr="00ED38DB">
        <w:rPr>
          <w:rFonts w:hint="cs"/>
          <w:rtl/>
        </w:rPr>
        <w:t>يجب</w:t>
      </w:r>
      <w:r w:rsidRPr="00ED38DB">
        <w:rPr>
          <w:rtl/>
        </w:rPr>
        <w:t xml:space="preserve"> </w:t>
      </w:r>
      <w:r w:rsidRPr="00ED38DB">
        <w:rPr>
          <w:rFonts w:hint="cs"/>
          <w:rtl/>
        </w:rPr>
        <w:t>أن</w:t>
      </w:r>
      <w:r w:rsidRPr="00ED38DB">
        <w:rPr>
          <w:rtl/>
        </w:rPr>
        <w:t xml:space="preserve"> </w:t>
      </w:r>
      <w:r w:rsidRPr="00ED38DB">
        <w:rPr>
          <w:rFonts w:hint="cs"/>
          <w:rtl/>
        </w:rPr>
        <w:t>يكون</w:t>
      </w:r>
      <w:r w:rsidRPr="00ED38DB">
        <w:rPr>
          <w:rtl/>
        </w:rPr>
        <w:t xml:space="preserve"> </w:t>
      </w:r>
      <w:r w:rsidRPr="00ED38DB">
        <w:rPr>
          <w:rFonts w:hint="cs"/>
          <w:rtl/>
        </w:rPr>
        <w:t>هذا</w:t>
      </w:r>
      <w:r w:rsidRPr="00ED38DB">
        <w:rPr>
          <w:rtl/>
        </w:rPr>
        <w:t xml:space="preserve"> </w:t>
      </w:r>
      <w:r w:rsidRPr="00ED38DB">
        <w:rPr>
          <w:rFonts w:hint="cs"/>
          <w:rtl/>
        </w:rPr>
        <w:t>الدعم</w:t>
      </w:r>
      <w:r w:rsidRPr="00ED38DB">
        <w:rPr>
          <w:rtl/>
        </w:rPr>
        <w:t xml:space="preserve"> </w:t>
      </w:r>
      <w:r w:rsidRPr="00ED38DB">
        <w:rPr>
          <w:rFonts w:hint="cs"/>
          <w:rtl/>
        </w:rPr>
        <w:t>متاحًا</w:t>
      </w:r>
      <w:r w:rsidRPr="00ED38DB">
        <w:rPr>
          <w:rtl/>
        </w:rPr>
        <w:t xml:space="preserve"> </w:t>
      </w:r>
      <w:r w:rsidRPr="00ED38DB">
        <w:rPr>
          <w:rFonts w:hint="cs"/>
          <w:rtl/>
        </w:rPr>
        <w:t>في</w:t>
      </w:r>
      <w:r w:rsidRPr="00ED38DB">
        <w:rPr>
          <w:rtl/>
        </w:rPr>
        <w:t xml:space="preserve"> </w:t>
      </w:r>
      <w:r w:rsidRPr="00ED38DB">
        <w:rPr>
          <w:rFonts w:hint="cs"/>
          <w:rtl/>
        </w:rPr>
        <w:t>مرحلة</w:t>
      </w:r>
      <w:r w:rsidRPr="00ED38DB">
        <w:rPr>
          <w:rtl/>
        </w:rPr>
        <w:t xml:space="preserve"> </w:t>
      </w:r>
      <w:r w:rsidRPr="00ED38DB">
        <w:rPr>
          <w:rFonts w:hint="cs"/>
          <w:rtl/>
        </w:rPr>
        <w:t>الطفولة</w:t>
      </w:r>
      <w:r w:rsidRPr="00ED38DB">
        <w:rPr>
          <w:rtl/>
        </w:rPr>
        <w:t xml:space="preserve"> </w:t>
      </w:r>
      <w:r w:rsidRPr="00ED38DB">
        <w:rPr>
          <w:rFonts w:hint="cs"/>
          <w:rtl/>
        </w:rPr>
        <w:t>والبلوغ،</w:t>
      </w:r>
      <w:r w:rsidRPr="00ED38DB">
        <w:rPr>
          <w:rtl/>
        </w:rPr>
        <w:t xml:space="preserve"> </w:t>
      </w:r>
      <w:r w:rsidRPr="00ED38DB">
        <w:rPr>
          <w:rFonts w:hint="cs"/>
          <w:rtl/>
        </w:rPr>
        <w:t>لمعالجة</w:t>
      </w:r>
      <w:r w:rsidRPr="00ED38DB">
        <w:rPr>
          <w:rtl/>
        </w:rPr>
        <w:t xml:space="preserve"> </w:t>
      </w:r>
      <w:r w:rsidRPr="00ED38DB">
        <w:rPr>
          <w:rFonts w:hint="cs"/>
          <w:rtl/>
        </w:rPr>
        <w:t>التحديات</w:t>
      </w:r>
      <w:r w:rsidRPr="00ED38DB">
        <w:rPr>
          <w:rtl/>
        </w:rPr>
        <w:t xml:space="preserve"> </w:t>
      </w:r>
      <w:r w:rsidRPr="00ED38DB">
        <w:rPr>
          <w:rFonts w:hint="cs"/>
          <w:rtl/>
        </w:rPr>
        <w:t>التي</w:t>
      </w:r>
      <w:r w:rsidRPr="00ED38DB">
        <w:rPr>
          <w:rtl/>
        </w:rPr>
        <w:t xml:space="preserve"> </w:t>
      </w:r>
      <w:r w:rsidRPr="00ED38DB">
        <w:rPr>
          <w:rFonts w:hint="cs"/>
          <w:rtl/>
        </w:rPr>
        <w:t>تم</w:t>
      </w:r>
      <w:r w:rsidRPr="00ED38DB">
        <w:rPr>
          <w:rtl/>
        </w:rPr>
        <w:t xml:space="preserve"> </w:t>
      </w:r>
      <w:r w:rsidRPr="00ED38DB">
        <w:rPr>
          <w:rFonts w:hint="cs"/>
          <w:rtl/>
        </w:rPr>
        <w:t>مناقشتها</w:t>
      </w:r>
      <w:r w:rsidRPr="00ED38DB">
        <w:rPr>
          <w:rtl/>
        </w:rPr>
        <w:t xml:space="preserve"> </w:t>
      </w:r>
      <w:r w:rsidRPr="00ED38DB">
        <w:rPr>
          <w:rFonts w:hint="cs"/>
          <w:rtl/>
        </w:rPr>
        <w:t>في</w:t>
      </w:r>
      <w:r w:rsidRPr="00ED38DB">
        <w:rPr>
          <w:rtl/>
        </w:rPr>
        <w:t xml:space="preserve"> </w:t>
      </w:r>
      <w:r w:rsidRPr="00ED38DB">
        <w:rPr>
          <w:rFonts w:hint="cs"/>
          <w:rtl/>
        </w:rPr>
        <w:t>القسم</w:t>
      </w:r>
      <w:r w:rsidRPr="00ED38DB">
        <w:rPr>
          <w:rtl/>
        </w:rPr>
        <w:t xml:space="preserve"> 2</w:t>
      </w:r>
      <w:r>
        <w:t>.</w:t>
      </w:r>
    </w:p>
    <w:p w14:paraId="6969E4C5" w14:textId="528915D1" w:rsidR="00ED38DB" w:rsidRDefault="00ED38DB" w:rsidP="00ED38DB">
      <w:pPr>
        <w:bidi/>
        <w:jc w:val="both"/>
        <w:rPr>
          <w:rtl/>
        </w:rPr>
      </w:pPr>
      <w:r w:rsidRPr="00ED38DB">
        <w:rPr>
          <w:rFonts w:hint="cs"/>
          <w:rtl/>
        </w:rPr>
        <w:t>استنادًا</w:t>
      </w:r>
      <w:r w:rsidRPr="00ED38DB">
        <w:rPr>
          <w:rtl/>
        </w:rPr>
        <w:t xml:space="preserve"> </w:t>
      </w:r>
      <w:r w:rsidRPr="00ED38DB">
        <w:rPr>
          <w:rFonts w:hint="cs"/>
          <w:rtl/>
        </w:rPr>
        <w:t>إلى</w:t>
      </w:r>
      <w:r w:rsidRPr="00ED38DB">
        <w:rPr>
          <w:rtl/>
        </w:rPr>
        <w:t xml:space="preserve"> </w:t>
      </w:r>
      <w:r w:rsidRPr="00ED38DB">
        <w:rPr>
          <w:rFonts w:hint="cs"/>
          <w:rtl/>
        </w:rPr>
        <w:t>الممارسات</w:t>
      </w:r>
      <w:r w:rsidRPr="00ED38DB">
        <w:rPr>
          <w:rtl/>
        </w:rPr>
        <w:t xml:space="preserve"> </w:t>
      </w:r>
      <w:r w:rsidRPr="00ED38DB">
        <w:rPr>
          <w:rFonts w:hint="cs"/>
          <w:rtl/>
        </w:rPr>
        <w:t>الجيدة</w:t>
      </w:r>
      <w:r w:rsidRPr="00ED38DB">
        <w:rPr>
          <w:rtl/>
        </w:rPr>
        <w:t xml:space="preserve"> </w:t>
      </w:r>
      <w:r w:rsidRPr="00ED38DB">
        <w:rPr>
          <w:rFonts w:hint="cs"/>
          <w:rtl/>
        </w:rPr>
        <w:t>الدولية،</w:t>
      </w:r>
      <w:r w:rsidRPr="00ED38DB">
        <w:rPr>
          <w:rtl/>
        </w:rPr>
        <w:t xml:space="preserve"> </w:t>
      </w:r>
      <w:r w:rsidRPr="00ED38DB">
        <w:rPr>
          <w:rFonts w:hint="cs"/>
          <w:rtl/>
        </w:rPr>
        <w:t>تشمل</w:t>
      </w:r>
      <w:r w:rsidRPr="00ED38DB">
        <w:rPr>
          <w:rtl/>
        </w:rPr>
        <w:t xml:space="preserve"> </w:t>
      </w:r>
      <w:r w:rsidR="00861B4C">
        <w:rPr>
          <w:rFonts w:hint="cs"/>
          <w:rtl/>
        </w:rPr>
        <w:t>المنافع</w:t>
      </w:r>
      <w:r w:rsidRPr="00ED38DB">
        <w:rPr>
          <w:rtl/>
        </w:rPr>
        <w:t xml:space="preserve"> </w:t>
      </w:r>
      <w:r w:rsidRPr="00ED38DB">
        <w:rPr>
          <w:rFonts w:hint="cs"/>
          <w:rtl/>
        </w:rPr>
        <w:t>الأساسية</w:t>
      </w:r>
      <w:r w:rsidRPr="00ED38DB">
        <w:rPr>
          <w:rtl/>
        </w:rPr>
        <w:t xml:space="preserve"> </w:t>
      </w:r>
      <w:r w:rsidRPr="00ED38DB">
        <w:rPr>
          <w:rFonts w:hint="cs"/>
          <w:rtl/>
        </w:rPr>
        <w:t>الخاصة</w:t>
      </w:r>
      <w:r w:rsidRPr="00ED38DB">
        <w:rPr>
          <w:rtl/>
        </w:rPr>
        <w:t xml:space="preserve"> </w:t>
      </w:r>
      <w:r w:rsidRPr="00ED38DB">
        <w:rPr>
          <w:rFonts w:hint="cs"/>
          <w:rtl/>
        </w:rPr>
        <w:t>بالإعاقة</w:t>
      </w:r>
      <w:r w:rsidRPr="00ED38DB">
        <w:rPr>
          <w:rtl/>
        </w:rPr>
        <w:t xml:space="preserve"> </w:t>
      </w:r>
      <w:r w:rsidRPr="00ED38DB">
        <w:rPr>
          <w:rFonts w:hint="cs"/>
          <w:rtl/>
        </w:rPr>
        <w:t>والتي</w:t>
      </w:r>
      <w:r w:rsidRPr="00ED38DB">
        <w:rPr>
          <w:rtl/>
        </w:rPr>
        <w:t xml:space="preserve"> </w:t>
      </w:r>
      <w:r w:rsidRPr="00ED38DB">
        <w:rPr>
          <w:rFonts w:hint="cs"/>
          <w:rtl/>
        </w:rPr>
        <w:t>يجب</w:t>
      </w:r>
      <w:r w:rsidRPr="00ED38DB">
        <w:rPr>
          <w:rtl/>
        </w:rPr>
        <w:t xml:space="preserve"> </w:t>
      </w:r>
      <w:r w:rsidRPr="00ED38DB">
        <w:rPr>
          <w:rFonts w:hint="cs"/>
          <w:rtl/>
        </w:rPr>
        <w:t>أن</w:t>
      </w:r>
      <w:r w:rsidRPr="00ED38DB">
        <w:rPr>
          <w:rtl/>
        </w:rPr>
        <w:t xml:space="preserve"> </w:t>
      </w:r>
      <w:r w:rsidRPr="00ED38DB">
        <w:rPr>
          <w:rFonts w:hint="cs"/>
          <w:rtl/>
        </w:rPr>
        <w:t>تقدم</w:t>
      </w:r>
      <w:r w:rsidRPr="00ED38DB">
        <w:rPr>
          <w:rtl/>
        </w:rPr>
        <w:t xml:space="preserve"> </w:t>
      </w:r>
      <w:r w:rsidRPr="00ED38DB">
        <w:rPr>
          <w:rFonts w:hint="cs"/>
          <w:rtl/>
        </w:rPr>
        <w:t>للأشخاص</w:t>
      </w:r>
      <w:r w:rsidRPr="00ED38DB">
        <w:rPr>
          <w:rtl/>
        </w:rPr>
        <w:t xml:space="preserve"> </w:t>
      </w:r>
      <w:r w:rsidRPr="00ED38DB">
        <w:rPr>
          <w:rFonts w:hint="cs"/>
          <w:rtl/>
        </w:rPr>
        <w:t>ذوي</w:t>
      </w:r>
      <w:r w:rsidRPr="00ED38DB">
        <w:rPr>
          <w:rtl/>
        </w:rPr>
        <w:t xml:space="preserve"> </w:t>
      </w:r>
      <w:r w:rsidRPr="00ED38DB">
        <w:rPr>
          <w:rFonts w:hint="cs"/>
          <w:rtl/>
        </w:rPr>
        <w:t>الإعاقة</w:t>
      </w:r>
      <w:r w:rsidRPr="00ED38DB">
        <w:rPr>
          <w:rtl/>
        </w:rPr>
        <w:t xml:space="preserve"> </w:t>
      </w:r>
      <w:r w:rsidRPr="00ED38DB">
        <w:rPr>
          <w:rFonts w:hint="cs"/>
          <w:rtl/>
        </w:rPr>
        <w:t>لمعالجة</w:t>
      </w:r>
      <w:r w:rsidRPr="00ED38DB">
        <w:rPr>
          <w:rtl/>
        </w:rPr>
        <w:t xml:space="preserve"> </w:t>
      </w:r>
      <w:r w:rsidRPr="00ED38DB">
        <w:rPr>
          <w:rFonts w:hint="cs"/>
          <w:rtl/>
        </w:rPr>
        <w:t>عدم</w:t>
      </w:r>
      <w:r w:rsidRPr="00ED38DB">
        <w:rPr>
          <w:rtl/>
        </w:rPr>
        <w:t xml:space="preserve"> </w:t>
      </w:r>
      <w:r w:rsidRPr="00ED38DB">
        <w:rPr>
          <w:rFonts w:hint="cs"/>
          <w:rtl/>
        </w:rPr>
        <w:t>المساواة</w:t>
      </w:r>
      <w:r w:rsidRPr="00ED38DB">
        <w:rPr>
          <w:rtl/>
        </w:rPr>
        <w:t xml:space="preserve"> </w:t>
      </w:r>
      <w:r w:rsidRPr="00ED38DB">
        <w:rPr>
          <w:rFonts w:hint="cs"/>
          <w:rtl/>
        </w:rPr>
        <w:t>والظلم،</w:t>
      </w:r>
      <w:r w:rsidRPr="00ED38DB">
        <w:rPr>
          <w:rtl/>
        </w:rPr>
        <w:t xml:space="preserve"> </w:t>
      </w:r>
      <w:r w:rsidRPr="00ED38DB">
        <w:rPr>
          <w:rFonts w:hint="cs"/>
          <w:rtl/>
        </w:rPr>
        <w:t>بالإضافة</w:t>
      </w:r>
      <w:r w:rsidRPr="00ED38DB">
        <w:rPr>
          <w:rtl/>
        </w:rPr>
        <w:t xml:space="preserve"> </w:t>
      </w:r>
      <w:r w:rsidRPr="00ED38DB">
        <w:rPr>
          <w:rFonts w:hint="cs"/>
          <w:rtl/>
        </w:rPr>
        <w:t>إلى</w:t>
      </w:r>
      <w:r w:rsidRPr="00ED38DB">
        <w:rPr>
          <w:rtl/>
        </w:rPr>
        <w:t xml:space="preserve"> </w:t>
      </w:r>
      <w:r w:rsidRPr="00ED38DB">
        <w:rPr>
          <w:rFonts w:hint="cs"/>
          <w:rtl/>
        </w:rPr>
        <w:t>البرامج</w:t>
      </w:r>
      <w:r w:rsidRPr="00ED38DB">
        <w:rPr>
          <w:rtl/>
        </w:rPr>
        <w:t xml:space="preserve"> </w:t>
      </w:r>
      <w:r w:rsidRPr="00ED38DB">
        <w:rPr>
          <w:rFonts w:hint="cs"/>
          <w:rtl/>
        </w:rPr>
        <w:t>التقليدية،</w:t>
      </w:r>
      <w:r w:rsidRPr="00ED38DB">
        <w:rPr>
          <w:rtl/>
        </w:rPr>
        <w:t xml:space="preserve"> </w:t>
      </w:r>
      <w:r w:rsidRPr="00ED38DB">
        <w:rPr>
          <w:rFonts w:hint="cs"/>
          <w:rtl/>
        </w:rPr>
        <w:t>ما</w:t>
      </w:r>
      <w:r w:rsidRPr="00ED38DB">
        <w:rPr>
          <w:rtl/>
        </w:rPr>
        <w:t xml:space="preserve"> </w:t>
      </w:r>
      <w:r w:rsidRPr="00ED38DB">
        <w:rPr>
          <w:rFonts w:hint="cs"/>
          <w:rtl/>
        </w:rPr>
        <w:t>يلي</w:t>
      </w:r>
      <w:r w:rsidRPr="00ED38DB">
        <w:rPr>
          <w:rtl/>
        </w:rPr>
        <w:t xml:space="preserve"> (</w:t>
      </w:r>
      <w:r w:rsidRPr="00ED38DB">
        <w:rPr>
          <w:rFonts w:hint="cs"/>
          <w:rtl/>
        </w:rPr>
        <w:t>انظر</w:t>
      </w:r>
      <w:r w:rsidRPr="00ED38DB">
        <w:rPr>
          <w:rtl/>
        </w:rPr>
        <w:t xml:space="preserve"> </w:t>
      </w:r>
      <w:r w:rsidRPr="00ED38DB">
        <w:rPr>
          <w:rFonts w:hint="cs"/>
          <w:rtl/>
        </w:rPr>
        <w:t>الشكل</w:t>
      </w:r>
      <w:r w:rsidRPr="00ED38DB">
        <w:rPr>
          <w:rtl/>
        </w:rPr>
        <w:t xml:space="preserve"> </w:t>
      </w:r>
      <w:r w:rsidR="00861B4C">
        <w:rPr>
          <w:rFonts w:hint="cs"/>
          <w:rtl/>
        </w:rPr>
        <w:t>٤-١):</w:t>
      </w:r>
    </w:p>
    <w:p w14:paraId="1E7A4EAF" w14:textId="1CC52780" w:rsidR="00ED38DB" w:rsidRPr="00861B4C" w:rsidRDefault="00861B4C" w:rsidP="00861B4C">
      <w:pPr>
        <w:pStyle w:val="ListParagraph"/>
        <w:numPr>
          <w:ilvl w:val="0"/>
          <w:numId w:val="21"/>
        </w:numPr>
        <w:bidi/>
        <w:jc w:val="both"/>
        <w:rPr>
          <w:rtl/>
        </w:rPr>
      </w:pPr>
      <w:r w:rsidRPr="00861B4C">
        <w:rPr>
          <w:rFonts w:hint="cs"/>
          <w:b/>
          <w:bCs/>
          <w:color w:val="71007C" w:themeColor="accent1" w:themeTint="E6"/>
          <w:rtl/>
        </w:rPr>
        <w:t>منافع</w:t>
      </w:r>
      <w:r w:rsidR="00ED38DB" w:rsidRPr="00861B4C">
        <w:rPr>
          <w:b/>
          <w:bCs/>
          <w:color w:val="71007C" w:themeColor="accent1" w:themeTint="E6"/>
          <w:rtl/>
        </w:rPr>
        <w:t xml:space="preserve"> </w:t>
      </w:r>
      <w:r w:rsidR="00ED38DB" w:rsidRPr="00861B4C">
        <w:rPr>
          <w:rFonts w:hint="cs"/>
          <w:b/>
          <w:bCs/>
          <w:color w:val="71007C" w:themeColor="accent1" w:themeTint="E6"/>
          <w:rtl/>
        </w:rPr>
        <w:t>الإعاقة</w:t>
      </w:r>
      <w:r w:rsidR="00ED38DB" w:rsidRPr="00861B4C">
        <w:rPr>
          <w:b/>
          <w:bCs/>
          <w:color w:val="71007C" w:themeColor="accent1" w:themeTint="E6"/>
          <w:rtl/>
        </w:rPr>
        <w:t xml:space="preserve"> </w:t>
      </w:r>
      <w:r w:rsidR="00ED38DB" w:rsidRPr="00861B4C">
        <w:rPr>
          <w:rFonts w:hint="cs"/>
          <w:b/>
          <w:bCs/>
          <w:color w:val="71007C" w:themeColor="accent1" w:themeTint="E6"/>
          <w:rtl/>
        </w:rPr>
        <w:t>للأطفال</w:t>
      </w:r>
      <w:r w:rsidR="00ED38DB" w:rsidRPr="00861B4C">
        <w:rPr>
          <w:color w:val="71007C" w:themeColor="accent1" w:themeTint="E6"/>
          <w:rtl/>
        </w:rPr>
        <w:t xml:space="preserve"> </w:t>
      </w:r>
      <w:r w:rsidR="00ED38DB" w:rsidRPr="00861B4C">
        <w:rPr>
          <w:rFonts w:hint="cs"/>
          <w:rtl/>
        </w:rPr>
        <w:t>لمساعدة</w:t>
      </w:r>
      <w:r w:rsidR="00ED38DB" w:rsidRPr="00861B4C">
        <w:rPr>
          <w:rtl/>
        </w:rPr>
        <w:t xml:space="preserve"> </w:t>
      </w:r>
      <w:r w:rsidR="00ED38DB" w:rsidRPr="00861B4C">
        <w:rPr>
          <w:rFonts w:hint="cs"/>
          <w:rtl/>
        </w:rPr>
        <w:t>الأسر</w:t>
      </w:r>
      <w:r w:rsidR="00ED38DB" w:rsidRPr="00861B4C">
        <w:rPr>
          <w:rtl/>
        </w:rPr>
        <w:t xml:space="preserve"> </w:t>
      </w:r>
      <w:r w:rsidR="00ED38DB" w:rsidRPr="00861B4C">
        <w:rPr>
          <w:rFonts w:hint="cs"/>
          <w:rtl/>
        </w:rPr>
        <w:t>على</w:t>
      </w:r>
      <w:r w:rsidR="00ED38DB" w:rsidRPr="00861B4C">
        <w:rPr>
          <w:rtl/>
        </w:rPr>
        <w:t xml:space="preserve"> </w:t>
      </w:r>
      <w:r w:rsidR="00ED38DB" w:rsidRPr="00861B4C">
        <w:rPr>
          <w:rFonts w:hint="cs"/>
          <w:rtl/>
        </w:rPr>
        <w:t>مواجهة</w:t>
      </w:r>
      <w:r w:rsidR="00ED38DB" w:rsidRPr="00861B4C">
        <w:rPr>
          <w:rtl/>
        </w:rPr>
        <w:t xml:space="preserve"> </w:t>
      </w:r>
      <w:r w:rsidR="00ED38DB" w:rsidRPr="00861B4C">
        <w:rPr>
          <w:rFonts w:hint="cs"/>
          <w:rtl/>
        </w:rPr>
        <w:t>التكاليف</w:t>
      </w:r>
      <w:r w:rsidR="00ED38DB" w:rsidRPr="00861B4C">
        <w:rPr>
          <w:rtl/>
        </w:rPr>
        <w:t xml:space="preserve"> </w:t>
      </w:r>
      <w:r w:rsidR="00ED38DB" w:rsidRPr="00861B4C">
        <w:rPr>
          <w:rFonts w:hint="cs"/>
          <w:rtl/>
        </w:rPr>
        <w:t>الإضافية</w:t>
      </w:r>
      <w:r w:rsidR="00ED38DB" w:rsidRPr="00861B4C">
        <w:rPr>
          <w:rtl/>
        </w:rPr>
        <w:t xml:space="preserve"> </w:t>
      </w:r>
      <w:r w:rsidR="00ED38DB" w:rsidRPr="00861B4C">
        <w:rPr>
          <w:rFonts w:hint="cs"/>
          <w:rtl/>
        </w:rPr>
        <w:t>التي</w:t>
      </w:r>
      <w:r w:rsidR="00ED38DB" w:rsidRPr="00861B4C">
        <w:rPr>
          <w:rtl/>
        </w:rPr>
        <w:t xml:space="preserve"> </w:t>
      </w:r>
      <w:r w:rsidR="00ED38DB" w:rsidRPr="00861B4C">
        <w:rPr>
          <w:rFonts w:hint="cs"/>
          <w:rtl/>
        </w:rPr>
        <w:t>تواجهها،</w:t>
      </w:r>
      <w:r w:rsidR="00ED38DB" w:rsidRPr="00861B4C">
        <w:rPr>
          <w:rtl/>
        </w:rPr>
        <w:t xml:space="preserve"> </w:t>
      </w:r>
      <w:r w:rsidR="00ED38DB" w:rsidRPr="00861B4C">
        <w:rPr>
          <w:rFonts w:hint="cs"/>
          <w:rtl/>
        </w:rPr>
        <w:t>بالإضافة</w:t>
      </w:r>
      <w:r w:rsidR="00ED38DB" w:rsidRPr="00861B4C">
        <w:rPr>
          <w:rtl/>
        </w:rPr>
        <w:t xml:space="preserve"> </w:t>
      </w:r>
      <w:r w:rsidR="00ED38DB" w:rsidRPr="00861B4C">
        <w:rPr>
          <w:rFonts w:hint="cs"/>
          <w:rtl/>
        </w:rPr>
        <w:t>إلى</w:t>
      </w:r>
      <w:r w:rsidR="00ED38DB" w:rsidRPr="00861B4C">
        <w:rPr>
          <w:rtl/>
        </w:rPr>
        <w:t xml:space="preserve"> </w:t>
      </w:r>
      <w:r w:rsidR="00ED38DB" w:rsidRPr="00861B4C">
        <w:rPr>
          <w:rFonts w:hint="cs"/>
          <w:b/>
          <w:bCs/>
          <w:color w:val="71007C" w:themeColor="accent1" w:themeTint="E6"/>
          <w:rtl/>
        </w:rPr>
        <w:t>منحة</w:t>
      </w:r>
      <w:r w:rsidR="00ED38DB" w:rsidRPr="00861B4C">
        <w:rPr>
          <w:b/>
          <w:bCs/>
          <w:color w:val="71007C" w:themeColor="accent1" w:themeTint="E6"/>
          <w:rtl/>
        </w:rPr>
        <w:t xml:space="preserve"> </w:t>
      </w:r>
      <w:r w:rsidR="00ED38DB" w:rsidRPr="00861B4C">
        <w:rPr>
          <w:rFonts w:hint="cs"/>
          <w:b/>
          <w:bCs/>
          <w:color w:val="71007C" w:themeColor="accent1" w:themeTint="E6"/>
          <w:rtl/>
        </w:rPr>
        <w:t>للأطفال</w:t>
      </w:r>
      <w:r w:rsidR="00ED38DB" w:rsidRPr="00861B4C">
        <w:rPr>
          <w:b/>
          <w:bCs/>
          <w:color w:val="71007C" w:themeColor="accent1" w:themeTint="E6"/>
          <w:rtl/>
        </w:rPr>
        <w:t xml:space="preserve"> </w:t>
      </w:r>
      <w:r w:rsidR="00ED38DB" w:rsidRPr="00861B4C">
        <w:rPr>
          <w:rFonts w:hint="cs"/>
          <w:b/>
          <w:bCs/>
          <w:color w:val="71007C" w:themeColor="accent1" w:themeTint="E6"/>
          <w:rtl/>
        </w:rPr>
        <w:t>ذوي</w:t>
      </w:r>
      <w:r w:rsidR="00ED38DB" w:rsidRPr="00861B4C">
        <w:rPr>
          <w:b/>
          <w:bCs/>
          <w:color w:val="71007C" w:themeColor="accent1" w:themeTint="E6"/>
          <w:rtl/>
        </w:rPr>
        <w:t xml:space="preserve"> </w:t>
      </w:r>
      <w:r w:rsidR="00ED38DB" w:rsidRPr="00861B4C">
        <w:rPr>
          <w:rFonts w:hint="cs"/>
          <w:b/>
          <w:bCs/>
          <w:color w:val="71007C" w:themeColor="accent1" w:themeTint="E6"/>
          <w:rtl/>
        </w:rPr>
        <w:t>الإعاقة</w:t>
      </w:r>
      <w:r w:rsidR="00ED38DB" w:rsidRPr="00861B4C">
        <w:rPr>
          <w:rtl/>
        </w:rPr>
        <w:t xml:space="preserve"> </w:t>
      </w:r>
      <w:r w:rsidR="00ED38DB" w:rsidRPr="00861B4C">
        <w:rPr>
          <w:rFonts w:hint="cs"/>
          <w:rtl/>
        </w:rPr>
        <w:t>لمساعدتهم</w:t>
      </w:r>
      <w:r w:rsidR="00ED38DB" w:rsidRPr="00861B4C">
        <w:rPr>
          <w:rtl/>
        </w:rPr>
        <w:t xml:space="preserve"> </w:t>
      </w:r>
      <w:r w:rsidR="00ED38DB" w:rsidRPr="00861B4C">
        <w:rPr>
          <w:rFonts w:hint="cs"/>
          <w:rtl/>
        </w:rPr>
        <w:t>في</w:t>
      </w:r>
      <w:r w:rsidR="00ED38DB" w:rsidRPr="00861B4C">
        <w:rPr>
          <w:rtl/>
        </w:rPr>
        <w:t xml:space="preserve"> </w:t>
      </w:r>
      <w:r w:rsidR="00ED38DB" w:rsidRPr="00861B4C">
        <w:rPr>
          <w:rFonts w:hint="cs"/>
          <w:rtl/>
        </w:rPr>
        <w:t>تغطية</w:t>
      </w:r>
      <w:r w:rsidR="00ED38DB" w:rsidRPr="00861B4C">
        <w:rPr>
          <w:rtl/>
        </w:rPr>
        <w:t xml:space="preserve"> </w:t>
      </w:r>
      <w:r w:rsidR="00ED38DB" w:rsidRPr="00861B4C">
        <w:rPr>
          <w:rFonts w:hint="cs"/>
          <w:rtl/>
        </w:rPr>
        <w:t>التكاليف</w:t>
      </w:r>
      <w:r w:rsidR="00ED38DB" w:rsidRPr="00861B4C">
        <w:rPr>
          <w:rtl/>
        </w:rPr>
        <w:t xml:space="preserve"> </w:t>
      </w:r>
      <w:r w:rsidR="00ED38DB" w:rsidRPr="00861B4C">
        <w:rPr>
          <w:rFonts w:hint="cs"/>
          <w:rtl/>
        </w:rPr>
        <w:t>الإضافية</w:t>
      </w:r>
      <w:r w:rsidR="00ED38DB" w:rsidRPr="00861B4C">
        <w:rPr>
          <w:rtl/>
        </w:rPr>
        <w:t xml:space="preserve"> </w:t>
      </w:r>
      <w:r w:rsidR="00ED38DB" w:rsidRPr="00861B4C">
        <w:rPr>
          <w:rFonts w:hint="cs"/>
          <w:rtl/>
        </w:rPr>
        <w:t>لحضور</w:t>
      </w:r>
      <w:r w:rsidR="00ED38DB" w:rsidRPr="00861B4C">
        <w:rPr>
          <w:rtl/>
        </w:rPr>
        <w:t xml:space="preserve"> </w:t>
      </w:r>
      <w:r w:rsidR="00ED38DB" w:rsidRPr="00861B4C">
        <w:rPr>
          <w:rFonts w:hint="cs"/>
          <w:rtl/>
        </w:rPr>
        <w:t>المدرسة</w:t>
      </w:r>
      <w:r w:rsidR="00ED38DB" w:rsidRPr="00861B4C">
        <w:t>.</w:t>
      </w:r>
    </w:p>
    <w:p w14:paraId="55293F61" w14:textId="2593843E" w:rsidR="00ED38DB" w:rsidRPr="00861B4C" w:rsidRDefault="00861B4C" w:rsidP="00861B4C">
      <w:pPr>
        <w:pStyle w:val="ListParagraph"/>
        <w:numPr>
          <w:ilvl w:val="0"/>
          <w:numId w:val="21"/>
        </w:numPr>
        <w:bidi/>
        <w:jc w:val="both"/>
        <w:rPr>
          <w:rtl/>
        </w:rPr>
      </w:pPr>
      <w:r w:rsidRPr="00861B4C">
        <w:rPr>
          <w:rFonts w:hint="cs"/>
          <w:b/>
          <w:bCs/>
          <w:color w:val="71007C" w:themeColor="accent1" w:themeTint="E6"/>
          <w:rtl/>
        </w:rPr>
        <w:lastRenderedPageBreak/>
        <w:t>منافع</w:t>
      </w:r>
      <w:r w:rsidR="00ED38DB" w:rsidRPr="00861B4C">
        <w:rPr>
          <w:b/>
          <w:bCs/>
          <w:color w:val="71007C" w:themeColor="accent1" w:themeTint="E6"/>
          <w:rtl/>
        </w:rPr>
        <w:t xml:space="preserve"> </w:t>
      </w:r>
      <w:r w:rsidR="00ED38DB" w:rsidRPr="00861B4C">
        <w:rPr>
          <w:rFonts w:hint="cs"/>
          <w:b/>
          <w:bCs/>
          <w:color w:val="71007C" w:themeColor="accent1" w:themeTint="E6"/>
          <w:rtl/>
        </w:rPr>
        <w:t>الإعاقة</w:t>
      </w:r>
      <w:r w:rsidR="00ED38DB" w:rsidRPr="00861B4C">
        <w:rPr>
          <w:b/>
          <w:bCs/>
          <w:color w:val="71007C" w:themeColor="accent1" w:themeTint="E6"/>
          <w:rtl/>
        </w:rPr>
        <w:t xml:space="preserve"> </w:t>
      </w:r>
      <w:r w:rsidR="00ED38DB" w:rsidRPr="00861B4C">
        <w:rPr>
          <w:rFonts w:hint="cs"/>
          <w:b/>
          <w:bCs/>
          <w:color w:val="71007C" w:themeColor="accent1" w:themeTint="E6"/>
          <w:rtl/>
        </w:rPr>
        <w:t>للأشخاص</w:t>
      </w:r>
      <w:r w:rsidR="00ED38DB" w:rsidRPr="00861B4C">
        <w:rPr>
          <w:color w:val="71007C" w:themeColor="accent1" w:themeTint="E6"/>
          <w:rtl/>
        </w:rPr>
        <w:t xml:space="preserve"> </w:t>
      </w:r>
      <w:r w:rsidR="00ED38DB" w:rsidRPr="002D61D6">
        <w:rPr>
          <w:rFonts w:hint="cs"/>
          <w:b/>
          <w:bCs/>
          <w:color w:val="71007C" w:themeColor="accent1" w:themeTint="E6"/>
          <w:rtl/>
        </w:rPr>
        <w:t>في</w:t>
      </w:r>
      <w:r w:rsidR="00ED38DB" w:rsidRPr="002D61D6">
        <w:rPr>
          <w:b/>
          <w:bCs/>
          <w:color w:val="71007C" w:themeColor="accent1" w:themeTint="E6"/>
          <w:rtl/>
        </w:rPr>
        <w:t xml:space="preserve"> </w:t>
      </w:r>
      <w:r w:rsidR="00ED38DB" w:rsidRPr="002D61D6">
        <w:rPr>
          <w:rFonts w:hint="cs"/>
          <w:b/>
          <w:bCs/>
          <w:color w:val="71007C" w:themeColor="accent1" w:themeTint="E6"/>
          <w:rtl/>
        </w:rPr>
        <w:t>سن</w:t>
      </w:r>
      <w:r w:rsidR="00ED38DB" w:rsidRPr="002D61D6">
        <w:rPr>
          <w:b/>
          <w:bCs/>
          <w:color w:val="71007C" w:themeColor="accent1" w:themeTint="E6"/>
          <w:rtl/>
        </w:rPr>
        <w:t xml:space="preserve"> </w:t>
      </w:r>
      <w:r w:rsidR="00ED38DB" w:rsidRPr="002D61D6">
        <w:rPr>
          <w:rFonts w:hint="cs"/>
          <w:b/>
          <w:bCs/>
          <w:color w:val="71007C" w:themeColor="accent1" w:themeTint="E6"/>
          <w:rtl/>
        </w:rPr>
        <w:t>العمل</w:t>
      </w:r>
      <w:r w:rsidR="00ED38DB" w:rsidRPr="00861B4C">
        <w:rPr>
          <w:rtl/>
        </w:rPr>
        <w:t xml:space="preserve"> </w:t>
      </w:r>
      <w:r w:rsidR="00ED38DB" w:rsidRPr="00861B4C">
        <w:rPr>
          <w:rFonts w:hint="cs"/>
          <w:rtl/>
        </w:rPr>
        <w:t>الذين</w:t>
      </w:r>
      <w:r w:rsidR="00ED38DB" w:rsidRPr="00861B4C">
        <w:rPr>
          <w:rtl/>
        </w:rPr>
        <w:t xml:space="preserve"> </w:t>
      </w:r>
      <w:r w:rsidR="00ED38DB" w:rsidRPr="00861B4C">
        <w:rPr>
          <w:rFonts w:hint="cs"/>
          <w:rtl/>
        </w:rPr>
        <w:t>لا</w:t>
      </w:r>
      <w:r w:rsidR="00ED38DB" w:rsidRPr="00861B4C">
        <w:rPr>
          <w:rtl/>
        </w:rPr>
        <w:t xml:space="preserve"> </w:t>
      </w:r>
      <w:r w:rsidR="00ED38DB" w:rsidRPr="00861B4C">
        <w:rPr>
          <w:rFonts w:hint="cs"/>
          <w:rtl/>
        </w:rPr>
        <w:t>يستطيعون</w:t>
      </w:r>
      <w:r w:rsidR="00ED38DB" w:rsidRPr="00861B4C">
        <w:rPr>
          <w:rtl/>
        </w:rPr>
        <w:t xml:space="preserve"> </w:t>
      </w:r>
      <w:r w:rsidR="00ED38DB" w:rsidRPr="00861B4C">
        <w:rPr>
          <w:rFonts w:hint="cs"/>
          <w:rtl/>
        </w:rPr>
        <w:t>أو</w:t>
      </w:r>
      <w:r w:rsidR="00ED38DB" w:rsidRPr="00861B4C">
        <w:rPr>
          <w:rtl/>
        </w:rPr>
        <w:t xml:space="preserve"> </w:t>
      </w:r>
      <w:r w:rsidR="00ED38DB" w:rsidRPr="00861B4C">
        <w:rPr>
          <w:rFonts w:hint="cs"/>
          <w:rtl/>
        </w:rPr>
        <w:t>لا</w:t>
      </w:r>
      <w:r w:rsidR="00ED38DB" w:rsidRPr="00861B4C">
        <w:rPr>
          <w:rtl/>
        </w:rPr>
        <w:t xml:space="preserve"> </w:t>
      </w:r>
      <w:r w:rsidR="00ED38DB" w:rsidRPr="00861B4C">
        <w:rPr>
          <w:rFonts w:hint="cs"/>
          <w:rtl/>
        </w:rPr>
        <w:t>ينبغي</w:t>
      </w:r>
      <w:r w:rsidR="00ED38DB" w:rsidRPr="00861B4C">
        <w:rPr>
          <w:rtl/>
        </w:rPr>
        <w:t xml:space="preserve"> </w:t>
      </w:r>
      <w:r w:rsidR="00ED38DB" w:rsidRPr="00861B4C">
        <w:rPr>
          <w:rFonts w:hint="cs"/>
          <w:rtl/>
        </w:rPr>
        <w:t>لهم</w:t>
      </w:r>
      <w:r w:rsidR="00ED38DB" w:rsidRPr="00861B4C">
        <w:rPr>
          <w:rtl/>
        </w:rPr>
        <w:t xml:space="preserve"> </w:t>
      </w:r>
      <w:r w:rsidR="00ED38DB" w:rsidRPr="00861B4C">
        <w:rPr>
          <w:rFonts w:hint="cs"/>
          <w:rtl/>
        </w:rPr>
        <w:t>العمل،</w:t>
      </w:r>
      <w:r w:rsidR="00ED38DB" w:rsidRPr="00861B4C">
        <w:rPr>
          <w:rtl/>
        </w:rPr>
        <w:t xml:space="preserve"> </w:t>
      </w:r>
      <w:r w:rsidR="00ED38DB" w:rsidRPr="00861B4C">
        <w:rPr>
          <w:rFonts w:hint="cs"/>
          <w:rtl/>
        </w:rPr>
        <w:t>والتي</w:t>
      </w:r>
      <w:r w:rsidR="00ED38DB" w:rsidRPr="00861B4C">
        <w:rPr>
          <w:rtl/>
        </w:rPr>
        <w:t xml:space="preserve"> </w:t>
      </w:r>
      <w:r w:rsidR="00ED38DB" w:rsidRPr="00861B4C">
        <w:rPr>
          <w:rFonts w:hint="cs"/>
          <w:rtl/>
        </w:rPr>
        <w:t>تحل</w:t>
      </w:r>
      <w:r w:rsidR="00ED38DB" w:rsidRPr="00861B4C">
        <w:rPr>
          <w:rtl/>
        </w:rPr>
        <w:t xml:space="preserve"> </w:t>
      </w:r>
      <w:r w:rsidR="00ED38DB" w:rsidRPr="00861B4C">
        <w:rPr>
          <w:rFonts w:hint="cs"/>
          <w:rtl/>
        </w:rPr>
        <w:t>محل</w:t>
      </w:r>
      <w:r w:rsidR="00ED38DB" w:rsidRPr="00861B4C">
        <w:rPr>
          <w:rtl/>
        </w:rPr>
        <w:t xml:space="preserve"> </w:t>
      </w:r>
      <w:r w:rsidR="00ED38DB" w:rsidRPr="00861B4C">
        <w:rPr>
          <w:rFonts w:hint="cs"/>
          <w:rtl/>
        </w:rPr>
        <w:t>دخل</w:t>
      </w:r>
      <w:r w:rsidR="00ED38DB" w:rsidRPr="00861B4C">
        <w:rPr>
          <w:rtl/>
        </w:rPr>
        <w:t xml:space="preserve"> </w:t>
      </w:r>
      <w:r w:rsidR="00ED38DB" w:rsidRPr="00861B4C">
        <w:rPr>
          <w:rFonts w:hint="cs"/>
          <w:rtl/>
        </w:rPr>
        <w:t>العمل</w:t>
      </w:r>
      <w:r w:rsidR="00ED38DB" w:rsidRPr="00861B4C">
        <w:t>.</w:t>
      </w:r>
    </w:p>
    <w:p w14:paraId="2A7141BC" w14:textId="4BF8AAB2" w:rsidR="00ED38DB" w:rsidRPr="00861B4C" w:rsidRDefault="00861B4C" w:rsidP="00861B4C">
      <w:pPr>
        <w:pStyle w:val="ListParagraph"/>
        <w:numPr>
          <w:ilvl w:val="0"/>
          <w:numId w:val="21"/>
        </w:numPr>
        <w:bidi/>
        <w:jc w:val="both"/>
        <w:rPr>
          <w:rtl/>
        </w:rPr>
      </w:pPr>
      <w:r>
        <w:rPr>
          <w:rFonts w:hint="cs"/>
          <w:b/>
          <w:bCs/>
          <w:color w:val="71007C" w:themeColor="accent1" w:themeTint="E6"/>
          <w:rtl/>
        </w:rPr>
        <w:t>دفعات</w:t>
      </w:r>
      <w:r w:rsidR="00ED38DB" w:rsidRPr="00861B4C">
        <w:rPr>
          <w:b/>
          <w:bCs/>
          <w:color w:val="71007C" w:themeColor="accent1" w:themeTint="E6"/>
          <w:rtl/>
        </w:rPr>
        <w:t xml:space="preserve"> </w:t>
      </w:r>
      <w:r w:rsidR="00ED38DB" w:rsidRPr="00861B4C">
        <w:rPr>
          <w:rFonts w:hint="cs"/>
          <w:b/>
          <w:bCs/>
          <w:color w:val="71007C" w:themeColor="accent1" w:themeTint="E6"/>
          <w:rtl/>
        </w:rPr>
        <w:t>الاستقلال</w:t>
      </w:r>
      <w:r w:rsidR="00ED38DB" w:rsidRPr="00861B4C">
        <w:rPr>
          <w:b/>
          <w:bCs/>
          <w:color w:val="71007C" w:themeColor="accent1" w:themeTint="E6"/>
          <w:rtl/>
        </w:rPr>
        <w:t xml:space="preserve"> </w:t>
      </w:r>
      <w:r w:rsidR="00ED38DB" w:rsidRPr="00861B4C">
        <w:rPr>
          <w:rFonts w:hint="cs"/>
          <w:b/>
          <w:bCs/>
          <w:color w:val="71007C" w:themeColor="accent1" w:themeTint="E6"/>
          <w:rtl/>
        </w:rPr>
        <w:t>الشخصي</w:t>
      </w:r>
      <w:r w:rsidR="00ED38DB" w:rsidRPr="00861B4C">
        <w:rPr>
          <w:color w:val="71007C" w:themeColor="accent1" w:themeTint="E6"/>
          <w:rtl/>
        </w:rPr>
        <w:t xml:space="preserve"> </w:t>
      </w:r>
      <w:r w:rsidR="00ED38DB" w:rsidRPr="00861B4C">
        <w:rPr>
          <w:rFonts w:hint="cs"/>
          <w:rtl/>
        </w:rPr>
        <w:t>التي</w:t>
      </w:r>
      <w:r w:rsidR="00ED38DB" w:rsidRPr="00861B4C">
        <w:rPr>
          <w:rtl/>
        </w:rPr>
        <w:t xml:space="preserve"> </w:t>
      </w:r>
      <w:r>
        <w:rPr>
          <w:rFonts w:hint="cs"/>
          <w:rtl/>
        </w:rPr>
        <w:t>تقدم</w:t>
      </w:r>
      <w:r w:rsidR="00ED38DB" w:rsidRPr="00861B4C">
        <w:rPr>
          <w:rtl/>
        </w:rPr>
        <w:t xml:space="preserve"> </w:t>
      </w:r>
      <w:r>
        <w:rPr>
          <w:rFonts w:hint="cs"/>
          <w:rtl/>
        </w:rPr>
        <w:t>ل</w:t>
      </w:r>
      <w:r w:rsidR="00ED38DB" w:rsidRPr="00861B4C">
        <w:rPr>
          <w:rFonts w:hint="cs"/>
          <w:rtl/>
        </w:rPr>
        <w:t>لأشخاص</w:t>
      </w:r>
      <w:r w:rsidR="00ED38DB" w:rsidRPr="00861B4C">
        <w:rPr>
          <w:rtl/>
        </w:rPr>
        <w:t xml:space="preserve"> </w:t>
      </w:r>
      <w:r w:rsidR="00ED38DB" w:rsidRPr="00861B4C">
        <w:rPr>
          <w:rFonts w:hint="cs"/>
          <w:rtl/>
        </w:rPr>
        <w:t>ذوي</w:t>
      </w:r>
      <w:r w:rsidR="00ED38DB" w:rsidRPr="00861B4C">
        <w:rPr>
          <w:rtl/>
        </w:rPr>
        <w:t xml:space="preserve"> </w:t>
      </w:r>
      <w:r w:rsidR="00ED38DB" w:rsidRPr="00861B4C">
        <w:rPr>
          <w:rFonts w:hint="cs"/>
          <w:rtl/>
        </w:rPr>
        <w:t>الإعاقة</w:t>
      </w:r>
      <w:r w:rsidR="00ED38DB" w:rsidRPr="00861B4C">
        <w:rPr>
          <w:rtl/>
        </w:rPr>
        <w:t xml:space="preserve"> </w:t>
      </w:r>
      <w:r>
        <w:rPr>
          <w:rFonts w:hint="cs"/>
          <w:rtl/>
        </w:rPr>
        <w:t xml:space="preserve">لتغطية </w:t>
      </w:r>
      <w:r w:rsidR="00ED38DB" w:rsidRPr="00861B4C">
        <w:rPr>
          <w:rFonts w:hint="cs"/>
          <w:rtl/>
        </w:rPr>
        <w:t>التكاليف</w:t>
      </w:r>
      <w:r w:rsidR="00ED38DB" w:rsidRPr="00861B4C">
        <w:rPr>
          <w:rtl/>
        </w:rPr>
        <w:t xml:space="preserve"> </w:t>
      </w:r>
      <w:r w:rsidR="00ED38DB" w:rsidRPr="00861B4C">
        <w:rPr>
          <w:rFonts w:hint="cs"/>
          <w:rtl/>
        </w:rPr>
        <w:t>الإضافية</w:t>
      </w:r>
      <w:r w:rsidR="00ED38DB" w:rsidRPr="00861B4C">
        <w:rPr>
          <w:rtl/>
        </w:rPr>
        <w:t xml:space="preserve"> </w:t>
      </w:r>
      <w:r w:rsidR="00ED38DB" w:rsidRPr="00861B4C">
        <w:rPr>
          <w:rFonts w:hint="cs"/>
          <w:rtl/>
        </w:rPr>
        <w:t>التي</w:t>
      </w:r>
      <w:r w:rsidR="00ED38DB" w:rsidRPr="00861B4C">
        <w:rPr>
          <w:rtl/>
        </w:rPr>
        <w:t xml:space="preserve"> </w:t>
      </w:r>
      <w:proofErr w:type="spellStart"/>
      <w:r w:rsidR="00ED38DB" w:rsidRPr="00861B4C">
        <w:rPr>
          <w:rFonts w:hint="cs"/>
          <w:rtl/>
        </w:rPr>
        <w:t>يواجهونها</w:t>
      </w:r>
      <w:proofErr w:type="spellEnd"/>
      <w:r w:rsidR="00ED38DB" w:rsidRPr="00861B4C">
        <w:rPr>
          <w:rFonts w:hint="cs"/>
          <w:rtl/>
        </w:rPr>
        <w:t>،</w:t>
      </w:r>
      <w:r w:rsidR="00ED38DB" w:rsidRPr="00861B4C">
        <w:rPr>
          <w:rtl/>
        </w:rPr>
        <w:t xml:space="preserve"> </w:t>
      </w:r>
      <w:r w:rsidR="00ED38DB" w:rsidRPr="00861B4C">
        <w:rPr>
          <w:rFonts w:hint="cs"/>
          <w:rtl/>
        </w:rPr>
        <w:t>بحيث</w:t>
      </w:r>
      <w:r w:rsidR="00ED38DB" w:rsidRPr="00861B4C">
        <w:rPr>
          <w:rtl/>
        </w:rPr>
        <w:t xml:space="preserve"> </w:t>
      </w:r>
      <w:r w:rsidR="00ED38DB" w:rsidRPr="00861B4C">
        <w:rPr>
          <w:rFonts w:hint="cs"/>
          <w:rtl/>
        </w:rPr>
        <w:t>يمكنهم</w:t>
      </w:r>
      <w:r w:rsidR="00ED38DB" w:rsidRPr="00861B4C">
        <w:rPr>
          <w:rtl/>
        </w:rPr>
        <w:t xml:space="preserve"> </w:t>
      </w:r>
      <w:r w:rsidR="00ED38DB" w:rsidRPr="00861B4C">
        <w:rPr>
          <w:rFonts w:hint="cs"/>
          <w:rtl/>
        </w:rPr>
        <w:t>التمتع</w:t>
      </w:r>
      <w:r w:rsidR="00ED38DB" w:rsidRPr="00861B4C">
        <w:rPr>
          <w:rtl/>
        </w:rPr>
        <w:t xml:space="preserve"> </w:t>
      </w:r>
      <w:r w:rsidR="00ED38DB" w:rsidRPr="00861B4C">
        <w:rPr>
          <w:rFonts w:hint="cs"/>
          <w:rtl/>
        </w:rPr>
        <w:t>بفرص</w:t>
      </w:r>
      <w:r w:rsidR="00ED38DB" w:rsidRPr="00861B4C">
        <w:rPr>
          <w:rtl/>
        </w:rPr>
        <w:t xml:space="preserve"> </w:t>
      </w:r>
      <w:r w:rsidR="00ED38DB" w:rsidRPr="00861B4C">
        <w:rPr>
          <w:rFonts w:hint="cs"/>
          <w:rtl/>
        </w:rPr>
        <w:t>متساوية</w:t>
      </w:r>
      <w:r w:rsidR="00ED38DB" w:rsidRPr="00861B4C">
        <w:rPr>
          <w:rtl/>
        </w:rPr>
        <w:t xml:space="preserve"> </w:t>
      </w:r>
      <w:r w:rsidR="00ED38DB" w:rsidRPr="00861B4C">
        <w:rPr>
          <w:rFonts w:hint="cs"/>
          <w:rtl/>
        </w:rPr>
        <w:t>مع</w:t>
      </w:r>
      <w:r w:rsidR="00ED38DB" w:rsidRPr="00861B4C">
        <w:rPr>
          <w:rtl/>
        </w:rPr>
        <w:t xml:space="preserve"> </w:t>
      </w:r>
      <w:r w:rsidR="00ED38DB" w:rsidRPr="00861B4C">
        <w:rPr>
          <w:rFonts w:hint="cs"/>
          <w:rtl/>
        </w:rPr>
        <w:t>الأشخاص</w:t>
      </w:r>
      <w:r w:rsidR="00ED38DB" w:rsidRPr="00861B4C">
        <w:rPr>
          <w:rtl/>
        </w:rPr>
        <w:t xml:space="preserve"> </w:t>
      </w:r>
      <w:r w:rsidR="00ED38DB" w:rsidRPr="00861B4C">
        <w:rPr>
          <w:rFonts w:hint="cs"/>
          <w:rtl/>
        </w:rPr>
        <w:t>غير</w:t>
      </w:r>
      <w:r w:rsidR="00ED38DB" w:rsidRPr="00861B4C">
        <w:rPr>
          <w:rtl/>
        </w:rPr>
        <w:t xml:space="preserve"> </w:t>
      </w:r>
      <w:r w:rsidR="00ED38DB" w:rsidRPr="00861B4C">
        <w:rPr>
          <w:rFonts w:hint="cs"/>
          <w:rtl/>
        </w:rPr>
        <w:t>ذوي</w:t>
      </w:r>
      <w:r w:rsidR="00ED38DB" w:rsidRPr="00861B4C">
        <w:rPr>
          <w:rtl/>
        </w:rPr>
        <w:t xml:space="preserve"> </w:t>
      </w:r>
      <w:r w:rsidR="00ED38DB" w:rsidRPr="00861B4C">
        <w:rPr>
          <w:rFonts w:hint="cs"/>
          <w:rtl/>
        </w:rPr>
        <w:t>الإعاقة</w:t>
      </w:r>
      <w:r w:rsidR="00ED38DB" w:rsidRPr="00861B4C">
        <w:t>.</w:t>
      </w:r>
    </w:p>
    <w:p w14:paraId="55F38670" w14:textId="288E1607" w:rsidR="00ED38DB" w:rsidRPr="00861B4C" w:rsidRDefault="00861B4C" w:rsidP="00861B4C">
      <w:pPr>
        <w:pStyle w:val="ListParagraph"/>
        <w:numPr>
          <w:ilvl w:val="0"/>
          <w:numId w:val="21"/>
        </w:numPr>
        <w:bidi/>
        <w:jc w:val="both"/>
        <w:rPr>
          <w:rtl/>
        </w:rPr>
      </w:pPr>
      <w:r w:rsidRPr="00861B4C">
        <w:rPr>
          <w:rFonts w:hint="cs"/>
          <w:b/>
          <w:bCs/>
          <w:color w:val="71007C" w:themeColor="accent1" w:themeTint="E6"/>
          <w:rtl/>
        </w:rPr>
        <w:t>منافع</w:t>
      </w:r>
      <w:r w:rsidR="00ED38DB" w:rsidRPr="00861B4C">
        <w:rPr>
          <w:b/>
          <w:bCs/>
          <w:color w:val="71007C" w:themeColor="accent1" w:themeTint="E6"/>
          <w:rtl/>
        </w:rPr>
        <w:t xml:space="preserve"> </w:t>
      </w:r>
      <w:r w:rsidR="00ED38DB" w:rsidRPr="00861B4C">
        <w:rPr>
          <w:rFonts w:hint="cs"/>
          <w:b/>
          <w:bCs/>
          <w:color w:val="71007C" w:themeColor="accent1" w:themeTint="E6"/>
          <w:rtl/>
        </w:rPr>
        <w:t>الشيخوخة</w:t>
      </w:r>
      <w:r w:rsidR="00ED38DB" w:rsidRPr="00861B4C">
        <w:rPr>
          <w:color w:val="71007C" w:themeColor="accent1" w:themeTint="E6"/>
          <w:rtl/>
        </w:rPr>
        <w:t xml:space="preserve"> </w:t>
      </w:r>
      <w:r w:rsidR="00ED38DB" w:rsidRPr="00861B4C">
        <w:rPr>
          <w:rFonts w:hint="cs"/>
          <w:rtl/>
        </w:rPr>
        <w:t>التي</w:t>
      </w:r>
      <w:r w:rsidR="00ED38DB" w:rsidRPr="00861B4C">
        <w:rPr>
          <w:rtl/>
        </w:rPr>
        <w:t xml:space="preserve"> </w:t>
      </w:r>
      <w:r w:rsidR="00ED38DB" w:rsidRPr="00861B4C">
        <w:rPr>
          <w:rFonts w:hint="cs"/>
          <w:rtl/>
        </w:rPr>
        <w:t>يمكن</w:t>
      </w:r>
      <w:r w:rsidR="00ED38DB" w:rsidRPr="00861B4C">
        <w:rPr>
          <w:rtl/>
        </w:rPr>
        <w:t xml:space="preserve"> </w:t>
      </w:r>
      <w:r w:rsidR="00ED38DB" w:rsidRPr="00861B4C">
        <w:rPr>
          <w:rFonts w:hint="cs"/>
          <w:rtl/>
        </w:rPr>
        <w:t>أن</w:t>
      </w:r>
      <w:r w:rsidR="00ED38DB" w:rsidRPr="00861B4C">
        <w:rPr>
          <w:rtl/>
        </w:rPr>
        <w:t xml:space="preserve"> </w:t>
      </w:r>
      <w:r w:rsidR="00ED38DB" w:rsidRPr="00861B4C">
        <w:rPr>
          <w:rFonts w:hint="cs"/>
          <w:rtl/>
        </w:rPr>
        <w:t>تحل</w:t>
      </w:r>
      <w:r w:rsidR="00ED38DB" w:rsidRPr="00861B4C">
        <w:rPr>
          <w:rtl/>
        </w:rPr>
        <w:t xml:space="preserve"> </w:t>
      </w:r>
      <w:r w:rsidR="00ED38DB" w:rsidRPr="00861B4C">
        <w:rPr>
          <w:rFonts w:hint="cs"/>
          <w:rtl/>
        </w:rPr>
        <w:t>محل</w:t>
      </w:r>
      <w:r w:rsidR="00ED38DB" w:rsidRPr="00861B4C">
        <w:rPr>
          <w:rtl/>
        </w:rPr>
        <w:t xml:space="preserve"> </w:t>
      </w:r>
      <w:r w:rsidR="00ED38DB" w:rsidRPr="00861B4C">
        <w:rPr>
          <w:rFonts w:hint="cs"/>
          <w:rtl/>
        </w:rPr>
        <w:t>معاش</w:t>
      </w:r>
      <w:r w:rsidR="00ED38DB" w:rsidRPr="00861B4C">
        <w:rPr>
          <w:rtl/>
        </w:rPr>
        <w:t xml:space="preserve"> </w:t>
      </w:r>
      <w:r w:rsidR="00ED38DB" w:rsidRPr="00861B4C">
        <w:rPr>
          <w:rFonts w:hint="cs"/>
          <w:rtl/>
        </w:rPr>
        <w:t>الإعاقة</w:t>
      </w:r>
      <w:r w:rsidR="00ED38DB" w:rsidRPr="00861B4C">
        <w:rPr>
          <w:rtl/>
        </w:rPr>
        <w:t xml:space="preserve"> </w:t>
      </w:r>
      <w:r w:rsidR="00ED38DB" w:rsidRPr="00861B4C">
        <w:rPr>
          <w:rFonts w:hint="cs"/>
          <w:rtl/>
        </w:rPr>
        <w:t>عندما</w:t>
      </w:r>
      <w:r w:rsidR="00ED38DB" w:rsidRPr="00861B4C">
        <w:rPr>
          <w:rtl/>
        </w:rPr>
        <w:t xml:space="preserve"> </w:t>
      </w:r>
      <w:r w:rsidR="00ED38DB" w:rsidRPr="00861B4C">
        <w:rPr>
          <w:rFonts w:hint="cs"/>
          <w:rtl/>
        </w:rPr>
        <w:t>يصل</w:t>
      </w:r>
      <w:r w:rsidR="00ED38DB" w:rsidRPr="00861B4C">
        <w:rPr>
          <w:rtl/>
        </w:rPr>
        <w:t xml:space="preserve"> </w:t>
      </w:r>
      <w:r w:rsidR="00ED38DB" w:rsidRPr="00861B4C">
        <w:rPr>
          <w:rFonts w:hint="cs"/>
          <w:rtl/>
        </w:rPr>
        <w:t>الأشخاص</w:t>
      </w:r>
      <w:r w:rsidR="00ED38DB" w:rsidRPr="00861B4C">
        <w:rPr>
          <w:rtl/>
        </w:rPr>
        <w:t xml:space="preserve"> </w:t>
      </w:r>
      <w:r w:rsidR="00ED38DB" w:rsidRPr="00861B4C">
        <w:rPr>
          <w:rFonts w:hint="cs"/>
          <w:rtl/>
        </w:rPr>
        <w:t>إلى</w:t>
      </w:r>
      <w:r w:rsidR="00ED38DB" w:rsidRPr="00861B4C">
        <w:rPr>
          <w:rtl/>
        </w:rPr>
        <w:t xml:space="preserve"> </w:t>
      </w:r>
      <w:r w:rsidR="00ED38DB" w:rsidRPr="00861B4C">
        <w:rPr>
          <w:rFonts w:hint="cs"/>
          <w:rtl/>
        </w:rPr>
        <w:t>سن</w:t>
      </w:r>
      <w:r w:rsidR="00ED38DB" w:rsidRPr="00861B4C">
        <w:rPr>
          <w:rtl/>
        </w:rPr>
        <w:t xml:space="preserve"> </w:t>
      </w:r>
      <w:r w:rsidR="00ED38DB" w:rsidRPr="00861B4C">
        <w:rPr>
          <w:rFonts w:hint="cs"/>
          <w:rtl/>
        </w:rPr>
        <w:t>الأهلية</w:t>
      </w:r>
      <w:r w:rsidR="00ED38DB" w:rsidRPr="00861B4C">
        <w:rPr>
          <w:rtl/>
        </w:rPr>
        <w:t xml:space="preserve"> </w:t>
      </w:r>
      <w:r w:rsidR="00ED38DB" w:rsidRPr="00861B4C">
        <w:rPr>
          <w:rFonts w:hint="cs"/>
          <w:rtl/>
        </w:rPr>
        <w:t>للحصول</w:t>
      </w:r>
      <w:r w:rsidR="00ED38DB" w:rsidRPr="00861B4C">
        <w:rPr>
          <w:rtl/>
        </w:rPr>
        <w:t xml:space="preserve"> </w:t>
      </w:r>
      <w:r w:rsidR="00ED38DB" w:rsidRPr="00861B4C">
        <w:rPr>
          <w:rFonts w:hint="cs"/>
          <w:rtl/>
        </w:rPr>
        <w:t>على</w:t>
      </w:r>
      <w:r w:rsidR="00ED38DB" w:rsidRPr="00861B4C">
        <w:rPr>
          <w:rtl/>
        </w:rPr>
        <w:t xml:space="preserve"> </w:t>
      </w:r>
      <w:r w:rsidR="00ED38DB" w:rsidRPr="00861B4C">
        <w:rPr>
          <w:rFonts w:hint="cs"/>
          <w:rtl/>
        </w:rPr>
        <w:t>المعاش</w:t>
      </w:r>
      <w:r w:rsidR="00ED38DB" w:rsidRPr="00861B4C">
        <w:t>.</w:t>
      </w:r>
    </w:p>
    <w:p w14:paraId="7A7958EA" w14:textId="3977000F" w:rsidR="00ED38DB" w:rsidRPr="00861B4C" w:rsidRDefault="00861B4C" w:rsidP="00861B4C">
      <w:pPr>
        <w:pStyle w:val="ListParagraph"/>
        <w:numPr>
          <w:ilvl w:val="0"/>
          <w:numId w:val="21"/>
        </w:numPr>
        <w:bidi/>
        <w:jc w:val="both"/>
        <w:rPr>
          <w:rtl/>
        </w:rPr>
      </w:pPr>
      <w:r w:rsidRPr="00861B4C">
        <w:rPr>
          <w:rFonts w:hint="cs"/>
          <w:b/>
          <w:bCs/>
          <w:color w:val="71007C" w:themeColor="accent1" w:themeTint="E6"/>
          <w:rtl/>
        </w:rPr>
        <w:t xml:space="preserve">منافع </w:t>
      </w:r>
      <w:r w:rsidR="00ED38DB" w:rsidRPr="00861B4C">
        <w:rPr>
          <w:rFonts w:hint="cs"/>
          <w:b/>
          <w:bCs/>
          <w:color w:val="71007C" w:themeColor="accent1" w:themeTint="E6"/>
          <w:rtl/>
        </w:rPr>
        <w:t>الدعم</w:t>
      </w:r>
      <w:r w:rsidR="00ED38DB" w:rsidRPr="00861B4C">
        <w:rPr>
          <w:color w:val="71007C" w:themeColor="accent1" w:themeTint="E6"/>
          <w:rtl/>
        </w:rPr>
        <w:t xml:space="preserve"> </w:t>
      </w:r>
      <w:r w:rsidR="00ED38DB" w:rsidRPr="00861B4C">
        <w:rPr>
          <w:rFonts w:hint="cs"/>
          <w:rtl/>
        </w:rPr>
        <w:t>التي</w:t>
      </w:r>
      <w:r w:rsidR="00ED38DB" w:rsidRPr="00861B4C">
        <w:rPr>
          <w:rtl/>
        </w:rPr>
        <w:t xml:space="preserve"> </w:t>
      </w:r>
      <w:r w:rsidR="00ED38DB" w:rsidRPr="00861B4C">
        <w:rPr>
          <w:rFonts w:hint="cs"/>
          <w:rtl/>
        </w:rPr>
        <w:t>يمكن</w:t>
      </w:r>
      <w:r w:rsidR="00ED38DB" w:rsidRPr="00861B4C">
        <w:rPr>
          <w:rtl/>
        </w:rPr>
        <w:t xml:space="preserve"> </w:t>
      </w:r>
      <w:r w:rsidR="00ED38DB" w:rsidRPr="00861B4C">
        <w:rPr>
          <w:rFonts w:hint="cs"/>
          <w:rtl/>
        </w:rPr>
        <w:t>استخدامها</w:t>
      </w:r>
      <w:r w:rsidR="00ED38DB" w:rsidRPr="00861B4C">
        <w:rPr>
          <w:rtl/>
        </w:rPr>
        <w:t xml:space="preserve"> </w:t>
      </w:r>
      <w:r w:rsidR="00ED38DB" w:rsidRPr="00861B4C">
        <w:rPr>
          <w:rFonts w:hint="cs"/>
          <w:rtl/>
        </w:rPr>
        <w:t>لشراء</w:t>
      </w:r>
      <w:r w:rsidR="00ED38DB" w:rsidRPr="00861B4C">
        <w:rPr>
          <w:rtl/>
        </w:rPr>
        <w:t xml:space="preserve"> </w:t>
      </w:r>
      <w:r w:rsidR="00ED38DB" w:rsidRPr="00861B4C">
        <w:rPr>
          <w:rFonts w:hint="cs"/>
          <w:rtl/>
        </w:rPr>
        <w:t>خدمات</w:t>
      </w:r>
      <w:r w:rsidR="00ED38DB" w:rsidRPr="00861B4C">
        <w:rPr>
          <w:rtl/>
        </w:rPr>
        <w:t xml:space="preserve"> </w:t>
      </w:r>
      <w:r w:rsidR="00ED38DB" w:rsidRPr="00861B4C">
        <w:rPr>
          <w:rFonts w:hint="cs"/>
          <w:rtl/>
        </w:rPr>
        <w:t>الرعاية،</w:t>
      </w:r>
      <w:r w:rsidR="00ED38DB" w:rsidRPr="00861B4C">
        <w:rPr>
          <w:rtl/>
        </w:rPr>
        <w:t xml:space="preserve"> </w:t>
      </w:r>
      <w:r w:rsidR="00ED38DB" w:rsidRPr="00861B4C">
        <w:rPr>
          <w:rFonts w:hint="cs"/>
          <w:rtl/>
        </w:rPr>
        <w:t>مثل</w:t>
      </w:r>
      <w:r w:rsidR="00ED38DB" w:rsidRPr="00861B4C">
        <w:rPr>
          <w:rtl/>
        </w:rPr>
        <w:t xml:space="preserve"> </w:t>
      </w:r>
      <w:r w:rsidR="00ED38DB" w:rsidRPr="00861B4C">
        <w:rPr>
          <w:rFonts w:hint="cs"/>
          <w:rtl/>
        </w:rPr>
        <w:t>المساعدة</w:t>
      </w:r>
      <w:r w:rsidR="00ED38DB" w:rsidRPr="00861B4C">
        <w:rPr>
          <w:rtl/>
        </w:rPr>
        <w:t xml:space="preserve"> </w:t>
      </w:r>
      <w:r w:rsidR="00ED38DB" w:rsidRPr="00861B4C">
        <w:rPr>
          <w:rFonts w:hint="cs"/>
          <w:rtl/>
        </w:rPr>
        <w:t>الشخصية</w:t>
      </w:r>
      <w:r w:rsidR="00ED38DB" w:rsidRPr="00861B4C">
        <w:rPr>
          <w:rtl/>
        </w:rPr>
        <w:t xml:space="preserve"> </w:t>
      </w:r>
      <w:r w:rsidR="00ED38DB" w:rsidRPr="00861B4C">
        <w:rPr>
          <w:rFonts w:hint="cs"/>
          <w:rtl/>
        </w:rPr>
        <w:t>من</w:t>
      </w:r>
      <w:r w:rsidR="00ED38DB" w:rsidRPr="00861B4C">
        <w:rPr>
          <w:rtl/>
        </w:rPr>
        <w:t xml:space="preserve"> </w:t>
      </w:r>
      <w:r w:rsidR="00ED38DB" w:rsidRPr="00861B4C">
        <w:rPr>
          <w:rFonts w:hint="cs"/>
          <w:rtl/>
        </w:rPr>
        <w:t>مقدمي</w:t>
      </w:r>
      <w:r w:rsidR="00ED38DB" w:rsidRPr="00861B4C">
        <w:rPr>
          <w:rtl/>
        </w:rPr>
        <w:t xml:space="preserve"> </w:t>
      </w:r>
      <w:r w:rsidR="00ED38DB" w:rsidRPr="00861B4C">
        <w:rPr>
          <w:rFonts w:hint="cs"/>
          <w:rtl/>
        </w:rPr>
        <w:t>الرعاية</w:t>
      </w:r>
      <w:r w:rsidR="00ED38DB" w:rsidRPr="00861B4C">
        <w:rPr>
          <w:rtl/>
        </w:rPr>
        <w:t xml:space="preserve"> </w:t>
      </w:r>
      <w:r w:rsidR="00ED38DB" w:rsidRPr="00861B4C">
        <w:rPr>
          <w:rFonts w:hint="cs"/>
          <w:rtl/>
        </w:rPr>
        <w:t>المعينين</w:t>
      </w:r>
      <w:r w:rsidR="00ED38DB" w:rsidRPr="00861B4C">
        <w:t>.</w:t>
      </w:r>
    </w:p>
    <w:p w14:paraId="202C26F1" w14:textId="5BFD404D" w:rsidR="00AC32C4" w:rsidRPr="00061888" w:rsidRDefault="00061888" w:rsidP="00061888">
      <w:pPr>
        <w:pStyle w:val="ListParagraph"/>
        <w:numPr>
          <w:ilvl w:val="0"/>
          <w:numId w:val="21"/>
        </w:numPr>
        <w:bidi/>
        <w:jc w:val="both"/>
      </w:pPr>
      <w:r w:rsidRPr="00061888">
        <w:rPr>
          <w:rFonts w:hint="cs"/>
          <w:b/>
          <w:bCs/>
          <w:color w:val="71007C" w:themeColor="accent1" w:themeTint="E6"/>
          <w:rtl/>
        </w:rPr>
        <w:t xml:space="preserve">منافع </w:t>
      </w:r>
      <w:r w:rsidR="00ED38DB" w:rsidRPr="00061888">
        <w:rPr>
          <w:rFonts w:hint="cs"/>
          <w:b/>
          <w:bCs/>
          <w:color w:val="71007C" w:themeColor="accent1" w:themeTint="E6"/>
          <w:rtl/>
        </w:rPr>
        <w:t>مقدمي</w:t>
      </w:r>
      <w:r w:rsidR="00ED38DB" w:rsidRPr="00061888">
        <w:rPr>
          <w:b/>
          <w:bCs/>
          <w:color w:val="71007C" w:themeColor="accent1" w:themeTint="E6"/>
          <w:rtl/>
        </w:rPr>
        <w:t xml:space="preserve"> </w:t>
      </w:r>
      <w:r w:rsidR="00ED38DB" w:rsidRPr="00061888">
        <w:rPr>
          <w:rFonts w:hint="cs"/>
          <w:b/>
          <w:bCs/>
          <w:color w:val="71007C" w:themeColor="accent1" w:themeTint="E6"/>
          <w:rtl/>
        </w:rPr>
        <w:t>الرعاية</w:t>
      </w:r>
      <w:r w:rsidR="00ED38DB" w:rsidRPr="00061888">
        <w:rPr>
          <w:b/>
          <w:bCs/>
          <w:color w:val="71007C" w:themeColor="accent1" w:themeTint="E6"/>
          <w:rtl/>
        </w:rPr>
        <w:t xml:space="preserve"> </w:t>
      </w:r>
      <w:r w:rsidR="00ED38DB" w:rsidRPr="00061888">
        <w:rPr>
          <w:rFonts w:hint="cs"/>
          <w:b/>
          <w:bCs/>
          <w:color w:val="71007C" w:themeColor="accent1" w:themeTint="E6"/>
          <w:rtl/>
        </w:rPr>
        <w:t>الأسرية</w:t>
      </w:r>
      <w:r w:rsidR="00ED38DB" w:rsidRPr="00061888">
        <w:rPr>
          <w:color w:val="71007C" w:themeColor="accent1" w:themeTint="E6"/>
          <w:rtl/>
        </w:rPr>
        <w:t xml:space="preserve"> </w:t>
      </w:r>
      <w:r w:rsidR="00ED38DB" w:rsidRPr="00861B4C">
        <w:rPr>
          <w:rFonts w:hint="cs"/>
          <w:rtl/>
        </w:rPr>
        <w:t>التي</w:t>
      </w:r>
      <w:r w:rsidR="00ED38DB" w:rsidRPr="00861B4C">
        <w:rPr>
          <w:rtl/>
        </w:rPr>
        <w:t xml:space="preserve"> </w:t>
      </w:r>
      <w:r w:rsidR="00ED38DB" w:rsidRPr="00861B4C">
        <w:rPr>
          <w:rFonts w:hint="cs"/>
          <w:rtl/>
        </w:rPr>
        <w:t>توفر</w:t>
      </w:r>
      <w:r w:rsidR="00ED38DB" w:rsidRPr="00861B4C">
        <w:rPr>
          <w:rtl/>
        </w:rPr>
        <w:t xml:space="preserve"> </w:t>
      </w:r>
      <w:r w:rsidR="00ED38DB" w:rsidRPr="00861B4C">
        <w:rPr>
          <w:rFonts w:hint="cs"/>
          <w:rtl/>
        </w:rPr>
        <w:t>دعمًا</w:t>
      </w:r>
      <w:r w:rsidR="00ED38DB" w:rsidRPr="00861B4C">
        <w:rPr>
          <w:rtl/>
        </w:rPr>
        <w:t xml:space="preserve"> </w:t>
      </w:r>
      <w:r w:rsidR="00ED38DB" w:rsidRPr="00861B4C">
        <w:rPr>
          <w:rFonts w:hint="cs"/>
          <w:rtl/>
        </w:rPr>
        <w:t>ماليًا</w:t>
      </w:r>
      <w:r w:rsidR="00ED38DB" w:rsidRPr="00861B4C">
        <w:rPr>
          <w:rtl/>
        </w:rPr>
        <w:t xml:space="preserve"> </w:t>
      </w:r>
      <w:r w:rsidR="00ED38DB" w:rsidRPr="00861B4C">
        <w:rPr>
          <w:rFonts w:hint="cs"/>
          <w:rtl/>
        </w:rPr>
        <w:t>لأفراد</w:t>
      </w:r>
      <w:r w:rsidR="00ED38DB" w:rsidRPr="00861B4C">
        <w:rPr>
          <w:rtl/>
        </w:rPr>
        <w:t xml:space="preserve"> </w:t>
      </w:r>
      <w:r w:rsidR="00ED38DB" w:rsidRPr="00861B4C">
        <w:rPr>
          <w:rFonts w:hint="cs"/>
          <w:rtl/>
        </w:rPr>
        <w:t>الأسرة</w:t>
      </w:r>
      <w:r w:rsidR="00ED38DB" w:rsidRPr="00861B4C">
        <w:rPr>
          <w:rtl/>
        </w:rPr>
        <w:t xml:space="preserve"> </w:t>
      </w:r>
      <w:r w:rsidR="00ED38DB" w:rsidRPr="00861B4C">
        <w:rPr>
          <w:rFonts w:hint="cs"/>
          <w:rtl/>
        </w:rPr>
        <w:t>الذين</w:t>
      </w:r>
      <w:r w:rsidR="00ED38DB" w:rsidRPr="00861B4C">
        <w:rPr>
          <w:rtl/>
        </w:rPr>
        <w:t xml:space="preserve"> </w:t>
      </w:r>
      <w:r w:rsidR="00ED38DB" w:rsidRPr="00861B4C">
        <w:rPr>
          <w:rFonts w:hint="cs"/>
          <w:rtl/>
        </w:rPr>
        <w:t>فقدوا</w:t>
      </w:r>
      <w:r w:rsidR="00ED38DB" w:rsidRPr="00861B4C">
        <w:rPr>
          <w:rtl/>
        </w:rPr>
        <w:t xml:space="preserve"> </w:t>
      </w:r>
      <w:r w:rsidR="00ED38DB" w:rsidRPr="00861B4C">
        <w:rPr>
          <w:rFonts w:hint="cs"/>
          <w:rtl/>
        </w:rPr>
        <w:t>دخلهم</w:t>
      </w:r>
      <w:r w:rsidR="00ED38DB" w:rsidRPr="00861B4C">
        <w:rPr>
          <w:rtl/>
        </w:rPr>
        <w:t xml:space="preserve"> </w:t>
      </w:r>
      <w:r w:rsidR="00ED38DB" w:rsidRPr="00861B4C">
        <w:rPr>
          <w:rFonts w:hint="cs"/>
          <w:rtl/>
        </w:rPr>
        <w:t>بسبب</w:t>
      </w:r>
      <w:r w:rsidR="00ED38DB" w:rsidRPr="00861B4C">
        <w:rPr>
          <w:rtl/>
        </w:rPr>
        <w:t xml:space="preserve"> </w:t>
      </w:r>
      <w:r w:rsidR="00ED38DB" w:rsidRPr="00861B4C">
        <w:rPr>
          <w:rFonts w:hint="cs"/>
          <w:rtl/>
        </w:rPr>
        <w:t>مسؤوليات</w:t>
      </w:r>
      <w:r w:rsidR="00ED38DB" w:rsidRPr="00861B4C">
        <w:rPr>
          <w:rtl/>
        </w:rPr>
        <w:t xml:space="preserve"> </w:t>
      </w:r>
      <w:r w:rsidR="00ED38DB" w:rsidRPr="00861B4C">
        <w:rPr>
          <w:rFonts w:hint="cs"/>
          <w:rtl/>
        </w:rPr>
        <w:t>الرعاية</w:t>
      </w:r>
      <w:r w:rsidR="00ED38DB" w:rsidRPr="00861B4C">
        <w:t>.</w:t>
      </w:r>
    </w:p>
    <w:p w14:paraId="0034CF8F" w14:textId="65FF55E5" w:rsidR="00AC32C4" w:rsidRPr="00AC32C4" w:rsidRDefault="00AC32C4" w:rsidP="00AC32C4">
      <w:pPr>
        <w:pStyle w:val="Caption"/>
        <w:bidi/>
        <w:rPr>
          <w:b w:val="0"/>
          <w:bCs/>
        </w:rPr>
      </w:pPr>
      <w:r w:rsidRPr="00AC32C4">
        <w:rPr>
          <w:b w:val="0"/>
          <w:bCs/>
          <w:rtl/>
        </w:rPr>
        <w:t xml:space="preserve">الشكل 4-1: </w:t>
      </w:r>
      <w:r w:rsidR="00EA2B7A">
        <w:rPr>
          <w:rFonts w:hint="cs"/>
          <w:b w:val="0"/>
          <w:bCs/>
          <w:rtl/>
        </w:rPr>
        <w:t>ا</w:t>
      </w:r>
      <w:r w:rsidR="00EA2B7A" w:rsidRPr="00EA2B7A">
        <w:rPr>
          <w:b w:val="0"/>
          <w:bCs/>
          <w:rtl/>
        </w:rPr>
        <w:t xml:space="preserve">لمنافع المتعلقة </w:t>
      </w:r>
      <w:r w:rsidR="00F64EF4">
        <w:rPr>
          <w:rFonts w:hint="cs"/>
          <w:b w:val="0"/>
          <w:bCs/>
          <w:rtl/>
        </w:rPr>
        <w:t>والمحددة ل</w:t>
      </w:r>
      <w:r w:rsidR="00EA2B7A" w:rsidRPr="00EA2B7A">
        <w:rPr>
          <w:b w:val="0"/>
          <w:bCs/>
          <w:rtl/>
        </w:rPr>
        <w:t>كل حالة من حالات الإعاقة في نظام الضمان الاجتماعي الشامل</w:t>
      </w:r>
    </w:p>
    <w:tbl>
      <w:tblPr>
        <w:tblStyle w:val="Style1"/>
        <w:tblW w:w="0" w:type="auto"/>
        <w:tblLook w:val="04A0" w:firstRow="1" w:lastRow="0" w:firstColumn="1" w:lastColumn="0" w:noHBand="0" w:noVBand="1"/>
      </w:tblPr>
      <w:tblGrid>
        <w:gridCol w:w="8990"/>
      </w:tblGrid>
      <w:tr w:rsidR="004B512D" w14:paraId="10229549" w14:textId="77777777" w:rsidTr="004B512D">
        <w:tc>
          <w:tcPr>
            <w:tcW w:w="8990" w:type="dxa"/>
          </w:tcPr>
          <w:p w14:paraId="5615747C" w14:textId="7AC0C1D8" w:rsidR="004B512D" w:rsidRDefault="00E0651A" w:rsidP="004B512D">
            <w:pPr>
              <w:jc w:val="center"/>
            </w:pPr>
            <w:r>
              <w:rPr>
                <w:noProof/>
              </w:rPr>
              <w:drawing>
                <wp:inline distT="0" distB="0" distL="0" distR="0" wp14:anchorId="4FD9651E" wp14:editId="1B311867">
                  <wp:extent cx="5727700" cy="3348990"/>
                  <wp:effectExtent l="0" t="0" r="0" b="3810"/>
                  <wp:docPr id="60059292"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059292" name="Picture 60059292"/>
                          <pic:cNvPicPr/>
                        </pic:nvPicPr>
                        <pic:blipFill>
                          <a:blip r:embed="rId28" cstate="print">
                            <a:extLst>
                              <a:ext uri="{28A0092B-C50C-407E-A947-70E740481C1C}">
                                <a14:useLocalDpi xmlns:a14="http://schemas.microsoft.com/office/drawing/2010/main" val="0"/>
                              </a:ext>
                            </a:extLst>
                          </a:blip>
                          <a:stretch>
                            <a:fillRect/>
                          </a:stretch>
                        </pic:blipFill>
                        <pic:spPr>
                          <a:xfrm>
                            <a:off x="0" y="0"/>
                            <a:ext cx="5727700" cy="3348990"/>
                          </a:xfrm>
                          <a:prstGeom prst="rect">
                            <a:avLst/>
                          </a:prstGeom>
                        </pic:spPr>
                      </pic:pic>
                    </a:graphicData>
                  </a:graphic>
                </wp:inline>
              </w:drawing>
            </w:r>
          </w:p>
        </w:tc>
      </w:tr>
    </w:tbl>
    <w:p w14:paraId="561D08C9" w14:textId="5DF6ED79" w:rsidR="00163FCB" w:rsidRPr="00163FCB" w:rsidRDefault="00163FCB" w:rsidP="00163FCB">
      <w:pPr>
        <w:pStyle w:val="Tablenote-belowtable"/>
        <w:bidi/>
      </w:pPr>
      <w:r w:rsidRPr="00163FCB">
        <w:rPr>
          <w:rtl/>
        </w:rPr>
        <w:t>المصدر: مسارات التنمية.</w:t>
      </w:r>
    </w:p>
    <w:p w14:paraId="03C9012A" w14:textId="171E3619" w:rsidR="002D61D6" w:rsidRDefault="002D61D6" w:rsidP="00461F23">
      <w:pPr>
        <w:bidi/>
        <w:spacing w:before="0" w:after="0"/>
        <w:jc w:val="both"/>
        <w:rPr>
          <w:rtl/>
        </w:rPr>
      </w:pPr>
      <w:r w:rsidRPr="002D61D6">
        <w:rPr>
          <w:rFonts w:hint="cs"/>
          <w:rtl/>
        </w:rPr>
        <w:t>النظام</w:t>
      </w:r>
      <w:r w:rsidRPr="002D61D6">
        <w:rPr>
          <w:rtl/>
        </w:rPr>
        <w:t xml:space="preserve"> </w:t>
      </w:r>
      <w:r w:rsidRPr="002D61D6">
        <w:rPr>
          <w:rFonts w:hint="cs"/>
          <w:rtl/>
        </w:rPr>
        <w:t>الذي</w:t>
      </w:r>
      <w:r w:rsidRPr="002D61D6">
        <w:rPr>
          <w:rtl/>
        </w:rPr>
        <w:t xml:space="preserve"> </w:t>
      </w:r>
      <w:r w:rsidRPr="002D61D6">
        <w:rPr>
          <w:rFonts w:hint="cs"/>
          <w:rtl/>
        </w:rPr>
        <w:t>تم</w:t>
      </w:r>
      <w:r w:rsidRPr="002D61D6">
        <w:rPr>
          <w:rtl/>
        </w:rPr>
        <w:t xml:space="preserve"> </w:t>
      </w:r>
      <w:r w:rsidRPr="002D61D6">
        <w:rPr>
          <w:rFonts w:hint="cs"/>
          <w:rtl/>
        </w:rPr>
        <w:t>توضيحه</w:t>
      </w:r>
      <w:r w:rsidRPr="002D61D6">
        <w:rPr>
          <w:rtl/>
        </w:rPr>
        <w:t xml:space="preserve"> </w:t>
      </w:r>
      <w:r w:rsidRPr="002D61D6">
        <w:rPr>
          <w:rFonts w:hint="cs"/>
          <w:rtl/>
        </w:rPr>
        <w:t>في</w:t>
      </w:r>
      <w:r w:rsidRPr="002D61D6">
        <w:rPr>
          <w:rtl/>
        </w:rPr>
        <w:t xml:space="preserve"> </w:t>
      </w:r>
      <w:r w:rsidRPr="002D61D6">
        <w:rPr>
          <w:rFonts w:hint="cs"/>
          <w:rtl/>
        </w:rPr>
        <w:t>الشكل</w:t>
      </w:r>
      <w:r w:rsidRPr="002D61D6">
        <w:rPr>
          <w:rtl/>
        </w:rPr>
        <w:t xml:space="preserve"> 4.1 </w:t>
      </w:r>
      <w:r w:rsidRPr="002D61D6">
        <w:rPr>
          <w:rFonts w:hint="cs"/>
          <w:rtl/>
        </w:rPr>
        <w:t>تم</w:t>
      </w:r>
      <w:r w:rsidRPr="002D61D6">
        <w:rPr>
          <w:rtl/>
        </w:rPr>
        <w:t xml:space="preserve"> </w:t>
      </w:r>
      <w:r w:rsidRPr="002D61D6">
        <w:rPr>
          <w:rFonts w:hint="cs"/>
          <w:rtl/>
        </w:rPr>
        <w:t>تطبيقه</w:t>
      </w:r>
      <w:r w:rsidRPr="002D61D6">
        <w:rPr>
          <w:rtl/>
        </w:rPr>
        <w:t xml:space="preserve"> </w:t>
      </w:r>
      <w:r w:rsidRPr="002D61D6">
        <w:rPr>
          <w:rFonts w:hint="cs"/>
          <w:rtl/>
        </w:rPr>
        <w:t>في</w:t>
      </w:r>
      <w:r w:rsidRPr="002D61D6">
        <w:rPr>
          <w:rtl/>
        </w:rPr>
        <w:t xml:space="preserve"> </w:t>
      </w:r>
      <w:r w:rsidRPr="002D61D6">
        <w:rPr>
          <w:rFonts w:hint="cs"/>
          <w:rtl/>
        </w:rPr>
        <w:t>العديد</w:t>
      </w:r>
      <w:r w:rsidRPr="002D61D6">
        <w:rPr>
          <w:rtl/>
        </w:rPr>
        <w:t xml:space="preserve"> </w:t>
      </w:r>
      <w:r w:rsidRPr="002D61D6">
        <w:rPr>
          <w:rFonts w:hint="cs"/>
          <w:rtl/>
        </w:rPr>
        <w:t>من</w:t>
      </w:r>
      <w:r w:rsidRPr="002D61D6">
        <w:rPr>
          <w:rtl/>
        </w:rPr>
        <w:t xml:space="preserve"> </w:t>
      </w:r>
      <w:r w:rsidRPr="002D61D6">
        <w:rPr>
          <w:rFonts w:hint="cs"/>
          <w:rtl/>
        </w:rPr>
        <w:t>البلدان</w:t>
      </w:r>
      <w:r w:rsidRPr="002D61D6">
        <w:rPr>
          <w:rtl/>
        </w:rPr>
        <w:t xml:space="preserve"> </w:t>
      </w:r>
      <w:r w:rsidRPr="002D61D6">
        <w:rPr>
          <w:rFonts w:hint="cs"/>
          <w:rtl/>
        </w:rPr>
        <w:t>ذات</w:t>
      </w:r>
      <w:r w:rsidRPr="002D61D6">
        <w:rPr>
          <w:rtl/>
        </w:rPr>
        <w:t xml:space="preserve"> </w:t>
      </w:r>
      <w:r w:rsidRPr="002D61D6">
        <w:rPr>
          <w:rFonts w:hint="cs"/>
          <w:rtl/>
        </w:rPr>
        <w:t>الدخل</w:t>
      </w:r>
      <w:r w:rsidRPr="002D61D6">
        <w:rPr>
          <w:rtl/>
        </w:rPr>
        <w:t xml:space="preserve"> </w:t>
      </w:r>
      <w:r w:rsidRPr="002D61D6">
        <w:rPr>
          <w:rFonts w:hint="cs"/>
          <w:rtl/>
        </w:rPr>
        <w:t>المرتفع</w:t>
      </w:r>
      <w:r w:rsidRPr="002D61D6">
        <w:rPr>
          <w:rtl/>
        </w:rPr>
        <w:t xml:space="preserve"> </w:t>
      </w:r>
      <w:r w:rsidRPr="002D61D6">
        <w:rPr>
          <w:rFonts w:hint="cs"/>
          <w:rtl/>
        </w:rPr>
        <w:t>بعد</w:t>
      </w:r>
      <w:r w:rsidRPr="002D61D6">
        <w:rPr>
          <w:rtl/>
        </w:rPr>
        <w:t xml:space="preserve"> </w:t>
      </w:r>
      <w:r w:rsidRPr="002D61D6">
        <w:rPr>
          <w:rFonts w:hint="cs"/>
          <w:rtl/>
        </w:rPr>
        <w:t>عقود</w:t>
      </w:r>
      <w:r w:rsidRPr="002D61D6">
        <w:rPr>
          <w:rtl/>
        </w:rPr>
        <w:t xml:space="preserve"> </w:t>
      </w:r>
      <w:r w:rsidRPr="002D61D6">
        <w:rPr>
          <w:rFonts w:hint="cs"/>
          <w:rtl/>
        </w:rPr>
        <w:t>من</w:t>
      </w:r>
      <w:r w:rsidRPr="002D61D6">
        <w:rPr>
          <w:rtl/>
        </w:rPr>
        <w:t xml:space="preserve"> </w:t>
      </w:r>
      <w:r w:rsidRPr="002D61D6">
        <w:rPr>
          <w:rFonts w:hint="cs"/>
          <w:rtl/>
        </w:rPr>
        <w:t>التطوير</w:t>
      </w:r>
      <w:r w:rsidRPr="002D61D6">
        <w:rPr>
          <w:rtl/>
        </w:rPr>
        <w:t xml:space="preserve">. </w:t>
      </w:r>
      <w:r w:rsidRPr="002D61D6">
        <w:rPr>
          <w:rFonts w:hint="cs"/>
          <w:rtl/>
        </w:rPr>
        <w:t>ولم</w:t>
      </w:r>
      <w:r w:rsidRPr="002D61D6">
        <w:rPr>
          <w:rtl/>
        </w:rPr>
        <w:t xml:space="preserve"> </w:t>
      </w:r>
      <w:r w:rsidRPr="002D61D6">
        <w:rPr>
          <w:rFonts w:hint="cs"/>
          <w:rtl/>
        </w:rPr>
        <w:t>تقم</w:t>
      </w:r>
      <w:r w:rsidRPr="002D61D6">
        <w:rPr>
          <w:rtl/>
        </w:rPr>
        <w:t xml:space="preserve"> </w:t>
      </w:r>
      <w:r w:rsidRPr="002D61D6">
        <w:rPr>
          <w:rFonts w:hint="cs"/>
          <w:rtl/>
        </w:rPr>
        <w:t>أي</w:t>
      </w:r>
      <w:r w:rsidRPr="002D61D6">
        <w:rPr>
          <w:rtl/>
        </w:rPr>
        <w:t xml:space="preserve"> </w:t>
      </w:r>
      <w:r w:rsidRPr="002D61D6">
        <w:rPr>
          <w:rFonts w:hint="cs"/>
          <w:rtl/>
        </w:rPr>
        <w:t>دولة</w:t>
      </w:r>
      <w:r w:rsidRPr="002D61D6">
        <w:rPr>
          <w:rtl/>
        </w:rPr>
        <w:t xml:space="preserve"> </w:t>
      </w:r>
      <w:r w:rsidRPr="002D61D6">
        <w:rPr>
          <w:rFonts w:hint="cs"/>
          <w:rtl/>
        </w:rPr>
        <w:t>ذات</w:t>
      </w:r>
      <w:r w:rsidRPr="002D61D6">
        <w:rPr>
          <w:rtl/>
        </w:rPr>
        <w:t xml:space="preserve"> </w:t>
      </w:r>
      <w:r w:rsidRPr="002D61D6">
        <w:rPr>
          <w:rFonts w:hint="cs"/>
          <w:rtl/>
        </w:rPr>
        <w:t>دخل</w:t>
      </w:r>
      <w:r w:rsidRPr="002D61D6">
        <w:rPr>
          <w:rtl/>
        </w:rPr>
        <w:t xml:space="preserve"> </w:t>
      </w:r>
      <w:r w:rsidRPr="002D61D6">
        <w:rPr>
          <w:rFonts w:hint="cs"/>
          <w:rtl/>
        </w:rPr>
        <w:t>منخفض</w:t>
      </w:r>
      <w:r w:rsidRPr="002D61D6">
        <w:rPr>
          <w:rtl/>
        </w:rPr>
        <w:t xml:space="preserve"> </w:t>
      </w:r>
      <w:r w:rsidRPr="002D61D6">
        <w:rPr>
          <w:rFonts w:hint="cs"/>
          <w:rtl/>
        </w:rPr>
        <w:t>أو</w:t>
      </w:r>
      <w:r w:rsidRPr="002D61D6">
        <w:rPr>
          <w:rtl/>
        </w:rPr>
        <w:t xml:space="preserve"> </w:t>
      </w:r>
      <w:r w:rsidRPr="002D61D6">
        <w:rPr>
          <w:rFonts w:hint="cs"/>
          <w:rtl/>
        </w:rPr>
        <w:t>متوسط</w:t>
      </w:r>
      <w:r w:rsidRPr="002D61D6">
        <w:rPr>
          <w:rtl/>
        </w:rPr>
        <w:t xml:space="preserve"> </w:t>
      </w:r>
      <w:r w:rsidRPr="002D61D6">
        <w:rPr>
          <w:rFonts w:hint="cs"/>
          <w:rtl/>
        </w:rPr>
        <w:t>بعد</w:t>
      </w:r>
      <w:r w:rsidRPr="002D61D6">
        <w:rPr>
          <w:rtl/>
        </w:rPr>
        <w:t xml:space="preserve"> </w:t>
      </w:r>
      <w:r w:rsidRPr="002D61D6">
        <w:rPr>
          <w:rFonts w:hint="cs"/>
          <w:rtl/>
        </w:rPr>
        <w:t>بإنشاء</w:t>
      </w:r>
      <w:r w:rsidRPr="002D61D6">
        <w:rPr>
          <w:rtl/>
        </w:rPr>
        <w:t xml:space="preserve"> </w:t>
      </w:r>
      <w:r w:rsidRPr="002D61D6">
        <w:rPr>
          <w:rFonts w:hint="cs"/>
          <w:rtl/>
        </w:rPr>
        <w:t>مجموعة</w:t>
      </w:r>
      <w:r w:rsidRPr="002D61D6">
        <w:rPr>
          <w:rtl/>
        </w:rPr>
        <w:t xml:space="preserve"> </w:t>
      </w:r>
      <w:r w:rsidRPr="002D61D6">
        <w:rPr>
          <w:rFonts w:hint="cs"/>
          <w:rtl/>
        </w:rPr>
        <w:t>كاملة</w:t>
      </w:r>
      <w:r w:rsidRPr="002D61D6">
        <w:rPr>
          <w:rtl/>
        </w:rPr>
        <w:t xml:space="preserve"> </w:t>
      </w:r>
      <w:r w:rsidRPr="002D61D6">
        <w:rPr>
          <w:rFonts w:hint="cs"/>
          <w:rtl/>
        </w:rPr>
        <w:t>من</w:t>
      </w:r>
      <w:r w:rsidRPr="002D61D6">
        <w:rPr>
          <w:rtl/>
        </w:rPr>
        <w:t xml:space="preserve"> </w:t>
      </w:r>
      <w:r w:rsidRPr="002D61D6">
        <w:rPr>
          <w:rFonts w:hint="cs"/>
          <w:rtl/>
        </w:rPr>
        <w:t>المنافع</w:t>
      </w:r>
      <w:r w:rsidRPr="002D61D6">
        <w:rPr>
          <w:rtl/>
        </w:rPr>
        <w:t xml:space="preserve"> </w:t>
      </w:r>
      <w:r w:rsidRPr="002D61D6">
        <w:rPr>
          <w:rFonts w:hint="cs"/>
          <w:rtl/>
        </w:rPr>
        <w:t>الخاصة</w:t>
      </w:r>
      <w:r w:rsidRPr="002D61D6">
        <w:rPr>
          <w:rtl/>
        </w:rPr>
        <w:t xml:space="preserve"> </w:t>
      </w:r>
      <w:r w:rsidRPr="002D61D6">
        <w:rPr>
          <w:rFonts w:hint="cs"/>
          <w:rtl/>
        </w:rPr>
        <w:t>والمترتبة</w:t>
      </w:r>
      <w:r w:rsidRPr="002D61D6">
        <w:rPr>
          <w:rtl/>
        </w:rPr>
        <w:t xml:space="preserve"> </w:t>
      </w:r>
      <w:r w:rsidRPr="002D61D6">
        <w:rPr>
          <w:rFonts w:hint="cs"/>
          <w:rtl/>
        </w:rPr>
        <w:t>على</w:t>
      </w:r>
      <w:r w:rsidRPr="002D61D6">
        <w:rPr>
          <w:rtl/>
        </w:rPr>
        <w:t xml:space="preserve"> </w:t>
      </w:r>
      <w:r w:rsidRPr="002D61D6">
        <w:rPr>
          <w:rFonts w:hint="cs"/>
          <w:rtl/>
        </w:rPr>
        <w:t>الإعاقة</w:t>
      </w:r>
      <w:r w:rsidRPr="002D61D6">
        <w:rPr>
          <w:rtl/>
        </w:rPr>
        <w:t xml:space="preserve">. </w:t>
      </w:r>
      <w:r w:rsidRPr="002D61D6">
        <w:rPr>
          <w:rFonts w:hint="cs"/>
          <w:rtl/>
        </w:rPr>
        <w:t>هناك</w:t>
      </w:r>
      <w:r w:rsidRPr="002D61D6">
        <w:rPr>
          <w:rtl/>
        </w:rPr>
        <w:t xml:space="preserve"> </w:t>
      </w:r>
      <w:r w:rsidRPr="002D61D6">
        <w:rPr>
          <w:rFonts w:hint="cs"/>
          <w:rtl/>
        </w:rPr>
        <w:t>تحدٍ</w:t>
      </w:r>
      <w:r w:rsidRPr="002D61D6">
        <w:rPr>
          <w:rtl/>
        </w:rPr>
        <w:t xml:space="preserve"> </w:t>
      </w:r>
      <w:r w:rsidRPr="002D61D6">
        <w:rPr>
          <w:rFonts w:hint="cs"/>
          <w:rtl/>
        </w:rPr>
        <w:t>خاص</w:t>
      </w:r>
      <w:r w:rsidRPr="002D61D6">
        <w:rPr>
          <w:rtl/>
        </w:rPr>
        <w:t xml:space="preserve"> </w:t>
      </w:r>
      <w:r w:rsidRPr="002D61D6">
        <w:rPr>
          <w:rFonts w:hint="cs"/>
          <w:rtl/>
        </w:rPr>
        <w:t>في</w:t>
      </w:r>
      <w:r w:rsidRPr="002D61D6">
        <w:rPr>
          <w:rtl/>
        </w:rPr>
        <w:t xml:space="preserve"> </w:t>
      </w:r>
      <w:r w:rsidRPr="002D61D6">
        <w:rPr>
          <w:rFonts w:hint="cs"/>
          <w:rtl/>
        </w:rPr>
        <w:t>إدخال</w:t>
      </w:r>
      <w:r w:rsidRPr="002D61D6">
        <w:rPr>
          <w:rtl/>
        </w:rPr>
        <w:t xml:space="preserve"> </w:t>
      </w:r>
      <w:r w:rsidRPr="002D61D6">
        <w:rPr>
          <w:rFonts w:hint="cs"/>
          <w:rtl/>
        </w:rPr>
        <w:t>منافع</w:t>
      </w:r>
      <w:r w:rsidRPr="002D61D6">
        <w:rPr>
          <w:rtl/>
        </w:rPr>
        <w:t xml:space="preserve"> </w:t>
      </w:r>
      <w:r w:rsidRPr="002D61D6">
        <w:rPr>
          <w:rFonts w:hint="cs"/>
          <w:rtl/>
        </w:rPr>
        <w:t>الاستقلال</w:t>
      </w:r>
      <w:r w:rsidRPr="002D61D6">
        <w:rPr>
          <w:rtl/>
        </w:rPr>
        <w:t xml:space="preserve"> </w:t>
      </w:r>
      <w:r w:rsidRPr="002D61D6">
        <w:rPr>
          <w:rFonts w:hint="cs"/>
          <w:rtl/>
        </w:rPr>
        <w:t>الشخصي،</w:t>
      </w:r>
      <w:r w:rsidRPr="002D61D6">
        <w:rPr>
          <w:rtl/>
        </w:rPr>
        <w:t xml:space="preserve"> </w:t>
      </w:r>
      <w:r w:rsidRPr="002D61D6">
        <w:rPr>
          <w:rFonts w:hint="cs"/>
          <w:rtl/>
        </w:rPr>
        <w:t>حيث</w:t>
      </w:r>
      <w:r w:rsidRPr="002D61D6">
        <w:rPr>
          <w:rtl/>
        </w:rPr>
        <w:t xml:space="preserve"> </w:t>
      </w:r>
      <w:r w:rsidRPr="002D61D6">
        <w:rPr>
          <w:rFonts w:hint="cs"/>
          <w:rtl/>
        </w:rPr>
        <w:t>يتطلب</w:t>
      </w:r>
      <w:r w:rsidRPr="002D61D6">
        <w:rPr>
          <w:rtl/>
        </w:rPr>
        <w:t xml:space="preserve"> </w:t>
      </w:r>
      <w:r w:rsidRPr="002D61D6">
        <w:rPr>
          <w:rFonts w:hint="cs"/>
          <w:rtl/>
        </w:rPr>
        <w:t>آلية</w:t>
      </w:r>
      <w:r w:rsidRPr="002D61D6">
        <w:rPr>
          <w:rtl/>
        </w:rPr>
        <w:t xml:space="preserve"> </w:t>
      </w:r>
      <w:r w:rsidRPr="002D61D6">
        <w:rPr>
          <w:rFonts w:hint="cs"/>
          <w:rtl/>
        </w:rPr>
        <w:t>تقييم</w:t>
      </w:r>
      <w:r w:rsidRPr="002D61D6">
        <w:rPr>
          <w:rtl/>
        </w:rPr>
        <w:t xml:space="preserve"> </w:t>
      </w:r>
      <w:r w:rsidRPr="002D61D6">
        <w:rPr>
          <w:rFonts w:hint="cs"/>
          <w:rtl/>
        </w:rPr>
        <w:t>معقدة</w:t>
      </w:r>
      <w:r w:rsidRPr="002D61D6">
        <w:rPr>
          <w:rtl/>
        </w:rPr>
        <w:t xml:space="preserve"> </w:t>
      </w:r>
      <w:r w:rsidRPr="002D61D6">
        <w:rPr>
          <w:rFonts w:hint="cs"/>
          <w:rtl/>
        </w:rPr>
        <w:t>للإعاقة</w:t>
      </w:r>
      <w:r w:rsidRPr="002D61D6">
        <w:rPr>
          <w:rtl/>
        </w:rPr>
        <w:t xml:space="preserve"> </w:t>
      </w:r>
      <w:r w:rsidRPr="002D61D6">
        <w:rPr>
          <w:rFonts w:hint="cs"/>
          <w:rtl/>
        </w:rPr>
        <w:t>وقدرة</w:t>
      </w:r>
      <w:r w:rsidRPr="002D61D6">
        <w:rPr>
          <w:rtl/>
        </w:rPr>
        <w:t xml:space="preserve"> </w:t>
      </w:r>
      <w:r w:rsidRPr="002D61D6">
        <w:rPr>
          <w:rFonts w:hint="cs"/>
          <w:rtl/>
        </w:rPr>
        <w:t>إدارية</w:t>
      </w:r>
      <w:r w:rsidRPr="002D61D6">
        <w:rPr>
          <w:rtl/>
        </w:rPr>
        <w:t xml:space="preserve"> </w:t>
      </w:r>
      <w:r w:rsidRPr="002D61D6">
        <w:rPr>
          <w:rFonts w:hint="cs"/>
          <w:rtl/>
        </w:rPr>
        <w:t>قوية.</w:t>
      </w:r>
    </w:p>
    <w:p w14:paraId="2075A5ED" w14:textId="77777777" w:rsidR="00461F23" w:rsidRDefault="00461F23" w:rsidP="00461F23">
      <w:pPr>
        <w:bidi/>
        <w:spacing w:before="0" w:after="0"/>
        <w:jc w:val="both"/>
        <w:rPr>
          <w:rtl/>
        </w:rPr>
      </w:pPr>
    </w:p>
    <w:p w14:paraId="65143EFC" w14:textId="16F8A468" w:rsidR="00461F23" w:rsidRPr="00461F23" w:rsidRDefault="00461F23" w:rsidP="00461F23">
      <w:pPr>
        <w:bidi/>
        <w:spacing w:before="0" w:after="0"/>
        <w:jc w:val="both"/>
        <w:rPr>
          <w:rtl/>
        </w:rPr>
      </w:pPr>
      <w:r w:rsidRPr="00461F23">
        <w:rPr>
          <w:rFonts w:hint="cs"/>
          <w:rtl/>
        </w:rPr>
        <w:t>نتيجة</w:t>
      </w:r>
      <w:r w:rsidRPr="00461F23">
        <w:rPr>
          <w:rtl/>
        </w:rPr>
        <w:t xml:space="preserve"> </w:t>
      </w:r>
      <w:r w:rsidRPr="00461F23">
        <w:rPr>
          <w:rFonts w:hint="cs"/>
          <w:rtl/>
        </w:rPr>
        <w:t>لذلك،</w:t>
      </w:r>
      <w:r w:rsidRPr="00461F23">
        <w:rPr>
          <w:rtl/>
        </w:rPr>
        <w:t xml:space="preserve"> </w:t>
      </w:r>
      <w:r w:rsidRPr="00461F23">
        <w:rPr>
          <w:rFonts w:hint="cs"/>
          <w:rtl/>
        </w:rPr>
        <w:t>قامت</w:t>
      </w:r>
      <w:r w:rsidRPr="00461F23">
        <w:rPr>
          <w:rtl/>
        </w:rPr>
        <w:t xml:space="preserve"> </w:t>
      </w:r>
      <w:r w:rsidRPr="00461F23">
        <w:rPr>
          <w:rFonts w:hint="cs"/>
          <w:rtl/>
        </w:rPr>
        <w:t>البلدان</w:t>
      </w:r>
      <w:r w:rsidRPr="00461F23">
        <w:rPr>
          <w:rtl/>
        </w:rPr>
        <w:t xml:space="preserve"> </w:t>
      </w:r>
      <w:r w:rsidRPr="00461F23">
        <w:rPr>
          <w:rFonts w:hint="cs"/>
          <w:rtl/>
        </w:rPr>
        <w:t>ذات</w:t>
      </w:r>
      <w:r w:rsidRPr="00461F23">
        <w:rPr>
          <w:rtl/>
        </w:rPr>
        <w:t xml:space="preserve"> </w:t>
      </w:r>
      <w:r w:rsidRPr="00461F23">
        <w:rPr>
          <w:rFonts w:hint="cs"/>
          <w:rtl/>
        </w:rPr>
        <w:t>الدخل</w:t>
      </w:r>
      <w:r w:rsidRPr="00461F23">
        <w:rPr>
          <w:rtl/>
        </w:rPr>
        <w:t xml:space="preserve"> </w:t>
      </w:r>
      <w:r w:rsidRPr="00461F23">
        <w:rPr>
          <w:rFonts w:hint="cs"/>
          <w:rtl/>
        </w:rPr>
        <w:t>المتوسط</w:t>
      </w:r>
      <w:r w:rsidRPr="00461F23">
        <w:rPr>
          <w:rtl/>
        </w:rPr>
        <w:t xml:space="preserve"> </w:t>
      </w:r>
      <w:r w:rsidRPr="00461F23">
        <w:rPr>
          <w:rFonts w:hint="cs"/>
          <w:rtl/>
        </w:rPr>
        <w:t>التي</w:t>
      </w:r>
      <w:r w:rsidRPr="00461F23">
        <w:rPr>
          <w:rtl/>
        </w:rPr>
        <w:t xml:space="preserve"> </w:t>
      </w:r>
      <w:r w:rsidRPr="00461F23">
        <w:rPr>
          <w:rFonts w:hint="cs"/>
          <w:rtl/>
        </w:rPr>
        <w:t>تمتلك</w:t>
      </w:r>
      <w:r w:rsidRPr="00461F23">
        <w:rPr>
          <w:rtl/>
        </w:rPr>
        <w:t xml:space="preserve"> </w:t>
      </w:r>
      <w:r w:rsidRPr="00461F23">
        <w:rPr>
          <w:rFonts w:hint="cs"/>
          <w:rtl/>
        </w:rPr>
        <w:t>أنظمة</w:t>
      </w:r>
      <w:r w:rsidRPr="00461F23">
        <w:rPr>
          <w:rtl/>
        </w:rPr>
        <w:t xml:space="preserve"> </w:t>
      </w:r>
      <w:r w:rsidRPr="00461F23">
        <w:rPr>
          <w:rFonts w:hint="cs"/>
          <w:rtl/>
        </w:rPr>
        <w:t>شاملة</w:t>
      </w:r>
      <w:r w:rsidRPr="00461F23">
        <w:rPr>
          <w:rtl/>
        </w:rPr>
        <w:t xml:space="preserve"> </w:t>
      </w:r>
      <w:r w:rsidRPr="00461F23">
        <w:rPr>
          <w:rFonts w:hint="cs"/>
          <w:rtl/>
        </w:rPr>
        <w:t>للإعاقة</w:t>
      </w:r>
      <w:r w:rsidRPr="00461F23">
        <w:rPr>
          <w:rtl/>
        </w:rPr>
        <w:t xml:space="preserve"> </w:t>
      </w:r>
      <w:r w:rsidRPr="00461F23">
        <w:rPr>
          <w:rFonts w:hint="cs"/>
          <w:rtl/>
        </w:rPr>
        <w:t>بشكل</w:t>
      </w:r>
      <w:r w:rsidRPr="00461F23">
        <w:rPr>
          <w:rtl/>
        </w:rPr>
        <w:t xml:space="preserve"> </w:t>
      </w:r>
      <w:r w:rsidRPr="00461F23">
        <w:rPr>
          <w:rFonts w:hint="cs"/>
          <w:rtl/>
        </w:rPr>
        <w:t>نسبي</w:t>
      </w:r>
      <w:r w:rsidRPr="00461F23">
        <w:rPr>
          <w:rtl/>
        </w:rPr>
        <w:t xml:space="preserve"> </w:t>
      </w:r>
      <w:r w:rsidRPr="00461F23">
        <w:rPr>
          <w:rFonts w:hint="cs"/>
          <w:rtl/>
        </w:rPr>
        <w:t>بتطوير</w:t>
      </w:r>
      <w:r w:rsidRPr="00461F23">
        <w:rPr>
          <w:rtl/>
        </w:rPr>
        <w:t xml:space="preserve"> </w:t>
      </w:r>
      <w:r w:rsidRPr="00461F23">
        <w:rPr>
          <w:rFonts w:hint="cs"/>
          <w:rtl/>
        </w:rPr>
        <w:t>نظام</w:t>
      </w:r>
      <w:r w:rsidRPr="00461F23">
        <w:rPr>
          <w:rtl/>
        </w:rPr>
        <w:t xml:space="preserve"> </w:t>
      </w:r>
      <w:r w:rsidRPr="00461F23">
        <w:rPr>
          <w:rFonts w:hint="cs"/>
          <w:rtl/>
        </w:rPr>
        <w:t>أبسط،</w:t>
      </w:r>
      <w:r w:rsidRPr="00461F23">
        <w:rPr>
          <w:rtl/>
        </w:rPr>
        <w:t xml:space="preserve"> </w:t>
      </w:r>
      <w:r w:rsidRPr="00461F23">
        <w:rPr>
          <w:rFonts w:hint="cs"/>
          <w:rtl/>
        </w:rPr>
        <w:t>يتضمن</w:t>
      </w:r>
      <w:r w:rsidRPr="00461F23">
        <w:rPr>
          <w:rtl/>
        </w:rPr>
        <w:t xml:space="preserve"> </w:t>
      </w:r>
      <w:r w:rsidRPr="00461F23">
        <w:rPr>
          <w:rFonts w:hint="cs"/>
          <w:rtl/>
        </w:rPr>
        <w:t>ما</w:t>
      </w:r>
      <w:r w:rsidRPr="00461F23">
        <w:rPr>
          <w:rtl/>
        </w:rPr>
        <w:t xml:space="preserve"> </w:t>
      </w:r>
      <w:r w:rsidRPr="00461F23">
        <w:rPr>
          <w:rFonts w:hint="cs"/>
          <w:rtl/>
        </w:rPr>
        <w:t>يصل</w:t>
      </w:r>
      <w:r w:rsidRPr="00461F23">
        <w:rPr>
          <w:rtl/>
        </w:rPr>
        <w:t xml:space="preserve"> </w:t>
      </w:r>
      <w:r w:rsidRPr="00461F23">
        <w:rPr>
          <w:rFonts w:hint="cs"/>
          <w:rtl/>
        </w:rPr>
        <w:t>إلى</w:t>
      </w:r>
      <w:r w:rsidRPr="00461F23">
        <w:rPr>
          <w:rtl/>
        </w:rPr>
        <w:t xml:space="preserve"> </w:t>
      </w:r>
      <w:r w:rsidRPr="00461F23">
        <w:rPr>
          <w:rFonts w:hint="cs"/>
          <w:rtl/>
        </w:rPr>
        <w:t>أربعة</w:t>
      </w:r>
      <w:r w:rsidRPr="00461F23">
        <w:rPr>
          <w:rtl/>
        </w:rPr>
        <w:t xml:space="preserve"> </w:t>
      </w:r>
      <w:r w:rsidRPr="00461F23">
        <w:rPr>
          <w:rFonts w:hint="cs"/>
          <w:rtl/>
        </w:rPr>
        <w:t>أنواع</w:t>
      </w:r>
      <w:r w:rsidRPr="00461F23">
        <w:rPr>
          <w:rtl/>
        </w:rPr>
        <w:t xml:space="preserve"> </w:t>
      </w:r>
      <w:r w:rsidRPr="00461F23">
        <w:rPr>
          <w:rFonts w:hint="cs"/>
          <w:rtl/>
        </w:rPr>
        <w:t>من</w:t>
      </w:r>
      <w:r w:rsidRPr="00461F23">
        <w:rPr>
          <w:rtl/>
        </w:rPr>
        <w:t xml:space="preserve"> </w:t>
      </w:r>
      <w:r w:rsidRPr="00461F23">
        <w:rPr>
          <w:rFonts w:hint="cs"/>
          <w:rtl/>
        </w:rPr>
        <w:t>الأنظمة</w:t>
      </w:r>
      <w:r w:rsidRPr="00461F23">
        <w:rPr>
          <w:rtl/>
        </w:rPr>
        <w:t xml:space="preserve"> </w:t>
      </w:r>
      <w:r w:rsidRPr="00461F23">
        <w:rPr>
          <w:rFonts w:hint="cs"/>
          <w:rtl/>
        </w:rPr>
        <w:t>الأساسية</w:t>
      </w:r>
      <w:r w:rsidRPr="00461F23">
        <w:rPr>
          <w:rtl/>
        </w:rPr>
        <w:t xml:space="preserve">: </w:t>
      </w:r>
      <w:r w:rsidRPr="00461F23">
        <w:rPr>
          <w:rFonts w:hint="cs"/>
          <w:rtl/>
        </w:rPr>
        <w:t>منافع</w:t>
      </w:r>
      <w:r w:rsidRPr="00461F23">
        <w:rPr>
          <w:rtl/>
        </w:rPr>
        <w:t xml:space="preserve"> </w:t>
      </w:r>
      <w:r w:rsidRPr="00461F23">
        <w:rPr>
          <w:rFonts w:hint="cs"/>
          <w:rtl/>
        </w:rPr>
        <w:t>إعاقة</w:t>
      </w:r>
      <w:r w:rsidRPr="00461F23">
        <w:rPr>
          <w:rtl/>
        </w:rPr>
        <w:t xml:space="preserve"> </w:t>
      </w:r>
      <w:r w:rsidRPr="00461F23">
        <w:rPr>
          <w:rFonts w:hint="cs"/>
          <w:rtl/>
        </w:rPr>
        <w:t>للأطفال</w:t>
      </w:r>
      <w:r w:rsidRPr="00461F23">
        <w:rPr>
          <w:rtl/>
        </w:rPr>
        <w:t xml:space="preserve"> (</w:t>
      </w:r>
      <w:r w:rsidRPr="00461F23">
        <w:rPr>
          <w:rFonts w:hint="cs"/>
          <w:rtl/>
        </w:rPr>
        <w:t>تقدمها</w:t>
      </w:r>
      <w:r w:rsidRPr="00461F23">
        <w:rPr>
          <w:rtl/>
        </w:rPr>
        <w:t xml:space="preserve"> </w:t>
      </w:r>
      <w:r w:rsidRPr="00461F23">
        <w:rPr>
          <w:rFonts w:hint="cs"/>
          <w:rtl/>
        </w:rPr>
        <w:t>حوالي</w:t>
      </w:r>
      <w:r w:rsidRPr="00461F23">
        <w:rPr>
          <w:rtl/>
        </w:rPr>
        <w:t xml:space="preserve"> 30 </w:t>
      </w:r>
      <w:r w:rsidRPr="00461F23">
        <w:rPr>
          <w:rFonts w:hint="cs"/>
          <w:rtl/>
        </w:rPr>
        <w:t>دولة</w:t>
      </w:r>
      <w:r w:rsidRPr="00461F23">
        <w:rPr>
          <w:rtl/>
        </w:rPr>
        <w:t xml:space="preserve"> </w:t>
      </w:r>
      <w:r w:rsidRPr="00461F23">
        <w:rPr>
          <w:rFonts w:hint="cs"/>
          <w:rtl/>
        </w:rPr>
        <w:t>ذات</w:t>
      </w:r>
      <w:r w:rsidRPr="00461F23">
        <w:rPr>
          <w:rtl/>
        </w:rPr>
        <w:t xml:space="preserve"> </w:t>
      </w:r>
      <w:r w:rsidRPr="00461F23">
        <w:rPr>
          <w:rFonts w:hint="cs"/>
          <w:rtl/>
        </w:rPr>
        <w:t>دخل</w:t>
      </w:r>
      <w:r w:rsidRPr="00461F23">
        <w:rPr>
          <w:rtl/>
        </w:rPr>
        <w:t xml:space="preserve"> </w:t>
      </w:r>
      <w:r w:rsidRPr="00461F23">
        <w:rPr>
          <w:rFonts w:hint="cs"/>
          <w:rtl/>
        </w:rPr>
        <w:t>منخفض</w:t>
      </w:r>
      <w:r w:rsidRPr="00461F23">
        <w:rPr>
          <w:rtl/>
        </w:rPr>
        <w:t xml:space="preserve"> </w:t>
      </w:r>
      <w:r w:rsidRPr="00461F23">
        <w:rPr>
          <w:rFonts w:hint="cs"/>
          <w:rtl/>
        </w:rPr>
        <w:t>ومتوسط</w:t>
      </w:r>
      <w:r w:rsidRPr="00461F23">
        <w:rPr>
          <w:rtl/>
        </w:rPr>
        <w:t>)</w:t>
      </w:r>
      <w:r w:rsidRPr="00461F23">
        <w:rPr>
          <w:rFonts w:hint="cs"/>
          <w:rtl/>
        </w:rPr>
        <w:t>؛</w:t>
      </w:r>
      <w:r w:rsidRPr="00461F23">
        <w:rPr>
          <w:rtl/>
        </w:rPr>
        <w:t xml:space="preserve"> </w:t>
      </w:r>
      <w:r w:rsidRPr="00461F23">
        <w:rPr>
          <w:rFonts w:hint="cs"/>
          <w:rtl/>
        </w:rPr>
        <w:t>منافع</w:t>
      </w:r>
      <w:r w:rsidRPr="00461F23">
        <w:rPr>
          <w:rtl/>
        </w:rPr>
        <w:t xml:space="preserve"> </w:t>
      </w:r>
      <w:r w:rsidRPr="00461F23">
        <w:rPr>
          <w:rFonts w:hint="cs"/>
          <w:rtl/>
        </w:rPr>
        <w:t>إعاقة</w:t>
      </w:r>
      <w:r w:rsidRPr="00461F23">
        <w:rPr>
          <w:rtl/>
        </w:rPr>
        <w:t xml:space="preserve"> </w:t>
      </w:r>
      <w:r w:rsidRPr="00461F23">
        <w:rPr>
          <w:rFonts w:hint="cs"/>
          <w:rtl/>
        </w:rPr>
        <w:t>للبالغين</w:t>
      </w:r>
      <w:r w:rsidRPr="00461F23">
        <w:rPr>
          <w:rtl/>
        </w:rPr>
        <w:t xml:space="preserve"> </w:t>
      </w:r>
      <w:r w:rsidRPr="00461F23">
        <w:rPr>
          <w:rFonts w:hint="cs"/>
          <w:rtl/>
        </w:rPr>
        <w:t>في</w:t>
      </w:r>
      <w:r w:rsidRPr="00461F23">
        <w:rPr>
          <w:rtl/>
        </w:rPr>
        <w:t xml:space="preserve"> </w:t>
      </w:r>
      <w:r w:rsidRPr="00461F23">
        <w:rPr>
          <w:rFonts w:hint="cs"/>
          <w:rtl/>
        </w:rPr>
        <w:t>سن</w:t>
      </w:r>
      <w:r w:rsidRPr="00461F23">
        <w:rPr>
          <w:rtl/>
        </w:rPr>
        <w:t xml:space="preserve"> </w:t>
      </w:r>
      <w:r w:rsidRPr="00461F23">
        <w:rPr>
          <w:rFonts w:hint="cs"/>
          <w:rtl/>
        </w:rPr>
        <w:t>العمل</w:t>
      </w:r>
      <w:r w:rsidRPr="00461F23">
        <w:rPr>
          <w:rtl/>
        </w:rPr>
        <w:t xml:space="preserve"> (</w:t>
      </w:r>
      <w:r w:rsidRPr="00461F23">
        <w:rPr>
          <w:rFonts w:hint="cs"/>
          <w:rtl/>
        </w:rPr>
        <w:t>حوالي</w:t>
      </w:r>
      <w:r w:rsidRPr="00461F23">
        <w:rPr>
          <w:rtl/>
        </w:rPr>
        <w:t xml:space="preserve"> 50 </w:t>
      </w:r>
      <w:r w:rsidRPr="00461F23">
        <w:rPr>
          <w:rFonts w:hint="cs"/>
          <w:rtl/>
        </w:rPr>
        <w:t>دولة</w:t>
      </w:r>
      <w:r w:rsidRPr="00461F23">
        <w:rPr>
          <w:rtl/>
        </w:rPr>
        <w:t>)</w:t>
      </w:r>
      <w:r w:rsidRPr="00461F23">
        <w:rPr>
          <w:rFonts w:hint="cs"/>
          <w:rtl/>
        </w:rPr>
        <w:t>؛</w:t>
      </w:r>
      <w:r w:rsidRPr="00461F23">
        <w:rPr>
          <w:rtl/>
        </w:rPr>
        <w:t xml:space="preserve"> </w:t>
      </w:r>
      <w:r w:rsidRPr="00461F23">
        <w:rPr>
          <w:rFonts w:hint="cs"/>
          <w:rtl/>
        </w:rPr>
        <w:t>معاشات</w:t>
      </w:r>
      <w:r w:rsidRPr="00461F23">
        <w:rPr>
          <w:rtl/>
        </w:rPr>
        <w:t xml:space="preserve"> </w:t>
      </w:r>
      <w:r w:rsidRPr="00461F23">
        <w:rPr>
          <w:rFonts w:hint="cs"/>
          <w:rtl/>
        </w:rPr>
        <w:t>تقاعدية</w:t>
      </w:r>
      <w:r w:rsidRPr="00461F23">
        <w:rPr>
          <w:rtl/>
        </w:rPr>
        <w:t xml:space="preserve"> </w:t>
      </w:r>
      <w:r w:rsidRPr="00461F23">
        <w:rPr>
          <w:rFonts w:hint="cs"/>
          <w:rtl/>
        </w:rPr>
        <w:t>للشيخوخة؛</w:t>
      </w:r>
      <w:r w:rsidRPr="00461F23">
        <w:rPr>
          <w:rtl/>
        </w:rPr>
        <w:t xml:space="preserve"> </w:t>
      </w:r>
      <w:r w:rsidRPr="00461F23">
        <w:rPr>
          <w:rFonts w:hint="cs"/>
          <w:rtl/>
        </w:rPr>
        <w:t>وفي</w:t>
      </w:r>
      <w:r w:rsidRPr="00461F23">
        <w:rPr>
          <w:rtl/>
        </w:rPr>
        <w:t xml:space="preserve"> </w:t>
      </w:r>
      <w:r w:rsidRPr="00461F23">
        <w:rPr>
          <w:rFonts w:hint="cs"/>
          <w:rtl/>
        </w:rPr>
        <w:t>عدد</w:t>
      </w:r>
      <w:r w:rsidRPr="00461F23">
        <w:rPr>
          <w:rtl/>
        </w:rPr>
        <w:t xml:space="preserve"> </w:t>
      </w:r>
      <w:r w:rsidRPr="00461F23">
        <w:rPr>
          <w:rFonts w:hint="cs"/>
          <w:rtl/>
        </w:rPr>
        <w:t>قليل</w:t>
      </w:r>
      <w:r w:rsidRPr="00461F23">
        <w:rPr>
          <w:rtl/>
        </w:rPr>
        <w:t xml:space="preserve"> </w:t>
      </w:r>
      <w:r w:rsidRPr="00461F23">
        <w:rPr>
          <w:rFonts w:hint="cs"/>
          <w:rtl/>
        </w:rPr>
        <w:t>من</w:t>
      </w:r>
      <w:r w:rsidRPr="00461F23">
        <w:rPr>
          <w:rtl/>
        </w:rPr>
        <w:t xml:space="preserve"> </w:t>
      </w:r>
      <w:r w:rsidRPr="00461F23">
        <w:rPr>
          <w:rFonts w:hint="cs"/>
          <w:rtl/>
        </w:rPr>
        <w:t>الحالات</w:t>
      </w:r>
      <w:r w:rsidRPr="00461F23">
        <w:rPr>
          <w:rtl/>
        </w:rPr>
        <w:t xml:space="preserve"> (</w:t>
      </w:r>
      <w:r w:rsidRPr="00461F23">
        <w:rPr>
          <w:rFonts w:hint="cs"/>
          <w:rtl/>
        </w:rPr>
        <w:t>على</w:t>
      </w:r>
      <w:r w:rsidRPr="00461F23">
        <w:rPr>
          <w:rtl/>
        </w:rPr>
        <w:t xml:space="preserve"> </w:t>
      </w:r>
      <w:r w:rsidRPr="00461F23">
        <w:rPr>
          <w:rFonts w:hint="cs"/>
          <w:rtl/>
        </w:rPr>
        <w:t>الأقل</w:t>
      </w:r>
      <w:r w:rsidRPr="00461F23">
        <w:rPr>
          <w:rtl/>
        </w:rPr>
        <w:t xml:space="preserve"> </w:t>
      </w:r>
      <w:r w:rsidRPr="00461F23">
        <w:rPr>
          <w:rFonts w:hint="cs"/>
          <w:rtl/>
        </w:rPr>
        <w:t>خمس</w:t>
      </w:r>
      <w:r w:rsidRPr="00461F23">
        <w:rPr>
          <w:rtl/>
        </w:rPr>
        <w:t xml:space="preserve"> </w:t>
      </w:r>
      <w:r w:rsidRPr="00461F23">
        <w:rPr>
          <w:rFonts w:hint="cs"/>
          <w:rtl/>
        </w:rPr>
        <w:t>دول</w:t>
      </w:r>
      <w:r w:rsidRPr="00461F23">
        <w:rPr>
          <w:rtl/>
        </w:rPr>
        <w:t>)</w:t>
      </w:r>
      <w:r w:rsidRPr="00461F23">
        <w:rPr>
          <w:rFonts w:hint="cs"/>
          <w:rtl/>
        </w:rPr>
        <w:t>،</w:t>
      </w:r>
      <w:r w:rsidRPr="00461F23">
        <w:rPr>
          <w:rtl/>
        </w:rPr>
        <w:t xml:space="preserve"> </w:t>
      </w:r>
      <w:r w:rsidRPr="00461F23">
        <w:rPr>
          <w:rFonts w:hint="cs"/>
          <w:rtl/>
        </w:rPr>
        <w:t>منافع</w:t>
      </w:r>
      <w:r w:rsidRPr="00461F23">
        <w:rPr>
          <w:rtl/>
        </w:rPr>
        <w:t xml:space="preserve"> </w:t>
      </w:r>
      <w:r w:rsidRPr="00461F23">
        <w:rPr>
          <w:rFonts w:hint="cs"/>
          <w:rtl/>
        </w:rPr>
        <w:t>مقدمي الرعاية للآخرين</w:t>
      </w:r>
      <w:r w:rsidRPr="00461F23">
        <w:rPr>
          <w:rtl/>
        </w:rPr>
        <w:t xml:space="preserve">. </w:t>
      </w:r>
      <w:r w:rsidRPr="00461F23">
        <w:rPr>
          <w:rFonts w:hint="cs"/>
          <w:rtl/>
        </w:rPr>
        <w:t>من</w:t>
      </w:r>
      <w:r w:rsidRPr="00461F23">
        <w:rPr>
          <w:rtl/>
        </w:rPr>
        <w:t xml:space="preserve"> </w:t>
      </w:r>
      <w:r w:rsidRPr="00461F23">
        <w:rPr>
          <w:rFonts w:hint="cs"/>
          <w:rtl/>
        </w:rPr>
        <w:t>المرجح</w:t>
      </w:r>
      <w:r w:rsidRPr="00461F23">
        <w:rPr>
          <w:rtl/>
        </w:rPr>
        <w:t xml:space="preserve"> </w:t>
      </w:r>
      <w:r w:rsidRPr="00461F23">
        <w:rPr>
          <w:rFonts w:hint="cs"/>
          <w:rtl/>
        </w:rPr>
        <w:t>أن</w:t>
      </w:r>
      <w:r w:rsidRPr="00461F23">
        <w:rPr>
          <w:rtl/>
        </w:rPr>
        <w:t xml:space="preserve"> </w:t>
      </w:r>
      <w:r w:rsidRPr="00461F23">
        <w:rPr>
          <w:rFonts w:hint="cs"/>
          <w:rtl/>
        </w:rPr>
        <w:t>يحصل</w:t>
      </w:r>
      <w:r w:rsidRPr="00461F23">
        <w:rPr>
          <w:rtl/>
        </w:rPr>
        <w:t xml:space="preserve"> </w:t>
      </w:r>
      <w:r w:rsidRPr="00461F23">
        <w:rPr>
          <w:rFonts w:hint="cs"/>
          <w:rtl/>
        </w:rPr>
        <w:t>كبار</w:t>
      </w:r>
      <w:r w:rsidRPr="00461F23">
        <w:rPr>
          <w:rtl/>
        </w:rPr>
        <w:t xml:space="preserve"> </w:t>
      </w:r>
      <w:r w:rsidRPr="00461F23">
        <w:rPr>
          <w:rFonts w:hint="cs"/>
          <w:rtl/>
        </w:rPr>
        <w:t>السن</w:t>
      </w:r>
      <w:r w:rsidRPr="00461F23">
        <w:rPr>
          <w:rtl/>
        </w:rPr>
        <w:t xml:space="preserve"> </w:t>
      </w:r>
      <w:r w:rsidRPr="00461F23">
        <w:rPr>
          <w:rFonts w:hint="cs"/>
          <w:rtl/>
        </w:rPr>
        <w:t>ذوي</w:t>
      </w:r>
      <w:r w:rsidRPr="00461F23">
        <w:rPr>
          <w:rtl/>
        </w:rPr>
        <w:t xml:space="preserve"> </w:t>
      </w:r>
      <w:r w:rsidRPr="00461F23">
        <w:rPr>
          <w:rFonts w:hint="cs"/>
          <w:rtl/>
        </w:rPr>
        <w:t>الإعاقة</w:t>
      </w:r>
      <w:r w:rsidRPr="00461F23">
        <w:rPr>
          <w:rtl/>
        </w:rPr>
        <w:t xml:space="preserve"> </w:t>
      </w:r>
      <w:r w:rsidRPr="00461F23">
        <w:rPr>
          <w:rFonts w:hint="cs"/>
          <w:rtl/>
        </w:rPr>
        <w:t>على</w:t>
      </w:r>
      <w:r w:rsidRPr="00461F23">
        <w:rPr>
          <w:rtl/>
        </w:rPr>
        <w:t xml:space="preserve"> </w:t>
      </w:r>
      <w:r w:rsidRPr="00461F23">
        <w:rPr>
          <w:rFonts w:hint="cs"/>
          <w:rtl/>
        </w:rPr>
        <w:t>مساعدة</w:t>
      </w:r>
      <w:r w:rsidRPr="00461F23">
        <w:rPr>
          <w:rtl/>
        </w:rPr>
        <w:t xml:space="preserve"> </w:t>
      </w:r>
      <w:r w:rsidRPr="00461F23">
        <w:rPr>
          <w:rFonts w:hint="cs"/>
          <w:rtl/>
        </w:rPr>
        <w:t>مالية،</w:t>
      </w:r>
      <w:r w:rsidRPr="00461F23">
        <w:rPr>
          <w:rtl/>
        </w:rPr>
        <w:t xml:space="preserve"> </w:t>
      </w:r>
      <w:r w:rsidRPr="00461F23">
        <w:rPr>
          <w:rFonts w:hint="cs"/>
          <w:rtl/>
        </w:rPr>
        <w:t>حيث</w:t>
      </w:r>
      <w:r w:rsidRPr="00461F23">
        <w:rPr>
          <w:rtl/>
        </w:rPr>
        <w:t xml:space="preserve"> </w:t>
      </w:r>
      <w:r w:rsidRPr="00461F23">
        <w:rPr>
          <w:rFonts w:hint="cs"/>
          <w:rtl/>
        </w:rPr>
        <w:t>تقدم</w:t>
      </w:r>
      <w:r w:rsidRPr="00461F23">
        <w:rPr>
          <w:rtl/>
        </w:rPr>
        <w:t xml:space="preserve"> 65 </w:t>
      </w:r>
      <w:r w:rsidRPr="00461F23">
        <w:rPr>
          <w:rFonts w:hint="cs"/>
          <w:rtl/>
        </w:rPr>
        <w:t>دولة</w:t>
      </w:r>
      <w:r w:rsidRPr="00461F23">
        <w:rPr>
          <w:rtl/>
        </w:rPr>
        <w:t xml:space="preserve"> </w:t>
      </w:r>
      <w:r w:rsidRPr="00461F23">
        <w:rPr>
          <w:rFonts w:hint="cs"/>
          <w:rtl/>
        </w:rPr>
        <w:t>ذات</w:t>
      </w:r>
      <w:r w:rsidRPr="00461F23">
        <w:rPr>
          <w:rtl/>
        </w:rPr>
        <w:t xml:space="preserve"> </w:t>
      </w:r>
      <w:r w:rsidRPr="00461F23">
        <w:rPr>
          <w:rFonts w:hint="cs"/>
          <w:rtl/>
        </w:rPr>
        <w:t>دخل</w:t>
      </w:r>
      <w:r w:rsidRPr="00461F23">
        <w:rPr>
          <w:rtl/>
        </w:rPr>
        <w:t xml:space="preserve"> </w:t>
      </w:r>
      <w:r w:rsidRPr="00461F23">
        <w:rPr>
          <w:rFonts w:hint="cs"/>
          <w:rtl/>
        </w:rPr>
        <w:t>منخفض</w:t>
      </w:r>
      <w:r w:rsidRPr="00461F23">
        <w:rPr>
          <w:rtl/>
        </w:rPr>
        <w:t xml:space="preserve"> </w:t>
      </w:r>
      <w:r w:rsidRPr="00461F23">
        <w:rPr>
          <w:rFonts w:hint="cs"/>
          <w:rtl/>
        </w:rPr>
        <w:t>ومتوسط</w:t>
      </w:r>
      <w:r w:rsidRPr="00461F23">
        <w:rPr>
          <w:rtl/>
        </w:rPr>
        <w:t xml:space="preserve"> </w:t>
      </w:r>
      <w:r w:rsidRPr="00461F23">
        <w:rPr>
          <w:rFonts w:hint="cs"/>
          <w:rtl/>
        </w:rPr>
        <w:t>منافع الشيخوخة الممولة</w:t>
      </w:r>
      <w:r w:rsidRPr="00461F23">
        <w:rPr>
          <w:rtl/>
        </w:rPr>
        <w:t xml:space="preserve"> </w:t>
      </w:r>
      <w:r w:rsidRPr="00461F23">
        <w:rPr>
          <w:rFonts w:hint="cs"/>
          <w:rtl/>
        </w:rPr>
        <w:t>من</w:t>
      </w:r>
      <w:r w:rsidRPr="00461F23">
        <w:rPr>
          <w:rtl/>
        </w:rPr>
        <w:t xml:space="preserve"> </w:t>
      </w:r>
      <w:r w:rsidRPr="00461F23">
        <w:rPr>
          <w:rFonts w:hint="cs"/>
          <w:rtl/>
        </w:rPr>
        <w:t>الضرائب</w:t>
      </w:r>
      <w:r w:rsidR="001139C3">
        <w:rPr>
          <w:rStyle w:val="FootnoteReference"/>
          <w:rtl/>
        </w:rPr>
        <w:footnoteReference w:id="19"/>
      </w:r>
      <w:r w:rsidRPr="00461F23">
        <w:rPr>
          <w:rtl/>
        </w:rPr>
        <w:t xml:space="preserve">. </w:t>
      </w:r>
      <w:r w:rsidRPr="00461F23">
        <w:rPr>
          <w:rFonts w:hint="cs"/>
          <w:rtl/>
        </w:rPr>
        <w:t>غالبًا</w:t>
      </w:r>
      <w:r w:rsidRPr="00461F23">
        <w:rPr>
          <w:rtl/>
        </w:rPr>
        <w:t xml:space="preserve"> </w:t>
      </w:r>
      <w:r w:rsidRPr="00461F23">
        <w:rPr>
          <w:rFonts w:hint="cs"/>
          <w:rtl/>
        </w:rPr>
        <w:t>ما</w:t>
      </w:r>
      <w:r w:rsidRPr="00461F23">
        <w:rPr>
          <w:rtl/>
        </w:rPr>
        <w:t xml:space="preserve"> </w:t>
      </w:r>
      <w:r w:rsidRPr="00461F23">
        <w:rPr>
          <w:rFonts w:hint="cs"/>
          <w:rtl/>
        </w:rPr>
        <w:t>يتم</w:t>
      </w:r>
      <w:r w:rsidRPr="00461F23">
        <w:rPr>
          <w:rtl/>
        </w:rPr>
        <w:t xml:space="preserve"> </w:t>
      </w:r>
      <w:r w:rsidRPr="00461F23">
        <w:rPr>
          <w:rFonts w:hint="cs"/>
          <w:rtl/>
        </w:rPr>
        <w:t>تصميم</w:t>
      </w:r>
      <w:r w:rsidRPr="00461F23">
        <w:rPr>
          <w:rtl/>
        </w:rPr>
        <w:t xml:space="preserve"> </w:t>
      </w:r>
      <w:r w:rsidRPr="00461F23">
        <w:rPr>
          <w:rFonts w:hint="cs"/>
          <w:rtl/>
        </w:rPr>
        <w:t>منافع</w:t>
      </w:r>
      <w:r w:rsidRPr="00461F23">
        <w:rPr>
          <w:rtl/>
        </w:rPr>
        <w:t xml:space="preserve"> </w:t>
      </w:r>
      <w:r w:rsidRPr="00461F23">
        <w:rPr>
          <w:rFonts w:hint="cs"/>
          <w:rtl/>
        </w:rPr>
        <w:t>الإعاقة</w:t>
      </w:r>
      <w:r w:rsidRPr="00461F23">
        <w:rPr>
          <w:rtl/>
        </w:rPr>
        <w:t xml:space="preserve"> </w:t>
      </w:r>
      <w:r w:rsidRPr="00461F23">
        <w:rPr>
          <w:rFonts w:hint="cs"/>
          <w:rtl/>
        </w:rPr>
        <w:t>للبالغين</w:t>
      </w:r>
      <w:r w:rsidRPr="00461F23">
        <w:rPr>
          <w:rtl/>
        </w:rPr>
        <w:t xml:space="preserve"> </w:t>
      </w:r>
      <w:r w:rsidRPr="00461F23">
        <w:rPr>
          <w:rFonts w:hint="cs"/>
          <w:rtl/>
        </w:rPr>
        <w:t>في</w:t>
      </w:r>
      <w:r w:rsidRPr="00461F23">
        <w:rPr>
          <w:rtl/>
        </w:rPr>
        <w:t xml:space="preserve"> </w:t>
      </w:r>
      <w:r w:rsidRPr="00461F23">
        <w:rPr>
          <w:rFonts w:hint="cs"/>
          <w:rtl/>
        </w:rPr>
        <w:t>سن</w:t>
      </w:r>
      <w:r w:rsidRPr="00461F23">
        <w:rPr>
          <w:rtl/>
        </w:rPr>
        <w:t xml:space="preserve"> </w:t>
      </w:r>
      <w:r w:rsidRPr="00461F23">
        <w:rPr>
          <w:rFonts w:hint="cs"/>
          <w:rtl/>
        </w:rPr>
        <w:t>العمل</w:t>
      </w:r>
      <w:r w:rsidRPr="00461F23">
        <w:rPr>
          <w:rtl/>
        </w:rPr>
        <w:t xml:space="preserve"> </w:t>
      </w:r>
      <w:r w:rsidRPr="00461F23">
        <w:rPr>
          <w:rFonts w:hint="cs"/>
          <w:rtl/>
        </w:rPr>
        <w:t>بهدف</w:t>
      </w:r>
      <w:r w:rsidRPr="00461F23">
        <w:rPr>
          <w:rtl/>
        </w:rPr>
        <w:t xml:space="preserve"> </w:t>
      </w:r>
      <w:r w:rsidRPr="00461F23">
        <w:rPr>
          <w:rFonts w:hint="cs"/>
          <w:rtl/>
        </w:rPr>
        <w:t>دمج</w:t>
      </w:r>
      <w:r w:rsidRPr="00461F23">
        <w:rPr>
          <w:rtl/>
        </w:rPr>
        <w:t xml:space="preserve"> </w:t>
      </w:r>
      <w:r w:rsidRPr="00461F23">
        <w:rPr>
          <w:rFonts w:hint="cs"/>
          <w:rtl/>
        </w:rPr>
        <w:t>تعويض</w:t>
      </w:r>
      <w:r w:rsidRPr="00461F23">
        <w:rPr>
          <w:rtl/>
        </w:rPr>
        <w:t xml:space="preserve"> </w:t>
      </w:r>
      <w:r w:rsidRPr="00461F23">
        <w:rPr>
          <w:rFonts w:hint="cs"/>
          <w:rtl/>
        </w:rPr>
        <w:t>الدخل</w:t>
      </w:r>
      <w:r w:rsidRPr="00461F23">
        <w:rPr>
          <w:rtl/>
        </w:rPr>
        <w:t xml:space="preserve"> </w:t>
      </w:r>
      <w:r w:rsidRPr="00461F23">
        <w:rPr>
          <w:rFonts w:hint="cs"/>
          <w:rtl/>
        </w:rPr>
        <w:t>لأولئك</w:t>
      </w:r>
      <w:r w:rsidRPr="00461F23">
        <w:rPr>
          <w:rtl/>
        </w:rPr>
        <w:t xml:space="preserve"> </w:t>
      </w:r>
      <w:r w:rsidRPr="00461F23">
        <w:rPr>
          <w:rFonts w:hint="cs"/>
          <w:rtl/>
        </w:rPr>
        <w:t>الذين</w:t>
      </w:r>
      <w:r w:rsidRPr="00461F23">
        <w:rPr>
          <w:rtl/>
        </w:rPr>
        <w:t xml:space="preserve"> </w:t>
      </w:r>
      <w:r w:rsidRPr="00461F23">
        <w:rPr>
          <w:rFonts w:hint="cs"/>
          <w:rtl/>
        </w:rPr>
        <w:t>لا</w:t>
      </w:r>
      <w:r w:rsidRPr="00461F23">
        <w:rPr>
          <w:rtl/>
        </w:rPr>
        <w:t xml:space="preserve"> </w:t>
      </w:r>
      <w:r w:rsidRPr="00461F23">
        <w:rPr>
          <w:rFonts w:hint="cs"/>
          <w:rtl/>
        </w:rPr>
        <w:t>يستطيعون</w:t>
      </w:r>
      <w:r w:rsidRPr="00461F23">
        <w:rPr>
          <w:rtl/>
        </w:rPr>
        <w:t xml:space="preserve"> </w:t>
      </w:r>
      <w:r w:rsidRPr="00461F23">
        <w:rPr>
          <w:rFonts w:hint="cs"/>
          <w:rtl/>
        </w:rPr>
        <w:t>العمل،</w:t>
      </w:r>
      <w:r w:rsidRPr="00461F23">
        <w:rPr>
          <w:rtl/>
        </w:rPr>
        <w:t xml:space="preserve"> </w:t>
      </w:r>
      <w:r w:rsidRPr="00461F23">
        <w:rPr>
          <w:rFonts w:hint="cs"/>
          <w:rtl/>
        </w:rPr>
        <w:t>إلى</w:t>
      </w:r>
      <w:r w:rsidRPr="00461F23">
        <w:rPr>
          <w:rtl/>
        </w:rPr>
        <w:t xml:space="preserve"> </w:t>
      </w:r>
      <w:r w:rsidRPr="00461F23">
        <w:rPr>
          <w:rFonts w:hint="cs"/>
          <w:rtl/>
        </w:rPr>
        <w:t>جانب</w:t>
      </w:r>
      <w:r w:rsidRPr="00461F23">
        <w:rPr>
          <w:rtl/>
        </w:rPr>
        <w:t xml:space="preserve"> </w:t>
      </w:r>
      <w:r w:rsidRPr="00461F23">
        <w:rPr>
          <w:rFonts w:hint="cs"/>
          <w:rtl/>
        </w:rPr>
        <w:t>تعويض</w:t>
      </w:r>
      <w:r w:rsidRPr="00461F23">
        <w:rPr>
          <w:rtl/>
        </w:rPr>
        <w:t xml:space="preserve"> </w:t>
      </w:r>
      <w:r w:rsidRPr="00461F23">
        <w:rPr>
          <w:rFonts w:hint="cs"/>
          <w:rtl/>
        </w:rPr>
        <w:t>تكاليف</w:t>
      </w:r>
      <w:r w:rsidRPr="00461F23">
        <w:rPr>
          <w:rtl/>
        </w:rPr>
        <w:t xml:space="preserve"> </w:t>
      </w:r>
      <w:r w:rsidRPr="00461F23">
        <w:rPr>
          <w:rFonts w:hint="cs"/>
          <w:rtl/>
        </w:rPr>
        <w:t>الإعاقة</w:t>
      </w:r>
      <w:r w:rsidRPr="00461F23">
        <w:rPr>
          <w:rtl/>
        </w:rPr>
        <w:t xml:space="preserve"> </w:t>
      </w:r>
      <w:r w:rsidRPr="00461F23">
        <w:rPr>
          <w:rFonts w:hint="cs"/>
          <w:rtl/>
        </w:rPr>
        <w:t>لجميع</w:t>
      </w:r>
      <w:r w:rsidRPr="00461F23">
        <w:rPr>
          <w:rtl/>
        </w:rPr>
        <w:t xml:space="preserve"> </w:t>
      </w:r>
      <w:r w:rsidRPr="00461F23">
        <w:rPr>
          <w:rFonts w:hint="cs"/>
          <w:rtl/>
        </w:rPr>
        <w:t>الأشخاص</w:t>
      </w:r>
      <w:r w:rsidRPr="00461F23">
        <w:rPr>
          <w:rtl/>
        </w:rPr>
        <w:t xml:space="preserve"> </w:t>
      </w:r>
      <w:r w:rsidRPr="00461F23">
        <w:rPr>
          <w:rFonts w:hint="cs"/>
          <w:rtl/>
        </w:rPr>
        <w:t>ذوي</w:t>
      </w:r>
      <w:r w:rsidRPr="00461F23">
        <w:rPr>
          <w:rtl/>
        </w:rPr>
        <w:t xml:space="preserve"> </w:t>
      </w:r>
      <w:r w:rsidRPr="00461F23">
        <w:rPr>
          <w:rFonts w:hint="cs"/>
          <w:rtl/>
        </w:rPr>
        <w:t>الإعاقات</w:t>
      </w:r>
      <w:r w:rsidRPr="00461F23">
        <w:rPr>
          <w:rtl/>
        </w:rPr>
        <w:t xml:space="preserve"> </w:t>
      </w:r>
      <w:r w:rsidRPr="00461F23">
        <w:rPr>
          <w:rFonts w:hint="cs"/>
          <w:rtl/>
        </w:rPr>
        <w:t>المعتدلة</w:t>
      </w:r>
      <w:r w:rsidRPr="00461F23">
        <w:rPr>
          <w:rtl/>
        </w:rPr>
        <w:t xml:space="preserve"> </w:t>
      </w:r>
      <w:r w:rsidRPr="00461F23">
        <w:rPr>
          <w:rFonts w:hint="cs"/>
          <w:rtl/>
        </w:rPr>
        <w:t>والشديدة</w:t>
      </w:r>
      <w:r w:rsidRPr="00461F23">
        <w:rPr>
          <w:rtl/>
        </w:rPr>
        <w:t xml:space="preserve">. </w:t>
      </w:r>
      <w:r w:rsidRPr="00461F23">
        <w:rPr>
          <w:rFonts w:hint="cs"/>
          <w:rtl/>
        </w:rPr>
        <w:t>على</w:t>
      </w:r>
      <w:r w:rsidRPr="00461F23">
        <w:rPr>
          <w:rtl/>
        </w:rPr>
        <w:t xml:space="preserve"> </w:t>
      </w:r>
      <w:r w:rsidRPr="00461F23">
        <w:rPr>
          <w:rFonts w:hint="cs"/>
          <w:rtl/>
        </w:rPr>
        <w:t>الرغم</w:t>
      </w:r>
      <w:r w:rsidRPr="00461F23">
        <w:rPr>
          <w:rtl/>
        </w:rPr>
        <w:t xml:space="preserve"> </w:t>
      </w:r>
      <w:r w:rsidRPr="00461F23">
        <w:rPr>
          <w:rFonts w:hint="cs"/>
          <w:rtl/>
        </w:rPr>
        <w:t>من</w:t>
      </w:r>
      <w:r w:rsidRPr="00461F23">
        <w:rPr>
          <w:rtl/>
        </w:rPr>
        <w:t xml:space="preserve"> </w:t>
      </w:r>
      <w:r w:rsidRPr="00461F23">
        <w:rPr>
          <w:rFonts w:hint="cs"/>
          <w:rtl/>
        </w:rPr>
        <w:t>أنه</w:t>
      </w:r>
      <w:r w:rsidRPr="00461F23">
        <w:rPr>
          <w:rtl/>
        </w:rPr>
        <w:t xml:space="preserve"> </w:t>
      </w:r>
      <w:r w:rsidRPr="00461F23">
        <w:rPr>
          <w:rFonts w:hint="cs"/>
          <w:rtl/>
        </w:rPr>
        <w:t>تصميم</w:t>
      </w:r>
      <w:r w:rsidRPr="00461F23">
        <w:rPr>
          <w:rtl/>
        </w:rPr>
        <w:t xml:space="preserve"> </w:t>
      </w:r>
      <w:r w:rsidRPr="00461F23">
        <w:rPr>
          <w:rFonts w:hint="cs"/>
          <w:rtl/>
        </w:rPr>
        <w:t>غير</w:t>
      </w:r>
      <w:r w:rsidRPr="00461F23">
        <w:rPr>
          <w:rtl/>
        </w:rPr>
        <w:t xml:space="preserve"> </w:t>
      </w:r>
      <w:r w:rsidRPr="00461F23">
        <w:rPr>
          <w:rFonts w:hint="cs"/>
          <w:rtl/>
        </w:rPr>
        <w:t>كامل،</w:t>
      </w:r>
      <w:r w:rsidRPr="00461F23">
        <w:rPr>
          <w:rtl/>
        </w:rPr>
        <w:t xml:space="preserve"> </w:t>
      </w:r>
      <w:r w:rsidRPr="00461F23">
        <w:rPr>
          <w:rFonts w:hint="cs"/>
          <w:rtl/>
        </w:rPr>
        <w:t>تحقق</w:t>
      </w:r>
      <w:r w:rsidRPr="00461F23">
        <w:rPr>
          <w:rtl/>
        </w:rPr>
        <w:t xml:space="preserve"> </w:t>
      </w:r>
      <w:r w:rsidRPr="00461F23">
        <w:rPr>
          <w:rFonts w:hint="cs"/>
          <w:rtl/>
        </w:rPr>
        <w:t>البلدان</w:t>
      </w:r>
      <w:r w:rsidRPr="00461F23">
        <w:rPr>
          <w:rtl/>
        </w:rPr>
        <w:t xml:space="preserve"> </w:t>
      </w:r>
      <w:r w:rsidRPr="00461F23">
        <w:rPr>
          <w:rFonts w:hint="cs"/>
          <w:rtl/>
        </w:rPr>
        <w:t>هذه</w:t>
      </w:r>
      <w:r w:rsidRPr="00461F23">
        <w:rPr>
          <w:rtl/>
        </w:rPr>
        <w:t xml:space="preserve"> </w:t>
      </w:r>
      <w:r w:rsidRPr="00461F23">
        <w:rPr>
          <w:rFonts w:hint="cs"/>
          <w:rtl/>
        </w:rPr>
        <w:t>الأهداف</w:t>
      </w:r>
      <w:r w:rsidRPr="00461F23">
        <w:rPr>
          <w:rtl/>
        </w:rPr>
        <w:t xml:space="preserve"> </w:t>
      </w:r>
      <w:r w:rsidRPr="00461F23">
        <w:rPr>
          <w:rFonts w:hint="cs"/>
          <w:rtl/>
        </w:rPr>
        <w:t>من</w:t>
      </w:r>
      <w:r w:rsidRPr="00461F23">
        <w:rPr>
          <w:rtl/>
        </w:rPr>
        <w:t xml:space="preserve"> </w:t>
      </w:r>
      <w:r w:rsidRPr="00461F23">
        <w:rPr>
          <w:rFonts w:hint="cs"/>
          <w:rtl/>
        </w:rPr>
        <w:t>خلال</w:t>
      </w:r>
      <w:r w:rsidRPr="00461F23">
        <w:rPr>
          <w:rtl/>
        </w:rPr>
        <w:t xml:space="preserve"> </w:t>
      </w:r>
      <w:r w:rsidRPr="00461F23">
        <w:rPr>
          <w:rFonts w:hint="cs"/>
          <w:rtl/>
        </w:rPr>
        <w:t>تقديم</w:t>
      </w:r>
      <w:r w:rsidRPr="00461F23">
        <w:rPr>
          <w:rtl/>
        </w:rPr>
        <w:t xml:space="preserve"> </w:t>
      </w:r>
      <w:r w:rsidRPr="00461F23">
        <w:rPr>
          <w:rFonts w:hint="cs"/>
          <w:rtl/>
        </w:rPr>
        <w:t>تحويلات</w:t>
      </w:r>
      <w:r w:rsidRPr="00461F23">
        <w:rPr>
          <w:rtl/>
        </w:rPr>
        <w:t xml:space="preserve"> </w:t>
      </w:r>
      <w:r w:rsidRPr="00461F23">
        <w:rPr>
          <w:rFonts w:hint="cs"/>
          <w:rtl/>
        </w:rPr>
        <w:t>مالية</w:t>
      </w:r>
      <w:r w:rsidRPr="00461F23">
        <w:rPr>
          <w:rtl/>
        </w:rPr>
        <w:t xml:space="preserve"> </w:t>
      </w:r>
      <w:r w:rsidRPr="00461F23">
        <w:rPr>
          <w:rFonts w:hint="cs"/>
          <w:rtl/>
        </w:rPr>
        <w:t>متغيرة</w:t>
      </w:r>
      <w:r w:rsidRPr="00461F23">
        <w:rPr>
          <w:rtl/>
        </w:rPr>
        <w:t xml:space="preserve"> </w:t>
      </w:r>
      <w:r w:rsidRPr="00461F23">
        <w:rPr>
          <w:rFonts w:hint="cs"/>
          <w:rtl/>
        </w:rPr>
        <w:t>للأشخاص</w:t>
      </w:r>
      <w:r w:rsidRPr="00461F23">
        <w:rPr>
          <w:rtl/>
        </w:rPr>
        <w:t xml:space="preserve"> </w:t>
      </w:r>
      <w:r w:rsidRPr="00461F23">
        <w:rPr>
          <w:rFonts w:hint="cs"/>
          <w:rtl/>
        </w:rPr>
        <w:t>ذوي</w:t>
      </w:r>
      <w:r w:rsidRPr="00461F23">
        <w:rPr>
          <w:rtl/>
        </w:rPr>
        <w:t xml:space="preserve"> </w:t>
      </w:r>
      <w:r w:rsidRPr="00461F23">
        <w:rPr>
          <w:rFonts w:hint="cs"/>
          <w:rtl/>
        </w:rPr>
        <w:t>الإعاقة</w:t>
      </w:r>
      <w:r w:rsidRPr="00461F23">
        <w:rPr>
          <w:rtl/>
        </w:rPr>
        <w:t xml:space="preserve">: </w:t>
      </w:r>
      <w:r w:rsidRPr="00461F23">
        <w:rPr>
          <w:rFonts w:hint="cs"/>
          <w:rtl/>
        </w:rPr>
        <w:t>منافع أعلى</w:t>
      </w:r>
      <w:r w:rsidRPr="00461F23">
        <w:rPr>
          <w:rtl/>
        </w:rPr>
        <w:t xml:space="preserve"> </w:t>
      </w:r>
      <w:r w:rsidRPr="00461F23">
        <w:rPr>
          <w:rFonts w:hint="cs"/>
          <w:rtl/>
        </w:rPr>
        <w:t>للأشخاص ذوي الإعاقة</w:t>
      </w:r>
      <w:r w:rsidRPr="00461F23">
        <w:rPr>
          <w:rtl/>
        </w:rPr>
        <w:t xml:space="preserve"> </w:t>
      </w:r>
      <w:r w:rsidRPr="00461F23">
        <w:rPr>
          <w:rFonts w:hint="cs"/>
          <w:rtl/>
        </w:rPr>
        <w:t>الشديدة</w:t>
      </w:r>
      <w:r w:rsidRPr="00461F23">
        <w:rPr>
          <w:rtl/>
        </w:rPr>
        <w:t xml:space="preserve"> </w:t>
      </w:r>
      <w:r w:rsidRPr="00461F23">
        <w:rPr>
          <w:rFonts w:hint="cs"/>
          <w:rtl/>
        </w:rPr>
        <w:t>ومنافع أقل</w:t>
      </w:r>
      <w:r w:rsidRPr="00461F23">
        <w:rPr>
          <w:rtl/>
        </w:rPr>
        <w:t xml:space="preserve"> </w:t>
      </w:r>
      <w:r w:rsidRPr="00461F23">
        <w:rPr>
          <w:rFonts w:hint="cs"/>
          <w:rtl/>
        </w:rPr>
        <w:t>للأشخاص ذوي الإعاقة المتوسطة.</w:t>
      </w:r>
    </w:p>
    <w:p w14:paraId="3D4D52AD" w14:textId="77777777" w:rsidR="002D61D6" w:rsidRDefault="002D61D6" w:rsidP="002D61D6">
      <w:pPr>
        <w:bidi/>
        <w:spacing w:before="0" w:after="0"/>
        <w:jc w:val="both"/>
        <w:rPr>
          <w:rtl/>
        </w:rPr>
      </w:pPr>
    </w:p>
    <w:p w14:paraId="3E25492B" w14:textId="6B375F24" w:rsidR="00163FCB" w:rsidRPr="00573F8A" w:rsidRDefault="00163FCB" w:rsidP="00573F8A">
      <w:pPr>
        <w:jc w:val="both"/>
        <w:rPr>
          <w:lang w:val="en-US"/>
        </w:rPr>
      </w:pPr>
    </w:p>
    <w:p w14:paraId="0A2A3DDE" w14:textId="013978C8" w:rsidR="008B35EE" w:rsidRPr="008B35EE" w:rsidRDefault="00582B96" w:rsidP="008B35EE">
      <w:pPr>
        <w:pStyle w:val="Heading2"/>
        <w:bidi/>
        <w:rPr>
          <w:b w:val="0"/>
          <w:bCs/>
          <w:lang w:val="en-US"/>
        </w:rPr>
      </w:pPr>
      <w:bookmarkStart w:id="24" w:name="_Toc186712241"/>
      <w:r>
        <w:rPr>
          <w:rFonts w:hint="cs"/>
          <w:b w:val="0"/>
          <w:bCs/>
          <w:rtl/>
        </w:rPr>
        <w:t>الممارسات الفضلى في التصميم الكلي لأنظمة الضمان الاجتماعي الشاملة للأشخاص ذوي الإعاقة</w:t>
      </w:r>
      <w:bookmarkEnd w:id="24"/>
    </w:p>
    <w:p w14:paraId="7F8FE6E1" w14:textId="33F3FDF2" w:rsidR="009C2D95" w:rsidRDefault="009C2D95" w:rsidP="009C2D95">
      <w:pPr>
        <w:bidi/>
        <w:jc w:val="both"/>
      </w:pPr>
      <w:r>
        <w:rPr>
          <w:rtl/>
        </w:rPr>
        <w:t xml:space="preserve">عندما </w:t>
      </w:r>
      <w:r>
        <w:rPr>
          <w:rFonts w:hint="cs"/>
          <w:rtl/>
        </w:rPr>
        <w:t>تضع</w:t>
      </w:r>
      <w:r>
        <w:rPr>
          <w:rtl/>
        </w:rPr>
        <w:t xml:space="preserve"> الدول أنظمة </w:t>
      </w:r>
      <w:r w:rsidR="00BB300C">
        <w:rPr>
          <w:rFonts w:hint="cs"/>
          <w:rtl/>
        </w:rPr>
        <w:t>الضمان</w:t>
      </w:r>
      <w:r>
        <w:rPr>
          <w:rtl/>
        </w:rPr>
        <w:t xml:space="preserve"> اجتماعي خاصة بالإعاقة، فإن الخبرة العالمية قد أظهرت أفضل الطرق لتصميم هذه الأنظمة </w:t>
      </w:r>
      <w:r>
        <w:rPr>
          <w:rFonts w:hint="cs"/>
          <w:rtl/>
        </w:rPr>
        <w:t>وفقاً ل</w:t>
      </w:r>
      <w:r>
        <w:rPr>
          <w:rtl/>
        </w:rPr>
        <w:t xml:space="preserve">مجموعة من المعايير. تشمل هذه المعايير: هوية المستفيد من المخصصات، شمولية متطلبات العمل، </w:t>
      </w:r>
      <w:r w:rsidR="00207944">
        <w:rPr>
          <w:rFonts w:hint="cs"/>
          <w:rtl/>
        </w:rPr>
        <w:t>القيام ب</w:t>
      </w:r>
      <w:r>
        <w:rPr>
          <w:rtl/>
        </w:rPr>
        <w:t>اختبار الوسائل، نوع آلية تقييم الإعاقة المستخدمة، وقيمة التحويل المالي</w:t>
      </w:r>
      <w:r>
        <w:t>.</w:t>
      </w:r>
    </w:p>
    <w:p w14:paraId="5B7323D7" w14:textId="6EE4F141" w:rsidR="009C2D95" w:rsidRDefault="003E0E4A" w:rsidP="009C2D95">
      <w:pPr>
        <w:bidi/>
        <w:jc w:val="both"/>
        <w:rPr>
          <w:rtl/>
        </w:rPr>
      </w:pPr>
      <w:r>
        <w:rPr>
          <w:rFonts w:hint="cs"/>
          <w:rtl/>
        </w:rPr>
        <w:t>٤.٢.١ هوية المستفيد من المخصصات</w:t>
      </w:r>
    </w:p>
    <w:p w14:paraId="0A7A98C5" w14:textId="662DB27D" w:rsidR="003E0E4A" w:rsidRDefault="003E0E4A" w:rsidP="003E0E4A">
      <w:pPr>
        <w:bidi/>
        <w:jc w:val="both"/>
        <w:rPr>
          <w:rtl/>
        </w:rPr>
      </w:pPr>
      <w:r>
        <w:rPr>
          <w:rFonts w:cs="Arial" w:hint="cs"/>
          <w:rtl/>
        </w:rPr>
        <w:t>نظرًا</w:t>
      </w:r>
      <w:r>
        <w:rPr>
          <w:rFonts w:cs="Arial"/>
          <w:rtl/>
        </w:rPr>
        <w:t xml:space="preserve"> </w:t>
      </w:r>
      <w:r>
        <w:rPr>
          <w:rFonts w:cs="Arial" w:hint="cs"/>
          <w:rtl/>
        </w:rPr>
        <w:t>لأن</w:t>
      </w:r>
      <w:r>
        <w:rPr>
          <w:rFonts w:cs="Arial"/>
          <w:rtl/>
        </w:rPr>
        <w:t xml:space="preserve"> </w:t>
      </w:r>
      <w:r>
        <w:rPr>
          <w:rFonts w:cs="Arial" w:hint="cs"/>
          <w:rtl/>
        </w:rPr>
        <w:t>المنافع</w:t>
      </w:r>
      <w:r>
        <w:rPr>
          <w:rFonts w:cs="Arial"/>
          <w:rtl/>
        </w:rPr>
        <w:t xml:space="preserve"> </w:t>
      </w:r>
      <w:r>
        <w:rPr>
          <w:rFonts w:cs="Arial" w:hint="cs"/>
          <w:rtl/>
        </w:rPr>
        <w:t>المخصصة</w:t>
      </w:r>
      <w:r>
        <w:rPr>
          <w:rFonts w:cs="Arial"/>
          <w:rtl/>
        </w:rPr>
        <w:t xml:space="preserve"> </w:t>
      </w:r>
      <w:r>
        <w:rPr>
          <w:rFonts w:cs="Arial" w:hint="cs"/>
          <w:rtl/>
        </w:rPr>
        <w:t>للإعاقة</w:t>
      </w:r>
      <w:r>
        <w:rPr>
          <w:rFonts w:cs="Arial"/>
          <w:rtl/>
        </w:rPr>
        <w:t xml:space="preserve"> </w:t>
      </w:r>
      <w:r>
        <w:rPr>
          <w:rFonts w:cs="Arial" w:hint="cs"/>
          <w:rtl/>
        </w:rPr>
        <w:t>والشيخوخة</w:t>
      </w:r>
      <w:r>
        <w:rPr>
          <w:rFonts w:cs="Arial"/>
          <w:rtl/>
        </w:rPr>
        <w:t xml:space="preserve"> </w:t>
      </w:r>
      <w:r>
        <w:rPr>
          <w:rFonts w:cs="Arial" w:hint="cs"/>
          <w:rtl/>
        </w:rPr>
        <w:t>هي</w:t>
      </w:r>
      <w:r>
        <w:rPr>
          <w:rFonts w:cs="Arial"/>
          <w:rtl/>
        </w:rPr>
        <w:t xml:space="preserve"> </w:t>
      </w:r>
      <w:r>
        <w:rPr>
          <w:rFonts w:cs="Arial" w:hint="cs"/>
          <w:rtl/>
        </w:rPr>
        <w:t>لصالح</w:t>
      </w:r>
      <w:r>
        <w:rPr>
          <w:rFonts w:cs="Arial"/>
          <w:rtl/>
        </w:rPr>
        <w:t xml:space="preserve"> </w:t>
      </w:r>
      <w:r>
        <w:rPr>
          <w:rFonts w:cs="Arial" w:hint="cs"/>
          <w:rtl/>
        </w:rPr>
        <w:t>الأفراد،</w:t>
      </w:r>
      <w:r>
        <w:rPr>
          <w:rFonts w:cs="Arial"/>
          <w:rtl/>
        </w:rPr>
        <w:t xml:space="preserve"> </w:t>
      </w:r>
      <w:r>
        <w:rPr>
          <w:rFonts w:cs="Arial" w:hint="cs"/>
          <w:rtl/>
        </w:rPr>
        <w:t>ويجب</w:t>
      </w:r>
      <w:r>
        <w:rPr>
          <w:rFonts w:cs="Arial"/>
          <w:rtl/>
        </w:rPr>
        <w:t xml:space="preserve"> </w:t>
      </w:r>
      <w:r>
        <w:rPr>
          <w:rFonts w:cs="Arial" w:hint="cs"/>
          <w:rtl/>
        </w:rPr>
        <w:t>أن</w:t>
      </w:r>
      <w:r>
        <w:rPr>
          <w:rFonts w:cs="Arial"/>
          <w:rtl/>
        </w:rPr>
        <w:t xml:space="preserve"> </w:t>
      </w:r>
      <w:r>
        <w:rPr>
          <w:rFonts w:cs="Arial" w:hint="cs"/>
          <w:rtl/>
        </w:rPr>
        <w:t>تُدفع</w:t>
      </w:r>
      <w:r>
        <w:rPr>
          <w:rFonts w:cs="Arial"/>
          <w:rtl/>
        </w:rPr>
        <w:t xml:space="preserve"> </w:t>
      </w:r>
      <w:r>
        <w:rPr>
          <w:rFonts w:cs="Arial" w:hint="cs"/>
          <w:rtl/>
        </w:rPr>
        <w:t>للمستفيد</w:t>
      </w:r>
      <w:r>
        <w:rPr>
          <w:rFonts w:cs="Arial"/>
          <w:rtl/>
        </w:rPr>
        <w:t xml:space="preserve"> </w:t>
      </w:r>
      <w:r>
        <w:rPr>
          <w:rFonts w:cs="Arial" w:hint="cs"/>
          <w:rtl/>
        </w:rPr>
        <w:t>نفسه</w:t>
      </w:r>
      <w:r>
        <w:rPr>
          <w:rFonts w:cs="Arial"/>
          <w:rtl/>
        </w:rPr>
        <w:t xml:space="preserve"> </w:t>
      </w:r>
      <w:r>
        <w:rPr>
          <w:rFonts w:cs="Arial" w:hint="cs"/>
          <w:rtl/>
        </w:rPr>
        <w:t>وليس</w:t>
      </w:r>
      <w:r>
        <w:rPr>
          <w:rFonts w:cs="Arial"/>
          <w:rtl/>
        </w:rPr>
        <w:t xml:space="preserve"> </w:t>
      </w:r>
      <w:r>
        <w:rPr>
          <w:rFonts w:cs="Arial" w:hint="cs"/>
          <w:rtl/>
        </w:rPr>
        <w:t>لرب الأسرة</w:t>
      </w:r>
      <w:r>
        <w:rPr>
          <w:rFonts w:cs="Arial"/>
          <w:rtl/>
        </w:rPr>
        <w:t xml:space="preserve"> </w:t>
      </w:r>
      <w:r>
        <w:rPr>
          <w:rFonts w:cs="Arial" w:hint="cs"/>
          <w:rtl/>
        </w:rPr>
        <w:t>أو</w:t>
      </w:r>
      <w:r>
        <w:rPr>
          <w:rFonts w:cs="Arial"/>
          <w:rtl/>
        </w:rPr>
        <w:t xml:space="preserve"> </w:t>
      </w:r>
      <w:r>
        <w:rPr>
          <w:rFonts w:cs="Arial" w:hint="cs"/>
          <w:rtl/>
        </w:rPr>
        <w:t>العائلة</w:t>
      </w:r>
      <w:r>
        <w:rPr>
          <w:rFonts w:cs="Arial"/>
          <w:rtl/>
        </w:rPr>
        <w:t xml:space="preserve">. </w:t>
      </w:r>
      <w:r>
        <w:rPr>
          <w:rFonts w:cs="Arial" w:hint="cs"/>
          <w:rtl/>
        </w:rPr>
        <w:t>هذا</w:t>
      </w:r>
      <w:r>
        <w:rPr>
          <w:rFonts w:cs="Arial"/>
          <w:rtl/>
        </w:rPr>
        <w:t xml:space="preserve"> </w:t>
      </w:r>
      <w:r>
        <w:rPr>
          <w:rFonts w:cs="Arial" w:hint="cs"/>
          <w:rtl/>
        </w:rPr>
        <w:t>من شأنه أن يعزز</w:t>
      </w:r>
      <w:r>
        <w:rPr>
          <w:rFonts w:cs="Arial"/>
          <w:rtl/>
        </w:rPr>
        <w:t xml:space="preserve"> </w:t>
      </w:r>
      <w:r>
        <w:rPr>
          <w:rFonts w:cs="Arial" w:hint="cs"/>
          <w:rtl/>
        </w:rPr>
        <w:t>استقلالية</w:t>
      </w:r>
      <w:r>
        <w:rPr>
          <w:rFonts w:cs="Arial"/>
          <w:rtl/>
        </w:rPr>
        <w:t xml:space="preserve"> </w:t>
      </w:r>
      <w:r>
        <w:rPr>
          <w:rFonts w:cs="Arial" w:hint="cs"/>
          <w:rtl/>
        </w:rPr>
        <w:t>وكرامة</w:t>
      </w:r>
      <w:r>
        <w:rPr>
          <w:rFonts w:cs="Arial"/>
          <w:rtl/>
        </w:rPr>
        <w:t xml:space="preserve"> </w:t>
      </w:r>
      <w:r>
        <w:rPr>
          <w:rFonts w:cs="Arial" w:hint="cs"/>
          <w:rtl/>
        </w:rPr>
        <w:t>الأشخاص</w:t>
      </w:r>
      <w:r>
        <w:rPr>
          <w:rFonts w:cs="Arial"/>
          <w:rtl/>
        </w:rPr>
        <w:t xml:space="preserve"> </w:t>
      </w:r>
      <w:r>
        <w:rPr>
          <w:rFonts w:cs="Arial" w:hint="cs"/>
          <w:rtl/>
        </w:rPr>
        <w:t>ذوي</w:t>
      </w:r>
      <w:r>
        <w:rPr>
          <w:rFonts w:cs="Arial"/>
          <w:rtl/>
        </w:rPr>
        <w:t xml:space="preserve"> </w:t>
      </w:r>
      <w:r>
        <w:rPr>
          <w:rFonts w:cs="Arial" w:hint="cs"/>
          <w:rtl/>
        </w:rPr>
        <w:t>الإعاقة</w:t>
      </w:r>
      <w:r>
        <w:rPr>
          <w:rFonts w:cs="Arial"/>
          <w:rtl/>
        </w:rPr>
        <w:t xml:space="preserve">. </w:t>
      </w:r>
      <w:r>
        <w:rPr>
          <w:rFonts w:cs="Arial" w:hint="cs"/>
          <w:rtl/>
        </w:rPr>
        <w:t>يجب</w:t>
      </w:r>
      <w:r>
        <w:rPr>
          <w:rFonts w:cs="Arial"/>
          <w:rtl/>
        </w:rPr>
        <w:t xml:space="preserve"> </w:t>
      </w:r>
      <w:r>
        <w:rPr>
          <w:rFonts w:cs="Arial" w:hint="cs"/>
          <w:rtl/>
        </w:rPr>
        <w:t>دفع</w:t>
      </w:r>
      <w:r>
        <w:rPr>
          <w:rFonts w:cs="Arial"/>
          <w:rtl/>
        </w:rPr>
        <w:t xml:space="preserve"> </w:t>
      </w:r>
      <w:r>
        <w:rPr>
          <w:rFonts w:cs="Arial" w:hint="cs"/>
          <w:rtl/>
        </w:rPr>
        <w:t>مزايا</w:t>
      </w:r>
      <w:r>
        <w:rPr>
          <w:rFonts w:cs="Arial"/>
          <w:rtl/>
        </w:rPr>
        <w:t xml:space="preserve"> </w:t>
      </w:r>
      <w:r>
        <w:rPr>
          <w:rFonts w:cs="Arial" w:hint="cs"/>
          <w:rtl/>
        </w:rPr>
        <w:t>الإعاقة</w:t>
      </w:r>
      <w:r>
        <w:rPr>
          <w:rFonts w:cs="Arial"/>
          <w:rtl/>
        </w:rPr>
        <w:t xml:space="preserve"> </w:t>
      </w:r>
      <w:r>
        <w:rPr>
          <w:rFonts w:cs="Arial" w:hint="cs"/>
          <w:rtl/>
        </w:rPr>
        <w:t>للأطفال</w:t>
      </w:r>
      <w:r>
        <w:rPr>
          <w:rFonts w:cs="Arial"/>
          <w:rtl/>
        </w:rPr>
        <w:t xml:space="preserve"> </w:t>
      </w:r>
      <w:r>
        <w:rPr>
          <w:rFonts w:cs="Arial" w:hint="cs"/>
          <w:rtl/>
        </w:rPr>
        <w:t>إلى</w:t>
      </w:r>
      <w:r>
        <w:rPr>
          <w:rFonts w:cs="Arial"/>
          <w:rtl/>
        </w:rPr>
        <w:t xml:space="preserve"> </w:t>
      </w:r>
      <w:r>
        <w:rPr>
          <w:rFonts w:cs="Arial" w:hint="cs"/>
          <w:rtl/>
        </w:rPr>
        <w:t>مقدم</w:t>
      </w:r>
      <w:r>
        <w:rPr>
          <w:rFonts w:cs="Arial"/>
          <w:rtl/>
        </w:rPr>
        <w:t xml:space="preserve"> </w:t>
      </w:r>
      <w:r>
        <w:rPr>
          <w:rFonts w:cs="Arial" w:hint="cs"/>
          <w:rtl/>
        </w:rPr>
        <w:t>الرعاية</w:t>
      </w:r>
      <w:r>
        <w:rPr>
          <w:rFonts w:cs="Arial"/>
          <w:rtl/>
        </w:rPr>
        <w:t xml:space="preserve"> </w:t>
      </w:r>
      <w:r>
        <w:rPr>
          <w:rFonts w:cs="Arial" w:hint="cs"/>
          <w:rtl/>
        </w:rPr>
        <w:t>الرئيسي،</w:t>
      </w:r>
      <w:r>
        <w:rPr>
          <w:rFonts w:cs="Arial"/>
          <w:rtl/>
        </w:rPr>
        <w:t xml:space="preserve"> </w:t>
      </w:r>
      <w:r>
        <w:rPr>
          <w:rFonts w:cs="Arial" w:hint="cs"/>
          <w:rtl/>
        </w:rPr>
        <w:t>وعندما</w:t>
      </w:r>
      <w:r>
        <w:rPr>
          <w:rFonts w:cs="Arial"/>
          <w:rtl/>
        </w:rPr>
        <w:t xml:space="preserve"> </w:t>
      </w:r>
      <w:r>
        <w:rPr>
          <w:rFonts w:cs="Arial" w:hint="cs"/>
          <w:rtl/>
        </w:rPr>
        <w:t>يبلغ</w:t>
      </w:r>
      <w:r>
        <w:rPr>
          <w:rFonts w:cs="Arial"/>
          <w:rtl/>
        </w:rPr>
        <w:t xml:space="preserve"> </w:t>
      </w:r>
      <w:r>
        <w:rPr>
          <w:rFonts w:cs="Arial" w:hint="cs"/>
          <w:rtl/>
        </w:rPr>
        <w:t>الأطفال</w:t>
      </w:r>
      <w:r>
        <w:rPr>
          <w:rFonts w:cs="Arial"/>
          <w:rtl/>
        </w:rPr>
        <w:t xml:space="preserve"> </w:t>
      </w:r>
      <w:r>
        <w:rPr>
          <w:rFonts w:cs="Arial" w:hint="cs"/>
          <w:rtl/>
        </w:rPr>
        <w:t>سن</w:t>
      </w:r>
      <w:r>
        <w:rPr>
          <w:rFonts w:cs="Arial"/>
          <w:rtl/>
        </w:rPr>
        <w:t xml:space="preserve"> 18 </w:t>
      </w:r>
      <w:r>
        <w:rPr>
          <w:rFonts w:cs="Arial" w:hint="cs"/>
          <w:rtl/>
        </w:rPr>
        <w:t>عامًا،</w:t>
      </w:r>
      <w:r>
        <w:rPr>
          <w:rFonts w:cs="Arial"/>
          <w:rtl/>
        </w:rPr>
        <w:t xml:space="preserve"> </w:t>
      </w:r>
      <w:r>
        <w:rPr>
          <w:rFonts w:cs="Arial" w:hint="cs"/>
          <w:rtl/>
        </w:rPr>
        <w:t>يجب</w:t>
      </w:r>
      <w:r>
        <w:rPr>
          <w:rFonts w:cs="Arial"/>
          <w:rtl/>
        </w:rPr>
        <w:t xml:space="preserve"> </w:t>
      </w:r>
      <w:r>
        <w:rPr>
          <w:rFonts w:cs="Arial" w:hint="cs"/>
          <w:rtl/>
        </w:rPr>
        <w:t>أن</w:t>
      </w:r>
      <w:r>
        <w:rPr>
          <w:rFonts w:cs="Arial"/>
          <w:rtl/>
        </w:rPr>
        <w:t xml:space="preserve"> </w:t>
      </w:r>
      <w:r>
        <w:rPr>
          <w:rFonts w:cs="Arial" w:hint="cs"/>
          <w:rtl/>
        </w:rPr>
        <w:t>يتم</w:t>
      </w:r>
      <w:r>
        <w:rPr>
          <w:rFonts w:cs="Arial"/>
          <w:rtl/>
        </w:rPr>
        <w:t xml:space="preserve"> </w:t>
      </w:r>
      <w:r>
        <w:rPr>
          <w:rFonts w:cs="Arial" w:hint="cs"/>
          <w:rtl/>
        </w:rPr>
        <w:t>تحويل</w:t>
      </w:r>
      <w:r>
        <w:rPr>
          <w:rFonts w:cs="Arial"/>
          <w:rtl/>
        </w:rPr>
        <w:t xml:space="preserve"> </w:t>
      </w:r>
      <w:r>
        <w:rPr>
          <w:rFonts w:cs="Arial" w:hint="cs"/>
          <w:rtl/>
        </w:rPr>
        <w:t>الدفع</w:t>
      </w:r>
      <w:r>
        <w:rPr>
          <w:rFonts w:cs="Arial"/>
          <w:rtl/>
        </w:rPr>
        <w:t xml:space="preserve"> </w:t>
      </w:r>
      <w:r>
        <w:rPr>
          <w:rFonts w:cs="Arial" w:hint="cs"/>
          <w:rtl/>
        </w:rPr>
        <w:t>من</w:t>
      </w:r>
      <w:r>
        <w:rPr>
          <w:rFonts w:cs="Arial"/>
          <w:rtl/>
        </w:rPr>
        <w:t xml:space="preserve"> </w:t>
      </w:r>
      <w:r>
        <w:rPr>
          <w:rFonts w:cs="Arial" w:hint="cs"/>
          <w:rtl/>
        </w:rPr>
        <w:t>مقدم</w:t>
      </w:r>
      <w:r>
        <w:rPr>
          <w:rFonts w:cs="Arial"/>
          <w:rtl/>
        </w:rPr>
        <w:t xml:space="preserve"> </w:t>
      </w:r>
      <w:r>
        <w:rPr>
          <w:rFonts w:cs="Arial" w:hint="cs"/>
          <w:rtl/>
        </w:rPr>
        <w:t>الرعاية</w:t>
      </w:r>
      <w:r>
        <w:rPr>
          <w:rFonts w:cs="Arial"/>
          <w:rtl/>
        </w:rPr>
        <w:t xml:space="preserve"> </w:t>
      </w:r>
      <w:r>
        <w:rPr>
          <w:rFonts w:cs="Arial" w:hint="cs"/>
          <w:rtl/>
        </w:rPr>
        <w:t>إلى</w:t>
      </w:r>
      <w:r>
        <w:rPr>
          <w:rFonts w:cs="Arial"/>
          <w:rtl/>
        </w:rPr>
        <w:t xml:space="preserve"> </w:t>
      </w:r>
      <w:r>
        <w:rPr>
          <w:rFonts w:cs="Arial" w:hint="cs"/>
          <w:rtl/>
        </w:rPr>
        <w:t>الشخص</w:t>
      </w:r>
      <w:r>
        <w:rPr>
          <w:rFonts w:cs="Arial"/>
          <w:rtl/>
        </w:rPr>
        <w:t xml:space="preserve"> </w:t>
      </w:r>
      <w:r>
        <w:rPr>
          <w:rFonts w:cs="Arial" w:hint="cs"/>
          <w:rtl/>
        </w:rPr>
        <w:t>ذي</w:t>
      </w:r>
      <w:r>
        <w:rPr>
          <w:rFonts w:cs="Arial"/>
          <w:rtl/>
        </w:rPr>
        <w:t xml:space="preserve"> </w:t>
      </w:r>
      <w:r>
        <w:rPr>
          <w:rFonts w:cs="Arial" w:hint="cs"/>
          <w:rtl/>
        </w:rPr>
        <w:t>الإعاقة</w:t>
      </w:r>
      <w:r>
        <w:t>.</w:t>
      </w:r>
    </w:p>
    <w:p w14:paraId="1C43655B" w14:textId="77777777" w:rsidR="003E0E4A" w:rsidRPr="00F20357" w:rsidRDefault="003E0E4A" w:rsidP="003E0E4A">
      <w:pPr>
        <w:bidi/>
        <w:jc w:val="both"/>
      </w:pPr>
      <w:r>
        <w:rPr>
          <w:rFonts w:cs="Arial" w:hint="cs"/>
          <w:rtl/>
        </w:rPr>
        <w:t>إذا</w:t>
      </w:r>
      <w:r>
        <w:rPr>
          <w:rFonts w:cs="Arial"/>
          <w:rtl/>
        </w:rPr>
        <w:t xml:space="preserve"> </w:t>
      </w:r>
      <w:r>
        <w:rPr>
          <w:rFonts w:cs="Arial" w:hint="cs"/>
          <w:rtl/>
        </w:rPr>
        <w:t>كان</w:t>
      </w:r>
      <w:r>
        <w:rPr>
          <w:rFonts w:cs="Arial"/>
          <w:rtl/>
        </w:rPr>
        <w:t xml:space="preserve"> </w:t>
      </w:r>
      <w:r>
        <w:rPr>
          <w:rFonts w:cs="Arial" w:hint="cs"/>
          <w:rtl/>
        </w:rPr>
        <w:t>الأشخاص</w:t>
      </w:r>
      <w:r>
        <w:rPr>
          <w:rFonts w:cs="Arial"/>
          <w:rtl/>
        </w:rPr>
        <w:t xml:space="preserve"> </w:t>
      </w:r>
      <w:r>
        <w:rPr>
          <w:rFonts w:cs="Arial" w:hint="cs"/>
          <w:rtl/>
        </w:rPr>
        <w:t>ذوو</w:t>
      </w:r>
      <w:r>
        <w:rPr>
          <w:rFonts w:cs="Arial"/>
          <w:rtl/>
        </w:rPr>
        <w:t xml:space="preserve"> </w:t>
      </w:r>
      <w:r>
        <w:rPr>
          <w:rFonts w:cs="Arial" w:hint="cs"/>
          <w:rtl/>
        </w:rPr>
        <w:t>الإعاقة</w:t>
      </w:r>
      <w:r>
        <w:rPr>
          <w:rFonts w:cs="Arial"/>
          <w:rtl/>
        </w:rPr>
        <w:t xml:space="preserve"> </w:t>
      </w:r>
      <w:r>
        <w:rPr>
          <w:rFonts w:cs="Arial" w:hint="cs"/>
          <w:rtl/>
        </w:rPr>
        <w:t>غير</w:t>
      </w:r>
      <w:r>
        <w:rPr>
          <w:rFonts w:cs="Arial"/>
          <w:rtl/>
        </w:rPr>
        <w:t xml:space="preserve"> </w:t>
      </w:r>
      <w:r>
        <w:rPr>
          <w:rFonts w:cs="Arial" w:hint="cs"/>
          <w:rtl/>
        </w:rPr>
        <w:t>قادرين</w:t>
      </w:r>
      <w:r>
        <w:rPr>
          <w:rFonts w:cs="Arial"/>
          <w:rtl/>
        </w:rPr>
        <w:t xml:space="preserve"> </w:t>
      </w:r>
      <w:r>
        <w:rPr>
          <w:rFonts w:cs="Arial" w:hint="cs"/>
          <w:rtl/>
        </w:rPr>
        <w:t>على</w:t>
      </w:r>
      <w:r>
        <w:rPr>
          <w:rFonts w:cs="Arial"/>
          <w:rtl/>
        </w:rPr>
        <w:t xml:space="preserve"> </w:t>
      </w:r>
      <w:r>
        <w:rPr>
          <w:rFonts w:cs="Arial" w:hint="cs"/>
          <w:rtl/>
        </w:rPr>
        <w:t>إدارة</w:t>
      </w:r>
      <w:r>
        <w:rPr>
          <w:rFonts w:cs="Arial"/>
          <w:rtl/>
        </w:rPr>
        <w:t xml:space="preserve"> </w:t>
      </w:r>
      <w:r>
        <w:rPr>
          <w:rFonts w:cs="Arial" w:hint="cs"/>
          <w:rtl/>
        </w:rPr>
        <w:t>شؤونهم</w:t>
      </w:r>
      <w:r>
        <w:rPr>
          <w:rFonts w:cs="Arial"/>
          <w:rtl/>
        </w:rPr>
        <w:t xml:space="preserve"> </w:t>
      </w:r>
      <w:r>
        <w:rPr>
          <w:rFonts w:cs="Arial" w:hint="cs"/>
          <w:rtl/>
        </w:rPr>
        <w:t>المالية</w:t>
      </w:r>
      <w:r>
        <w:rPr>
          <w:rFonts w:cs="Arial"/>
          <w:rtl/>
        </w:rPr>
        <w:t xml:space="preserve"> </w:t>
      </w:r>
      <w:r>
        <w:rPr>
          <w:rFonts w:cs="Arial" w:hint="cs"/>
          <w:rtl/>
        </w:rPr>
        <w:t>الشخصية،</w:t>
      </w:r>
      <w:r>
        <w:rPr>
          <w:rFonts w:cs="Arial"/>
          <w:rtl/>
        </w:rPr>
        <w:t xml:space="preserve"> </w:t>
      </w:r>
      <w:r>
        <w:rPr>
          <w:rFonts w:cs="Arial" w:hint="cs"/>
          <w:rtl/>
        </w:rPr>
        <w:t>يجب</w:t>
      </w:r>
      <w:r>
        <w:rPr>
          <w:rFonts w:cs="Arial"/>
          <w:rtl/>
        </w:rPr>
        <w:t xml:space="preserve"> </w:t>
      </w:r>
      <w:r>
        <w:rPr>
          <w:rFonts w:cs="Arial" w:hint="cs"/>
          <w:rtl/>
        </w:rPr>
        <w:t>تعيين</w:t>
      </w:r>
      <w:r>
        <w:rPr>
          <w:rFonts w:cs="Arial"/>
          <w:rtl/>
        </w:rPr>
        <w:t xml:space="preserve"> </w:t>
      </w:r>
      <w:r>
        <w:rPr>
          <w:rFonts w:cs="Arial" w:hint="cs"/>
          <w:rtl/>
        </w:rPr>
        <w:t>محامٍ</w:t>
      </w:r>
      <w:r>
        <w:rPr>
          <w:rFonts w:cs="Arial"/>
          <w:rtl/>
        </w:rPr>
        <w:t xml:space="preserve"> </w:t>
      </w:r>
      <w:r>
        <w:rPr>
          <w:rFonts w:cs="Arial" w:hint="cs"/>
          <w:rtl/>
        </w:rPr>
        <w:t>مالي</w:t>
      </w:r>
      <w:r>
        <w:rPr>
          <w:rFonts w:cs="Arial"/>
          <w:rtl/>
        </w:rPr>
        <w:t xml:space="preserve"> </w:t>
      </w:r>
      <w:r>
        <w:rPr>
          <w:rFonts w:cs="Arial" w:hint="cs"/>
          <w:rtl/>
        </w:rPr>
        <w:t>بموافقة</w:t>
      </w:r>
      <w:r>
        <w:rPr>
          <w:rFonts w:cs="Arial"/>
          <w:rtl/>
        </w:rPr>
        <w:t xml:space="preserve"> </w:t>
      </w:r>
      <w:r>
        <w:rPr>
          <w:rFonts w:cs="Arial" w:hint="cs"/>
          <w:rtl/>
        </w:rPr>
        <w:t>السلطة</w:t>
      </w:r>
      <w:r>
        <w:rPr>
          <w:rFonts w:cs="Arial"/>
          <w:rtl/>
        </w:rPr>
        <w:t xml:space="preserve"> </w:t>
      </w:r>
      <w:r>
        <w:rPr>
          <w:rFonts w:cs="Arial" w:hint="cs"/>
          <w:rtl/>
        </w:rPr>
        <w:t>المعنية،</w:t>
      </w:r>
      <w:r>
        <w:rPr>
          <w:rFonts w:cs="Arial"/>
          <w:rtl/>
        </w:rPr>
        <w:t xml:space="preserve"> </w:t>
      </w:r>
      <w:r>
        <w:rPr>
          <w:rFonts w:cs="Arial" w:hint="cs"/>
          <w:rtl/>
        </w:rPr>
        <w:t>وغالبًا</w:t>
      </w:r>
      <w:r>
        <w:rPr>
          <w:rFonts w:cs="Arial"/>
          <w:rtl/>
        </w:rPr>
        <w:t xml:space="preserve"> </w:t>
      </w:r>
      <w:r>
        <w:rPr>
          <w:rFonts w:cs="Arial" w:hint="cs"/>
          <w:rtl/>
        </w:rPr>
        <w:t>ما</w:t>
      </w:r>
      <w:r>
        <w:rPr>
          <w:rFonts w:cs="Arial"/>
          <w:rtl/>
        </w:rPr>
        <w:t xml:space="preserve"> </w:t>
      </w:r>
      <w:r>
        <w:rPr>
          <w:rFonts w:cs="Arial" w:hint="cs"/>
          <w:rtl/>
        </w:rPr>
        <w:t>تكون</w:t>
      </w:r>
      <w:r>
        <w:rPr>
          <w:rFonts w:cs="Arial"/>
          <w:rtl/>
        </w:rPr>
        <w:t xml:space="preserve"> </w:t>
      </w:r>
      <w:r>
        <w:rPr>
          <w:rFonts w:cs="Arial" w:hint="cs"/>
          <w:rtl/>
        </w:rPr>
        <w:t>المحاكم</w:t>
      </w:r>
      <w:r>
        <w:rPr>
          <w:rFonts w:cs="Arial"/>
          <w:rtl/>
        </w:rPr>
        <w:t xml:space="preserve">. </w:t>
      </w:r>
      <w:r>
        <w:rPr>
          <w:rFonts w:cs="Arial" w:hint="cs"/>
          <w:rtl/>
        </w:rPr>
        <w:t>يجب</w:t>
      </w:r>
      <w:r>
        <w:rPr>
          <w:rFonts w:cs="Arial"/>
          <w:rtl/>
        </w:rPr>
        <w:t xml:space="preserve"> </w:t>
      </w:r>
      <w:r>
        <w:rPr>
          <w:rFonts w:cs="Arial" w:hint="cs"/>
          <w:rtl/>
        </w:rPr>
        <w:t>على</w:t>
      </w:r>
      <w:r>
        <w:rPr>
          <w:rFonts w:cs="Arial"/>
          <w:rtl/>
        </w:rPr>
        <w:t xml:space="preserve"> </w:t>
      </w:r>
      <w:r>
        <w:rPr>
          <w:rFonts w:cs="Arial" w:hint="cs"/>
          <w:rtl/>
        </w:rPr>
        <w:t>المحامي</w:t>
      </w:r>
      <w:r>
        <w:rPr>
          <w:rFonts w:cs="Arial"/>
          <w:rtl/>
        </w:rPr>
        <w:t xml:space="preserve"> </w:t>
      </w:r>
      <w:r>
        <w:rPr>
          <w:rFonts w:cs="Arial" w:hint="cs"/>
          <w:rtl/>
        </w:rPr>
        <w:t>المساعدة</w:t>
      </w:r>
      <w:r>
        <w:rPr>
          <w:rFonts w:cs="Arial"/>
          <w:rtl/>
        </w:rPr>
        <w:t xml:space="preserve"> </w:t>
      </w:r>
      <w:r>
        <w:rPr>
          <w:rFonts w:cs="Arial" w:hint="cs"/>
          <w:rtl/>
        </w:rPr>
        <w:t>في</w:t>
      </w:r>
      <w:r>
        <w:rPr>
          <w:rFonts w:cs="Arial"/>
          <w:rtl/>
        </w:rPr>
        <w:t xml:space="preserve"> </w:t>
      </w:r>
      <w:r>
        <w:rPr>
          <w:rFonts w:cs="Arial" w:hint="cs"/>
          <w:rtl/>
        </w:rPr>
        <w:t>إدارة</w:t>
      </w:r>
      <w:r>
        <w:rPr>
          <w:rFonts w:cs="Arial"/>
          <w:rtl/>
        </w:rPr>
        <w:t xml:space="preserve"> </w:t>
      </w:r>
      <w:r>
        <w:rPr>
          <w:rFonts w:cs="Arial" w:hint="cs"/>
          <w:rtl/>
        </w:rPr>
        <w:t>حساب</w:t>
      </w:r>
      <w:r>
        <w:rPr>
          <w:rFonts w:cs="Arial"/>
          <w:rtl/>
        </w:rPr>
        <w:t xml:space="preserve"> </w:t>
      </w:r>
      <w:r>
        <w:rPr>
          <w:rFonts w:cs="Arial" w:hint="cs"/>
          <w:rtl/>
        </w:rPr>
        <w:t>الفرد</w:t>
      </w:r>
      <w:r>
        <w:rPr>
          <w:rFonts w:cs="Arial"/>
          <w:rtl/>
        </w:rPr>
        <w:t xml:space="preserve"> </w:t>
      </w:r>
      <w:r>
        <w:rPr>
          <w:rFonts w:cs="Arial" w:hint="cs"/>
          <w:rtl/>
        </w:rPr>
        <w:t>المصرفي</w:t>
      </w:r>
      <w:r>
        <w:rPr>
          <w:rFonts w:cs="Arial"/>
          <w:rtl/>
        </w:rPr>
        <w:t xml:space="preserve"> </w:t>
      </w:r>
      <w:r>
        <w:rPr>
          <w:rFonts w:cs="Arial" w:hint="cs"/>
          <w:rtl/>
        </w:rPr>
        <w:t>وشؤونه</w:t>
      </w:r>
      <w:r>
        <w:rPr>
          <w:rFonts w:cs="Arial"/>
          <w:rtl/>
        </w:rPr>
        <w:t xml:space="preserve"> </w:t>
      </w:r>
      <w:r>
        <w:rPr>
          <w:rFonts w:cs="Arial" w:hint="cs"/>
          <w:rtl/>
        </w:rPr>
        <w:t>المالية</w:t>
      </w:r>
      <w:r>
        <w:rPr>
          <w:rFonts w:cs="Arial"/>
          <w:rtl/>
        </w:rPr>
        <w:t xml:space="preserve">. </w:t>
      </w:r>
      <w:r>
        <w:rPr>
          <w:rFonts w:cs="Arial" w:hint="cs"/>
          <w:rtl/>
        </w:rPr>
        <w:t>من</w:t>
      </w:r>
      <w:r>
        <w:rPr>
          <w:rFonts w:cs="Arial"/>
          <w:rtl/>
        </w:rPr>
        <w:t xml:space="preserve"> </w:t>
      </w:r>
      <w:r>
        <w:rPr>
          <w:rFonts w:cs="Arial" w:hint="cs"/>
          <w:rtl/>
        </w:rPr>
        <w:t>الضروري</w:t>
      </w:r>
      <w:r>
        <w:rPr>
          <w:rFonts w:cs="Arial"/>
          <w:rtl/>
        </w:rPr>
        <w:t xml:space="preserve"> </w:t>
      </w:r>
      <w:r>
        <w:rPr>
          <w:rFonts w:cs="Arial" w:hint="cs"/>
          <w:rtl/>
        </w:rPr>
        <w:t>أن</w:t>
      </w:r>
      <w:r>
        <w:rPr>
          <w:rFonts w:cs="Arial"/>
          <w:rtl/>
        </w:rPr>
        <w:t xml:space="preserve"> </w:t>
      </w:r>
      <w:r>
        <w:rPr>
          <w:rFonts w:cs="Arial" w:hint="cs"/>
          <w:rtl/>
        </w:rPr>
        <w:t>تحترم</w:t>
      </w:r>
      <w:r>
        <w:rPr>
          <w:rFonts w:cs="Arial"/>
          <w:rtl/>
        </w:rPr>
        <w:t xml:space="preserve"> </w:t>
      </w:r>
      <w:r>
        <w:rPr>
          <w:rFonts w:cs="Arial" w:hint="cs"/>
          <w:rtl/>
        </w:rPr>
        <w:t>هذه</w:t>
      </w:r>
      <w:r>
        <w:rPr>
          <w:rFonts w:cs="Arial"/>
          <w:rtl/>
        </w:rPr>
        <w:t xml:space="preserve"> </w:t>
      </w:r>
      <w:r>
        <w:rPr>
          <w:rFonts w:cs="Arial" w:hint="cs"/>
          <w:rtl/>
        </w:rPr>
        <w:t>السلطات</w:t>
      </w:r>
      <w:r>
        <w:rPr>
          <w:rFonts w:cs="Arial"/>
          <w:rtl/>
        </w:rPr>
        <w:t xml:space="preserve"> </w:t>
      </w:r>
      <w:r>
        <w:rPr>
          <w:rFonts w:cs="Arial" w:hint="cs"/>
          <w:rtl/>
        </w:rPr>
        <w:t>رغبات</w:t>
      </w:r>
      <w:r>
        <w:rPr>
          <w:rFonts w:cs="Arial"/>
          <w:rtl/>
        </w:rPr>
        <w:t xml:space="preserve"> </w:t>
      </w:r>
      <w:r>
        <w:rPr>
          <w:rFonts w:cs="Arial" w:hint="cs"/>
          <w:rtl/>
        </w:rPr>
        <w:t>المستفيد</w:t>
      </w:r>
      <w:r>
        <w:rPr>
          <w:rFonts w:cs="Arial"/>
          <w:rtl/>
        </w:rPr>
        <w:t xml:space="preserve"> </w:t>
      </w:r>
      <w:r>
        <w:rPr>
          <w:rFonts w:cs="Arial" w:hint="cs"/>
          <w:rtl/>
        </w:rPr>
        <w:t>إلى</w:t>
      </w:r>
      <w:r>
        <w:rPr>
          <w:rFonts w:cs="Arial"/>
          <w:rtl/>
        </w:rPr>
        <w:t xml:space="preserve"> </w:t>
      </w:r>
      <w:r>
        <w:rPr>
          <w:rFonts w:cs="Arial" w:hint="cs"/>
          <w:rtl/>
        </w:rPr>
        <w:t>أقصى</w:t>
      </w:r>
      <w:r>
        <w:rPr>
          <w:rFonts w:cs="Arial"/>
          <w:rtl/>
        </w:rPr>
        <w:t xml:space="preserve"> </w:t>
      </w:r>
      <w:r>
        <w:rPr>
          <w:rFonts w:cs="Arial" w:hint="cs"/>
          <w:rtl/>
        </w:rPr>
        <w:t>حد</w:t>
      </w:r>
      <w:r>
        <w:rPr>
          <w:rFonts w:cs="Arial"/>
          <w:rtl/>
        </w:rPr>
        <w:t xml:space="preserve"> </w:t>
      </w:r>
      <w:r>
        <w:rPr>
          <w:rFonts w:cs="Arial" w:hint="cs"/>
          <w:rtl/>
        </w:rPr>
        <w:t>ممكن</w:t>
      </w:r>
      <w:r>
        <w:rPr>
          <w:rFonts w:cs="Arial"/>
          <w:rtl/>
        </w:rPr>
        <w:t xml:space="preserve">. </w:t>
      </w:r>
      <w:r>
        <w:rPr>
          <w:rFonts w:cs="Arial" w:hint="cs"/>
          <w:rtl/>
        </w:rPr>
        <w:t>ولتقليل</w:t>
      </w:r>
      <w:r>
        <w:rPr>
          <w:rFonts w:cs="Arial"/>
          <w:rtl/>
        </w:rPr>
        <w:t xml:space="preserve"> </w:t>
      </w:r>
      <w:r>
        <w:rPr>
          <w:rFonts w:cs="Arial" w:hint="cs"/>
          <w:rtl/>
        </w:rPr>
        <w:t>خطر</w:t>
      </w:r>
      <w:r>
        <w:rPr>
          <w:rFonts w:cs="Arial"/>
          <w:rtl/>
        </w:rPr>
        <w:t xml:space="preserve"> </w:t>
      </w:r>
      <w:r>
        <w:rPr>
          <w:rFonts w:cs="Arial" w:hint="cs"/>
          <w:rtl/>
        </w:rPr>
        <w:t>الاستغلال</w:t>
      </w:r>
      <w:r>
        <w:rPr>
          <w:rFonts w:cs="Arial"/>
          <w:rtl/>
        </w:rPr>
        <w:t xml:space="preserve"> </w:t>
      </w:r>
      <w:r>
        <w:rPr>
          <w:rFonts w:cs="Arial" w:hint="cs"/>
          <w:rtl/>
        </w:rPr>
        <w:t>المالي،</w:t>
      </w:r>
      <w:r>
        <w:rPr>
          <w:rFonts w:cs="Arial"/>
          <w:rtl/>
        </w:rPr>
        <w:t xml:space="preserve"> </w:t>
      </w:r>
      <w:r>
        <w:rPr>
          <w:rFonts w:cs="Arial" w:hint="cs"/>
          <w:rtl/>
        </w:rPr>
        <w:t>يجب</w:t>
      </w:r>
      <w:r>
        <w:rPr>
          <w:rFonts w:cs="Arial"/>
          <w:rtl/>
        </w:rPr>
        <w:t xml:space="preserve"> </w:t>
      </w:r>
      <w:r>
        <w:rPr>
          <w:rFonts w:cs="Arial" w:hint="cs"/>
          <w:rtl/>
        </w:rPr>
        <w:t>أن</w:t>
      </w:r>
      <w:r>
        <w:rPr>
          <w:rFonts w:cs="Arial"/>
          <w:rtl/>
        </w:rPr>
        <w:t xml:space="preserve"> </w:t>
      </w:r>
      <w:r>
        <w:rPr>
          <w:rFonts w:cs="Arial" w:hint="cs"/>
          <w:rtl/>
        </w:rPr>
        <w:t>تُوضع</w:t>
      </w:r>
      <w:r>
        <w:rPr>
          <w:rFonts w:cs="Arial"/>
          <w:rtl/>
        </w:rPr>
        <w:t xml:space="preserve"> </w:t>
      </w:r>
      <w:r>
        <w:rPr>
          <w:rFonts w:cs="Arial" w:hint="cs"/>
          <w:rtl/>
        </w:rPr>
        <w:t>عمليات</w:t>
      </w:r>
      <w:r>
        <w:rPr>
          <w:rFonts w:cs="Arial"/>
          <w:rtl/>
        </w:rPr>
        <w:t xml:space="preserve"> </w:t>
      </w:r>
      <w:r>
        <w:rPr>
          <w:rFonts w:cs="Arial" w:hint="cs"/>
          <w:rtl/>
        </w:rPr>
        <w:t>تتيح</w:t>
      </w:r>
      <w:r>
        <w:rPr>
          <w:rFonts w:cs="Arial"/>
          <w:rtl/>
        </w:rPr>
        <w:t xml:space="preserve"> </w:t>
      </w:r>
      <w:r>
        <w:rPr>
          <w:rFonts w:cs="Arial" w:hint="cs"/>
          <w:rtl/>
        </w:rPr>
        <w:t>للمستفيدين</w:t>
      </w:r>
      <w:r>
        <w:rPr>
          <w:rFonts w:cs="Arial"/>
          <w:rtl/>
        </w:rPr>
        <w:t xml:space="preserve"> </w:t>
      </w:r>
      <w:r>
        <w:rPr>
          <w:rFonts w:cs="Arial" w:hint="cs"/>
          <w:rtl/>
        </w:rPr>
        <w:t>تغيير</w:t>
      </w:r>
      <w:r>
        <w:rPr>
          <w:rFonts w:cs="Arial"/>
          <w:rtl/>
        </w:rPr>
        <w:t xml:space="preserve"> </w:t>
      </w:r>
      <w:r>
        <w:rPr>
          <w:rFonts w:cs="Arial" w:hint="cs"/>
          <w:rtl/>
        </w:rPr>
        <w:t>المحامي</w:t>
      </w:r>
      <w:r>
        <w:rPr>
          <w:rFonts w:cs="Arial"/>
          <w:rtl/>
        </w:rPr>
        <w:t xml:space="preserve"> </w:t>
      </w:r>
      <w:r>
        <w:rPr>
          <w:rFonts w:cs="Arial" w:hint="cs"/>
          <w:rtl/>
        </w:rPr>
        <w:t>المالي</w:t>
      </w:r>
      <w:r>
        <w:rPr>
          <w:rFonts w:cs="Arial"/>
          <w:rtl/>
        </w:rPr>
        <w:t xml:space="preserve"> </w:t>
      </w:r>
      <w:r>
        <w:rPr>
          <w:rFonts w:cs="Arial" w:hint="cs"/>
          <w:rtl/>
        </w:rPr>
        <w:t>متى</w:t>
      </w:r>
      <w:r>
        <w:rPr>
          <w:rFonts w:cs="Arial"/>
          <w:rtl/>
        </w:rPr>
        <w:t xml:space="preserve"> </w:t>
      </w:r>
      <w:r>
        <w:rPr>
          <w:rFonts w:cs="Arial" w:hint="cs"/>
          <w:rtl/>
        </w:rPr>
        <w:t>طلبوا</w:t>
      </w:r>
      <w:r>
        <w:rPr>
          <w:rFonts w:cs="Arial"/>
          <w:rtl/>
        </w:rPr>
        <w:t xml:space="preserve"> </w:t>
      </w:r>
      <w:r>
        <w:rPr>
          <w:rFonts w:cs="Arial" w:hint="cs"/>
          <w:rtl/>
        </w:rPr>
        <w:t>ذلك</w:t>
      </w:r>
      <w:r>
        <w:rPr>
          <w:rFonts w:cs="Arial"/>
          <w:rtl/>
        </w:rPr>
        <w:t>.</w:t>
      </w:r>
    </w:p>
    <w:p w14:paraId="356810EC" w14:textId="0DB8FB17" w:rsidR="003E0E4A" w:rsidRDefault="00A13304" w:rsidP="00A13304">
      <w:pPr>
        <w:bidi/>
        <w:jc w:val="both"/>
        <w:rPr>
          <w:rtl/>
        </w:rPr>
      </w:pPr>
      <w:r>
        <w:rPr>
          <w:rFonts w:hint="cs"/>
          <w:rtl/>
          <w:lang w:val="en-US"/>
        </w:rPr>
        <w:t>٤.٢.٢</w:t>
      </w:r>
      <w:r w:rsidR="00AC20AC">
        <w:rPr>
          <w:rFonts w:hint="cs"/>
          <w:rtl/>
        </w:rPr>
        <w:t xml:space="preserve"> متطلبات العمل</w:t>
      </w:r>
    </w:p>
    <w:p w14:paraId="0004CDE1" w14:textId="56526EC1" w:rsidR="007E6BD8" w:rsidRPr="007E6BD8" w:rsidRDefault="007E6BD8" w:rsidP="007E6BD8">
      <w:pPr>
        <w:bidi/>
        <w:jc w:val="both"/>
        <w:rPr>
          <w:rtl/>
        </w:rPr>
      </w:pPr>
      <w:r w:rsidRPr="00A13304">
        <w:rPr>
          <w:rFonts w:hint="cs"/>
          <w:rtl/>
        </w:rPr>
        <w:t>التحدي</w:t>
      </w:r>
      <w:r w:rsidRPr="007E6BD8">
        <w:rPr>
          <w:rtl/>
        </w:rPr>
        <w:t xml:space="preserve"> </w:t>
      </w:r>
      <w:r w:rsidRPr="007E6BD8">
        <w:rPr>
          <w:rFonts w:hint="cs"/>
          <w:rtl/>
        </w:rPr>
        <w:t>الذي</w:t>
      </w:r>
      <w:r w:rsidRPr="007E6BD8">
        <w:rPr>
          <w:rtl/>
        </w:rPr>
        <w:t xml:space="preserve"> </w:t>
      </w:r>
      <w:r w:rsidRPr="007E6BD8">
        <w:rPr>
          <w:rFonts w:hint="cs"/>
          <w:rtl/>
        </w:rPr>
        <w:t>يواجه</w:t>
      </w:r>
      <w:r w:rsidRPr="007E6BD8">
        <w:rPr>
          <w:rtl/>
        </w:rPr>
        <w:t xml:space="preserve"> </w:t>
      </w:r>
      <w:r w:rsidRPr="007E6BD8">
        <w:rPr>
          <w:rFonts w:hint="cs"/>
          <w:rtl/>
        </w:rPr>
        <w:t>العديد</w:t>
      </w:r>
      <w:r w:rsidRPr="007E6BD8">
        <w:rPr>
          <w:rtl/>
        </w:rPr>
        <w:t xml:space="preserve"> </w:t>
      </w:r>
      <w:r w:rsidRPr="007E6BD8">
        <w:rPr>
          <w:rFonts w:hint="cs"/>
          <w:rtl/>
        </w:rPr>
        <w:t>من</w:t>
      </w:r>
      <w:r w:rsidRPr="007E6BD8">
        <w:rPr>
          <w:rtl/>
        </w:rPr>
        <w:t xml:space="preserve"> </w:t>
      </w:r>
      <w:r w:rsidRPr="007E6BD8">
        <w:rPr>
          <w:rFonts w:hint="cs"/>
          <w:rtl/>
        </w:rPr>
        <w:t>الأشخاص</w:t>
      </w:r>
      <w:r w:rsidRPr="007E6BD8">
        <w:rPr>
          <w:rtl/>
        </w:rPr>
        <w:t xml:space="preserve"> </w:t>
      </w:r>
      <w:r w:rsidRPr="007E6BD8">
        <w:rPr>
          <w:rFonts w:hint="cs"/>
          <w:rtl/>
        </w:rPr>
        <w:t>ذوي</w:t>
      </w:r>
      <w:r w:rsidRPr="007E6BD8">
        <w:rPr>
          <w:rtl/>
        </w:rPr>
        <w:t xml:space="preserve"> </w:t>
      </w:r>
      <w:r w:rsidRPr="007E6BD8">
        <w:rPr>
          <w:rFonts w:hint="cs"/>
          <w:rtl/>
        </w:rPr>
        <w:t>الإعاقة</w:t>
      </w:r>
      <w:r w:rsidRPr="007E6BD8">
        <w:rPr>
          <w:rtl/>
        </w:rPr>
        <w:t xml:space="preserve"> </w:t>
      </w:r>
      <w:r w:rsidRPr="007E6BD8">
        <w:rPr>
          <w:rFonts w:hint="cs"/>
          <w:rtl/>
        </w:rPr>
        <w:t>في</w:t>
      </w:r>
      <w:r w:rsidRPr="007E6BD8">
        <w:rPr>
          <w:rtl/>
        </w:rPr>
        <w:t xml:space="preserve"> </w:t>
      </w:r>
      <w:r w:rsidRPr="007E6BD8">
        <w:rPr>
          <w:rFonts w:hint="cs"/>
          <w:rtl/>
        </w:rPr>
        <w:t>البلدان</w:t>
      </w:r>
      <w:r w:rsidRPr="007E6BD8">
        <w:rPr>
          <w:rtl/>
        </w:rPr>
        <w:t xml:space="preserve"> </w:t>
      </w:r>
      <w:r w:rsidRPr="007E6BD8">
        <w:rPr>
          <w:rFonts w:hint="cs"/>
          <w:rtl/>
        </w:rPr>
        <w:t>منخفضة</w:t>
      </w:r>
      <w:r w:rsidRPr="007E6BD8">
        <w:rPr>
          <w:rtl/>
        </w:rPr>
        <w:t xml:space="preserve"> </w:t>
      </w:r>
      <w:r w:rsidRPr="007E6BD8">
        <w:rPr>
          <w:rFonts w:hint="cs"/>
          <w:rtl/>
        </w:rPr>
        <w:t>ومتوسطة</w:t>
      </w:r>
      <w:r w:rsidRPr="007E6BD8">
        <w:rPr>
          <w:rtl/>
        </w:rPr>
        <w:t xml:space="preserve"> </w:t>
      </w:r>
      <w:r w:rsidRPr="007E6BD8">
        <w:rPr>
          <w:rFonts w:hint="cs"/>
          <w:rtl/>
        </w:rPr>
        <w:t>الدخل</w:t>
      </w:r>
      <w:r w:rsidRPr="007E6BD8">
        <w:rPr>
          <w:rtl/>
        </w:rPr>
        <w:t xml:space="preserve"> </w:t>
      </w:r>
      <w:r w:rsidRPr="007E6BD8">
        <w:rPr>
          <w:rFonts w:hint="cs"/>
          <w:rtl/>
        </w:rPr>
        <w:t>هو</w:t>
      </w:r>
      <w:r w:rsidRPr="007E6BD8">
        <w:rPr>
          <w:rtl/>
        </w:rPr>
        <w:t xml:space="preserve"> </w:t>
      </w:r>
      <w:r w:rsidRPr="007E6BD8">
        <w:rPr>
          <w:rFonts w:hint="cs"/>
          <w:rtl/>
        </w:rPr>
        <w:t>أن</w:t>
      </w:r>
      <w:r w:rsidRPr="007E6BD8">
        <w:rPr>
          <w:rtl/>
        </w:rPr>
        <w:t xml:space="preserve"> </w:t>
      </w:r>
      <w:r>
        <w:rPr>
          <w:rFonts w:hint="cs"/>
          <w:rtl/>
        </w:rPr>
        <w:t>المنافع</w:t>
      </w:r>
      <w:r w:rsidRPr="007E6BD8">
        <w:rPr>
          <w:rtl/>
        </w:rPr>
        <w:t xml:space="preserve"> </w:t>
      </w:r>
      <w:r w:rsidRPr="007E6BD8">
        <w:rPr>
          <w:rFonts w:hint="cs"/>
          <w:rtl/>
        </w:rPr>
        <w:t>المخصصة</w:t>
      </w:r>
      <w:r w:rsidRPr="007E6BD8">
        <w:rPr>
          <w:rtl/>
        </w:rPr>
        <w:t xml:space="preserve"> </w:t>
      </w:r>
      <w:r w:rsidRPr="007E6BD8">
        <w:rPr>
          <w:rFonts w:hint="cs"/>
          <w:rtl/>
        </w:rPr>
        <w:t>للإعاقة</w:t>
      </w:r>
      <w:r w:rsidRPr="007E6BD8">
        <w:rPr>
          <w:rtl/>
        </w:rPr>
        <w:t xml:space="preserve"> </w:t>
      </w:r>
      <w:r w:rsidRPr="007E6BD8">
        <w:rPr>
          <w:rFonts w:hint="cs"/>
          <w:rtl/>
        </w:rPr>
        <w:t>للأشخاص</w:t>
      </w:r>
      <w:r w:rsidRPr="007E6BD8">
        <w:rPr>
          <w:rtl/>
        </w:rPr>
        <w:t xml:space="preserve"> </w:t>
      </w:r>
      <w:r w:rsidRPr="007E6BD8">
        <w:rPr>
          <w:rFonts w:hint="cs"/>
          <w:rtl/>
        </w:rPr>
        <w:t>في</w:t>
      </w:r>
      <w:r w:rsidRPr="007E6BD8">
        <w:rPr>
          <w:rtl/>
        </w:rPr>
        <w:t xml:space="preserve"> </w:t>
      </w:r>
      <w:r w:rsidRPr="007E6BD8">
        <w:rPr>
          <w:rFonts w:hint="cs"/>
          <w:rtl/>
        </w:rPr>
        <w:t>سن</w:t>
      </w:r>
      <w:r w:rsidRPr="007E6BD8">
        <w:rPr>
          <w:rtl/>
        </w:rPr>
        <w:t xml:space="preserve"> </w:t>
      </w:r>
      <w:r w:rsidRPr="007E6BD8">
        <w:rPr>
          <w:rFonts w:hint="cs"/>
          <w:rtl/>
        </w:rPr>
        <w:t>العمل</w:t>
      </w:r>
      <w:r w:rsidRPr="007E6BD8">
        <w:rPr>
          <w:rtl/>
        </w:rPr>
        <w:t xml:space="preserve"> </w:t>
      </w:r>
      <w:r w:rsidRPr="007E6BD8">
        <w:rPr>
          <w:rFonts w:hint="cs"/>
          <w:rtl/>
        </w:rPr>
        <w:t>غالبًا</w:t>
      </w:r>
      <w:r w:rsidRPr="007E6BD8">
        <w:rPr>
          <w:rtl/>
        </w:rPr>
        <w:t xml:space="preserve"> </w:t>
      </w:r>
      <w:r w:rsidRPr="007E6BD8">
        <w:rPr>
          <w:rFonts w:hint="cs"/>
          <w:rtl/>
        </w:rPr>
        <w:t>ما</w:t>
      </w:r>
      <w:r w:rsidRPr="007E6BD8">
        <w:rPr>
          <w:rtl/>
        </w:rPr>
        <w:t xml:space="preserve"> </w:t>
      </w:r>
      <w:r w:rsidRPr="007E6BD8">
        <w:rPr>
          <w:rFonts w:hint="cs"/>
          <w:rtl/>
        </w:rPr>
        <w:t>ترتبط</w:t>
      </w:r>
      <w:r w:rsidRPr="007E6BD8">
        <w:rPr>
          <w:rtl/>
        </w:rPr>
        <w:t xml:space="preserve"> </w:t>
      </w:r>
      <w:r w:rsidRPr="007E6BD8">
        <w:rPr>
          <w:rFonts w:hint="cs"/>
          <w:rtl/>
        </w:rPr>
        <w:t>بالقدرة</w:t>
      </w:r>
      <w:r w:rsidRPr="007E6BD8">
        <w:rPr>
          <w:rtl/>
        </w:rPr>
        <w:t xml:space="preserve"> </w:t>
      </w:r>
      <w:r w:rsidRPr="007E6BD8">
        <w:rPr>
          <w:rFonts w:hint="cs"/>
          <w:rtl/>
        </w:rPr>
        <w:t>على</w:t>
      </w:r>
      <w:r w:rsidRPr="007E6BD8">
        <w:rPr>
          <w:rtl/>
        </w:rPr>
        <w:t xml:space="preserve"> </w:t>
      </w:r>
      <w:r w:rsidRPr="007E6BD8">
        <w:rPr>
          <w:rFonts w:hint="cs"/>
          <w:rtl/>
        </w:rPr>
        <w:t>العمل</w:t>
      </w:r>
      <w:r w:rsidRPr="007E6BD8">
        <w:rPr>
          <w:rtl/>
        </w:rPr>
        <w:t xml:space="preserve">: </w:t>
      </w:r>
      <w:r w:rsidRPr="007E6BD8">
        <w:rPr>
          <w:rFonts w:hint="cs"/>
          <w:rtl/>
        </w:rPr>
        <w:t>بمعنى</w:t>
      </w:r>
      <w:r w:rsidRPr="007E6BD8">
        <w:rPr>
          <w:rtl/>
        </w:rPr>
        <w:t xml:space="preserve"> </w:t>
      </w:r>
      <w:r w:rsidRPr="007E6BD8">
        <w:rPr>
          <w:rFonts w:hint="cs"/>
          <w:rtl/>
        </w:rPr>
        <w:t>آخر،</w:t>
      </w:r>
      <w:r w:rsidRPr="007E6BD8">
        <w:rPr>
          <w:rtl/>
        </w:rPr>
        <w:t xml:space="preserve"> </w:t>
      </w:r>
      <w:r w:rsidRPr="007E6BD8">
        <w:rPr>
          <w:rFonts w:hint="cs"/>
          <w:rtl/>
        </w:rPr>
        <w:t>تُمنح</w:t>
      </w:r>
      <w:r w:rsidRPr="007E6BD8">
        <w:rPr>
          <w:rtl/>
        </w:rPr>
        <w:t xml:space="preserve"> </w:t>
      </w:r>
      <w:r>
        <w:rPr>
          <w:rFonts w:hint="cs"/>
          <w:rtl/>
        </w:rPr>
        <w:t xml:space="preserve">المنافع </w:t>
      </w:r>
      <w:r w:rsidRPr="007E6BD8">
        <w:rPr>
          <w:rFonts w:hint="cs"/>
          <w:rtl/>
        </w:rPr>
        <w:t>فقط</w:t>
      </w:r>
      <w:r w:rsidRPr="007E6BD8">
        <w:rPr>
          <w:rtl/>
        </w:rPr>
        <w:t xml:space="preserve"> </w:t>
      </w:r>
      <w:r w:rsidRPr="007E6BD8">
        <w:rPr>
          <w:rFonts w:hint="cs"/>
          <w:rtl/>
        </w:rPr>
        <w:t>للأشخاص</w:t>
      </w:r>
      <w:r w:rsidRPr="007E6BD8">
        <w:rPr>
          <w:rtl/>
        </w:rPr>
        <w:t xml:space="preserve"> </w:t>
      </w:r>
      <w:r w:rsidRPr="007E6BD8">
        <w:rPr>
          <w:rFonts w:hint="cs"/>
          <w:rtl/>
        </w:rPr>
        <w:t>الذين</w:t>
      </w:r>
      <w:r w:rsidRPr="007E6BD8">
        <w:rPr>
          <w:rtl/>
        </w:rPr>
        <w:t xml:space="preserve"> </w:t>
      </w:r>
      <w:r w:rsidRPr="007E6BD8">
        <w:rPr>
          <w:rFonts w:hint="cs"/>
          <w:rtl/>
        </w:rPr>
        <w:t>لا</w:t>
      </w:r>
      <w:r w:rsidRPr="007E6BD8">
        <w:rPr>
          <w:rtl/>
        </w:rPr>
        <w:t xml:space="preserve"> </w:t>
      </w:r>
      <w:r w:rsidRPr="007E6BD8">
        <w:rPr>
          <w:rFonts w:hint="cs"/>
          <w:rtl/>
        </w:rPr>
        <w:t>يستطيعون</w:t>
      </w:r>
      <w:r w:rsidRPr="007E6BD8">
        <w:rPr>
          <w:rtl/>
        </w:rPr>
        <w:t xml:space="preserve"> </w:t>
      </w:r>
      <w:r w:rsidRPr="007E6BD8">
        <w:rPr>
          <w:rFonts w:hint="cs"/>
          <w:rtl/>
        </w:rPr>
        <w:t>العمل</w:t>
      </w:r>
      <w:r w:rsidRPr="007E6BD8">
        <w:rPr>
          <w:rtl/>
        </w:rPr>
        <w:t xml:space="preserve">. </w:t>
      </w:r>
      <w:r w:rsidRPr="007E6BD8">
        <w:rPr>
          <w:rFonts w:hint="cs"/>
          <w:rtl/>
        </w:rPr>
        <w:t>وغالبًا</w:t>
      </w:r>
      <w:r w:rsidRPr="007E6BD8">
        <w:rPr>
          <w:rtl/>
        </w:rPr>
        <w:t xml:space="preserve"> </w:t>
      </w:r>
      <w:r w:rsidRPr="007E6BD8">
        <w:rPr>
          <w:rFonts w:hint="cs"/>
          <w:rtl/>
        </w:rPr>
        <w:t>ما</w:t>
      </w:r>
      <w:r w:rsidRPr="007E6BD8">
        <w:rPr>
          <w:rtl/>
        </w:rPr>
        <w:t xml:space="preserve"> </w:t>
      </w:r>
      <w:r w:rsidRPr="007E6BD8">
        <w:rPr>
          <w:rFonts w:hint="cs"/>
          <w:rtl/>
        </w:rPr>
        <w:t>ينبع</w:t>
      </w:r>
      <w:r w:rsidRPr="007E6BD8">
        <w:rPr>
          <w:rtl/>
        </w:rPr>
        <w:t xml:space="preserve"> </w:t>
      </w:r>
      <w:r w:rsidRPr="007E6BD8">
        <w:rPr>
          <w:rFonts w:hint="cs"/>
          <w:rtl/>
        </w:rPr>
        <w:t>هذا</w:t>
      </w:r>
      <w:r w:rsidRPr="007E6BD8">
        <w:rPr>
          <w:rtl/>
        </w:rPr>
        <w:t xml:space="preserve"> </w:t>
      </w:r>
      <w:r w:rsidRPr="007E6BD8">
        <w:rPr>
          <w:rFonts w:hint="cs"/>
          <w:rtl/>
        </w:rPr>
        <w:t>من</w:t>
      </w:r>
      <w:r w:rsidRPr="007E6BD8">
        <w:rPr>
          <w:rtl/>
        </w:rPr>
        <w:t xml:space="preserve"> </w:t>
      </w:r>
      <w:r w:rsidRPr="007E6BD8">
        <w:rPr>
          <w:rFonts w:hint="cs"/>
          <w:rtl/>
        </w:rPr>
        <w:t>الاعتقاد</w:t>
      </w:r>
      <w:r w:rsidRPr="007E6BD8">
        <w:rPr>
          <w:rtl/>
        </w:rPr>
        <w:t xml:space="preserve"> </w:t>
      </w:r>
      <w:r w:rsidRPr="007E6BD8">
        <w:rPr>
          <w:rFonts w:hint="cs"/>
          <w:rtl/>
        </w:rPr>
        <w:t>بأن</w:t>
      </w:r>
      <w:r w:rsidRPr="007E6BD8">
        <w:rPr>
          <w:rtl/>
        </w:rPr>
        <w:t xml:space="preserve"> </w:t>
      </w:r>
      <w:r w:rsidRPr="007E6BD8">
        <w:rPr>
          <w:rFonts w:hint="cs"/>
          <w:rtl/>
        </w:rPr>
        <w:t>الإعاقة</w:t>
      </w:r>
      <w:r w:rsidRPr="007E6BD8">
        <w:rPr>
          <w:rtl/>
        </w:rPr>
        <w:t xml:space="preserve"> </w:t>
      </w:r>
      <w:r w:rsidRPr="007E6BD8">
        <w:rPr>
          <w:rFonts w:hint="cs"/>
          <w:rtl/>
        </w:rPr>
        <w:t>تعني</w:t>
      </w:r>
      <w:r w:rsidRPr="007E6BD8">
        <w:rPr>
          <w:rtl/>
        </w:rPr>
        <w:t xml:space="preserve"> </w:t>
      </w:r>
      <w:r w:rsidRPr="007E6BD8">
        <w:rPr>
          <w:rFonts w:hint="cs"/>
          <w:rtl/>
        </w:rPr>
        <w:t>العجز،</w:t>
      </w:r>
      <w:r w:rsidRPr="007E6BD8">
        <w:rPr>
          <w:rtl/>
        </w:rPr>
        <w:t xml:space="preserve"> </w:t>
      </w:r>
      <w:r w:rsidRPr="007E6BD8">
        <w:rPr>
          <w:rFonts w:hint="cs"/>
          <w:rtl/>
        </w:rPr>
        <w:t>وهذا</w:t>
      </w:r>
      <w:r w:rsidRPr="007E6BD8">
        <w:rPr>
          <w:rtl/>
        </w:rPr>
        <w:t xml:space="preserve"> </w:t>
      </w:r>
      <w:r w:rsidRPr="007E6BD8">
        <w:rPr>
          <w:rFonts w:hint="cs"/>
          <w:rtl/>
        </w:rPr>
        <w:t>يفشل</w:t>
      </w:r>
      <w:r w:rsidRPr="007E6BD8">
        <w:rPr>
          <w:rtl/>
        </w:rPr>
        <w:t xml:space="preserve"> </w:t>
      </w:r>
      <w:r w:rsidRPr="007E6BD8">
        <w:rPr>
          <w:rFonts w:hint="cs"/>
          <w:rtl/>
        </w:rPr>
        <w:t>في</w:t>
      </w:r>
      <w:r w:rsidRPr="007E6BD8">
        <w:rPr>
          <w:rtl/>
        </w:rPr>
        <w:t xml:space="preserve"> </w:t>
      </w:r>
      <w:r w:rsidRPr="007E6BD8">
        <w:rPr>
          <w:rFonts w:hint="cs"/>
          <w:rtl/>
        </w:rPr>
        <w:t>الاعتراف</w:t>
      </w:r>
      <w:r w:rsidRPr="007E6BD8">
        <w:rPr>
          <w:rtl/>
        </w:rPr>
        <w:t xml:space="preserve"> </w:t>
      </w:r>
      <w:r w:rsidRPr="007E6BD8">
        <w:rPr>
          <w:rFonts w:hint="cs"/>
          <w:rtl/>
        </w:rPr>
        <w:t>بأن</w:t>
      </w:r>
      <w:r w:rsidRPr="007E6BD8">
        <w:rPr>
          <w:rtl/>
        </w:rPr>
        <w:t xml:space="preserve"> </w:t>
      </w:r>
      <w:r w:rsidRPr="007E6BD8">
        <w:rPr>
          <w:rFonts w:hint="cs"/>
          <w:rtl/>
        </w:rPr>
        <w:t>معظم</w:t>
      </w:r>
      <w:r w:rsidRPr="007E6BD8">
        <w:rPr>
          <w:rtl/>
        </w:rPr>
        <w:t xml:space="preserve"> </w:t>
      </w:r>
      <w:r w:rsidRPr="007E6BD8">
        <w:rPr>
          <w:rFonts w:hint="cs"/>
          <w:rtl/>
        </w:rPr>
        <w:t>الأشخاص</w:t>
      </w:r>
      <w:r w:rsidRPr="007E6BD8">
        <w:rPr>
          <w:rtl/>
        </w:rPr>
        <w:t xml:space="preserve"> </w:t>
      </w:r>
      <w:r w:rsidRPr="007E6BD8">
        <w:rPr>
          <w:rFonts w:hint="cs"/>
          <w:rtl/>
        </w:rPr>
        <w:t>ذوي</w:t>
      </w:r>
      <w:r w:rsidRPr="007E6BD8">
        <w:rPr>
          <w:rtl/>
        </w:rPr>
        <w:t xml:space="preserve"> </w:t>
      </w:r>
      <w:r w:rsidRPr="007E6BD8">
        <w:rPr>
          <w:rFonts w:hint="cs"/>
          <w:rtl/>
        </w:rPr>
        <w:t>الإعاقة</w:t>
      </w:r>
      <w:r w:rsidRPr="007E6BD8">
        <w:rPr>
          <w:rtl/>
        </w:rPr>
        <w:t xml:space="preserve"> </w:t>
      </w:r>
      <w:r w:rsidRPr="007E6BD8">
        <w:rPr>
          <w:rFonts w:hint="cs"/>
          <w:rtl/>
        </w:rPr>
        <w:t>قادرون</w:t>
      </w:r>
      <w:r w:rsidRPr="007E6BD8">
        <w:rPr>
          <w:rtl/>
        </w:rPr>
        <w:t xml:space="preserve"> </w:t>
      </w:r>
      <w:r w:rsidRPr="007E6BD8">
        <w:rPr>
          <w:rFonts w:hint="cs"/>
          <w:rtl/>
        </w:rPr>
        <w:t>على</w:t>
      </w:r>
      <w:r w:rsidRPr="007E6BD8">
        <w:rPr>
          <w:rtl/>
        </w:rPr>
        <w:t xml:space="preserve"> </w:t>
      </w:r>
      <w:r w:rsidRPr="007E6BD8">
        <w:rPr>
          <w:rFonts w:hint="cs"/>
          <w:rtl/>
        </w:rPr>
        <w:t>العمل،</w:t>
      </w:r>
      <w:r w:rsidRPr="007E6BD8">
        <w:rPr>
          <w:rtl/>
        </w:rPr>
        <w:t xml:space="preserve"> </w:t>
      </w:r>
      <w:r w:rsidRPr="007E6BD8">
        <w:rPr>
          <w:rFonts w:hint="cs"/>
          <w:rtl/>
        </w:rPr>
        <w:t>طالما</w:t>
      </w:r>
      <w:r w:rsidRPr="007E6BD8">
        <w:rPr>
          <w:rtl/>
        </w:rPr>
        <w:t xml:space="preserve"> </w:t>
      </w:r>
      <w:r w:rsidRPr="007E6BD8">
        <w:rPr>
          <w:rFonts w:hint="cs"/>
          <w:rtl/>
        </w:rPr>
        <w:t>أن</w:t>
      </w:r>
      <w:r w:rsidRPr="007E6BD8">
        <w:rPr>
          <w:rtl/>
        </w:rPr>
        <w:t xml:space="preserve"> </w:t>
      </w:r>
      <w:r w:rsidRPr="007E6BD8">
        <w:rPr>
          <w:rFonts w:hint="cs"/>
          <w:rtl/>
        </w:rPr>
        <w:t>البيئة</w:t>
      </w:r>
      <w:r w:rsidRPr="007E6BD8">
        <w:rPr>
          <w:rtl/>
        </w:rPr>
        <w:t xml:space="preserve"> </w:t>
      </w:r>
      <w:r w:rsidRPr="007E6BD8">
        <w:rPr>
          <w:rFonts w:hint="cs"/>
          <w:rtl/>
        </w:rPr>
        <w:t>شاملة</w:t>
      </w:r>
      <w:r w:rsidRPr="007E6BD8">
        <w:rPr>
          <w:rtl/>
        </w:rPr>
        <w:t xml:space="preserve"> </w:t>
      </w:r>
      <w:r w:rsidRPr="007E6BD8">
        <w:rPr>
          <w:rFonts w:hint="cs"/>
          <w:rtl/>
        </w:rPr>
        <w:t>وقابلة</w:t>
      </w:r>
      <w:r w:rsidRPr="007E6BD8">
        <w:rPr>
          <w:rtl/>
        </w:rPr>
        <w:t xml:space="preserve"> </w:t>
      </w:r>
      <w:r w:rsidRPr="007E6BD8">
        <w:rPr>
          <w:rFonts w:hint="cs"/>
          <w:rtl/>
        </w:rPr>
        <w:t>للوصول</w:t>
      </w:r>
      <w:r w:rsidRPr="007E6BD8">
        <w:rPr>
          <w:rtl/>
        </w:rPr>
        <w:t xml:space="preserve">. </w:t>
      </w:r>
      <w:r w:rsidRPr="007E6BD8">
        <w:rPr>
          <w:rFonts w:hint="cs"/>
          <w:rtl/>
        </w:rPr>
        <w:t>ربط</w:t>
      </w:r>
      <w:r w:rsidRPr="007E6BD8">
        <w:rPr>
          <w:rtl/>
        </w:rPr>
        <w:t xml:space="preserve"> </w:t>
      </w:r>
      <w:r>
        <w:rPr>
          <w:rFonts w:hint="cs"/>
          <w:rtl/>
        </w:rPr>
        <w:t>المنافع</w:t>
      </w:r>
      <w:r w:rsidRPr="007E6BD8">
        <w:rPr>
          <w:rtl/>
        </w:rPr>
        <w:t xml:space="preserve"> </w:t>
      </w:r>
      <w:r w:rsidRPr="007E6BD8">
        <w:rPr>
          <w:rFonts w:hint="cs"/>
          <w:rtl/>
        </w:rPr>
        <w:t>الخاصة</w:t>
      </w:r>
      <w:r w:rsidRPr="007E6BD8">
        <w:rPr>
          <w:rtl/>
        </w:rPr>
        <w:t xml:space="preserve"> </w:t>
      </w:r>
      <w:r w:rsidRPr="007E6BD8">
        <w:rPr>
          <w:rFonts w:hint="cs"/>
          <w:rtl/>
        </w:rPr>
        <w:t>بالإعاقة</w:t>
      </w:r>
      <w:r w:rsidRPr="007E6BD8">
        <w:rPr>
          <w:rtl/>
        </w:rPr>
        <w:t xml:space="preserve"> </w:t>
      </w:r>
      <w:r w:rsidRPr="007E6BD8">
        <w:rPr>
          <w:rFonts w:hint="cs"/>
          <w:rtl/>
        </w:rPr>
        <w:t>للأشخاص</w:t>
      </w:r>
      <w:r w:rsidRPr="007E6BD8">
        <w:rPr>
          <w:rtl/>
        </w:rPr>
        <w:t xml:space="preserve"> </w:t>
      </w:r>
      <w:r w:rsidRPr="007E6BD8">
        <w:rPr>
          <w:rFonts w:hint="cs"/>
          <w:rtl/>
        </w:rPr>
        <w:t>في</w:t>
      </w:r>
      <w:r w:rsidRPr="007E6BD8">
        <w:rPr>
          <w:rtl/>
        </w:rPr>
        <w:t xml:space="preserve"> </w:t>
      </w:r>
      <w:r w:rsidRPr="007E6BD8">
        <w:rPr>
          <w:rFonts w:hint="cs"/>
          <w:rtl/>
        </w:rPr>
        <w:t>سن</w:t>
      </w:r>
      <w:r w:rsidRPr="007E6BD8">
        <w:rPr>
          <w:rtl/>
        </w:rPr>
        <w:t xml:space="preserve"> </w:t>
      </w:r>
      <w:r w:rsidRPr="007E6BD8">
        <w:rPr>
          <w:rFonts w:hint="cs"/>
          <w:rtl/>
        </w:rPr>
        <w:t>العمل</w:t>
      </w:r>
      <w:r w:rsidRPr="007E6BD8">
        <w:rPr>
          <w:rtl/>
        </w:rPr>
        <w:t xml:space="preserve"> </w:t>
      </w:r>
      <w:r w:rsidRPr="007E6BD8">
        <w:rPr>
          <w:rFonts w:hint="cs"/>
          <w:rtl/>
        </w:rPr>
        <w:t>بالعجز</w:t>
      </w:r>
      <w:r w:rsidRPr="007E6BD8">
        <w:rPr>
          <w:rtl/>
        </w:rPr>
        <w:t xml:space="preserve"> </w:t>
      </w:r>
      <w:r w:rsidRPr="007E6BD8">
        <w:rPr>
          <w:rFonts w:hint="cs"/>
          <w:rtl/>
        </w:rPr>
        <w:t>عن</w:t>
      </w:r>
      <w:r w:rsidRPr="007E6BD8">
        <w:rPr>
          <w:rtl/>
        </w:rPr>
        <w:t xml:space="preserve"> </w:t>
      </w:r>
      <w:r w:rsidRPr="007E6BD8">
        <w:rPr>
          <w:rFonts w:hint="cs"/>
          <w:rtl/>
        </w:rPr>
        <w:t>العمل</w:t>
      </w:r>
      <w:r w:rsidRPr="007E6BD8">
        <w:rPr>
          <w:rtl/>
        </w:rPr>
        <w:t xml:space="preserve"> </w:t>
      </w:r>
      <w:r w:rsidRPr="007E6BD8">
        <w:rPr>
          <w:rFonts w:hint="cs"/>
          <w:rtl/>
        </w:rPr>
        <w:t>يستبعد</w:t>
      </w:r>
      <w:r w:rsidRPr="007E6BD8">
        <w:rPr>
          <w:rtl/>
        </w:rPr>
        <w:t xml:space="preserve"> </w:t>
      </w:r>
      <w:r w:rsidRPr="007E6BD8">
        <w:rPr>
          <w:rFonts w:hint="cs"/>
          <w:rtl/>
        </w:rPr>
        <w:t>العديد</w:t>
      </w:r>
      <w:r w:rsidRPr="007E6BD8">
        <w:rPr>
          <w:rtl/>
        </w:rPr>
        <w:t xml:space="preserve"> </w:t>
      </w:r>
      <w:r w:rsidRPr="007E6BD8">
        <w:rPr>
          <w:rFonts w:hint="cs"/>
          <w:rtl/>
        </w:rPr>
        <w:t>من</w:t>
      </w:r>
      <w:r w:rsidRPr="007E6BD8">
        <w:rPr>
          <w:rtl/>
        </w:rPr>
        <w:t xml:space="preserve"> </w:t>
      </w:r>
      <w:r w:rsidRPr="007E6BD8">
        <w:rPr>
          <w:rFonts w:hint="cs"/>
          <w:rtl/>
        </w:rPr>
        <w:t>الأشخاص</w:t>
      </w:r>
      <w:r w:rsidRPr="007E6BD8">
        <w:rPr>
          <w:rtl/>
        </w:rPr>
        <w:t xml:space="preserve"> </w:t>
      </w:r>
      <w:r w:rsidRPr="007E6BD8">
        <w:rPr>
          <w:rFonts w:hint="cs"/>
          <w:rtl/>
        </w:rPr>
        <w:t>ذوي</w:t>
      </w:r>
      <w:r w:rsidRPr="007E6BD8">
        <w:rPr>
          <w:rtl/>
        </w:rPr>
        <w:t xml:space="preserve"> </w:t>
      </w:r>
      <w:r w:rsidRPr="007E6BD8">
        <w:rPr>
          <w:rFonts w:hint="cs"/>
          <w:rtl/>
        </w:rPr>
        <w:t>الإعاقة</w:t>
      </w:r>
      <w:r w:rsidRPr="007E6BD8">
        <w:rPr>
          <w:rtl/>
        </w:rPr>
        <w:t xml:space="preserve"> </w:t>
      </w:r>
      <w:r w:rsidRPr="007E6BD8">
        <w:rPr>
          <w:rFonts w:hint="cs"/>
          <w:rtl/>
        </w:rPr>
        <w:t>الذين</w:t>
      </w:r>
      <w:r w:rsidRPr="007E6BD8">
        <w:rPr>
          <w:rtl/>
        </w:rPr>
        <w:t xml:space="preserve"> </w:t>
      </w:r>
      <w:r w:rsidRPr="007E6BD8">
        <w:rPr>
          <w:rFonts w:hint="cs"/>
          <w:rtl/>
        </w:rPr>
        <w:t>يمكنهم</w:t>
      </w:r>
      <w:r w:rsidRPr="007E6BD8">
        <w:rPr>
          <w:rtl/>
        </w:rPr>
        <w:t xml:space="preserve"> </w:t>
      </w:r>
      <w:r w:rsidRPr="007E6BD8">
        <w:rPr>
          <w:rFonts w:hint="cs"/>
          <w:rtl/>
        </w:rPr>
        <w:t>العمل</w:t>
      </w:r>
      <w:r w:rsidRPr="007E6BD8">
        <w:rPr>
          <w:rtl/>
        </w:rPr>
        <w:t xml:space="preserve"> - </w:t>
      </w:r>
      <w:r w:rsidRPr="007E6BD8">
        <w:rPr>
          <w:rFonts w:hint="cs"/>
          <w:rtl/>
        </w:rPr>
        <w:t>أو</w:t>
      </w:r>
      <w:r w:rsidRPr="007E6BD8">
        <w:rPr>
          <w:rtl/>
        </w:rPr>
        <w:t xml:space="preserve"> </w:t>
      </w:r>
      <w:r w:rsidRPr="007E6BD8">
        <w:rPr>
          <w:rFonts w:hint="cs"/>
          <w:rtl/>
        </w:rPr>
        <w:t>الذين</w:t>
      </w:r>
      <w:r w:rsidRPr="007E6BD8">
        <w:rPr>
          <w:rtl/>
        </w:rPr>
        <w:t xml:space="preserve"> </w:t>
      </w:r>
      <w:r w:rsidRPr="007E6BD8">
        <w:rPr>
          <w:rFonts w:hint="cs"/>
          <w:rtl/>
        </w:rPr>
        <w:t>يعملون</w:t>
      </w:r>
      <w:r w:rsidRPr="007E6BD8">
        <w:rPr>
          <w:rtl/>
        </w:rPr>
        <w:t xml:space="preserve"> </w:t>
      </w:r>
      <w:r w:rsidRPr="007E6BD8">
        <w:rPr>
          <w:rFonts w:hint="cs"/>
          <w:rtl/>
        </w:rPr>
        <w:t>بالفعل</w:t>
      </w:r>
      <w:r w:rsidRPr="007E6BD8">
        <w:rPr>
          <w:rtl/>
        </w:rPr>
        <w:t xml:space="preserve"> - </w:t>
      </w:r>
      <w:r w:rsidRPr="007E6BD8">
        <w:rPr>
          <w:rFonts w:hint="cs"/>
          <w:rtl/>
        </w:rPr>
        <w:t>ولكنهم</w:t>
      </w:r>
      <w:r w:rsidRPr="007E6BD8">
        <w:rPr>
          <w:rtl/>
        </w:rPr>
        <w:t xml:space="preserve"> </w:t>
      </w:r>
      <w:r w:rsidRPr="007E6BD8">
        <w:rPr>
          <w:rFonts w:hint="cs"/>
          <w:rtl/>
        </w:rPr>
        <w:t>ما</w:t>
      </w:r>
      <w:r w:rsidRPr="007E6BD8">
        <w:rPr>
          <w:rtl/>
        </w:rPr>
        <w:t xml:space="preserve"> </w:t>
      </w:r>
      <w:r w:rsidRPr="007E6BD8">
        <w:rPr>
          <w:rFonts w:hint="cs"/>
          <w:rtl/>
        </w:rPr>
        <w:t>زالوا</w:t>
      </w:r>
      <w:r w:rsidRPr="007E6BD8">
        <w:rPr>
          <w:rtl/>
        </w:rPr>
        <w:t xml:space="preserve"> </w:t>
      </w:r>
      <w:r w:rsidRPr="007E6BD8">
        <w:rPr>
          <w:rFonts w:hint="cs"/>
          <w:rtl/>
        </w:rPr>
        <w:t>بحاجة</w:t>
      </w:r>
      <w:r w:rsidRPr="007E6BD8">
        <w:rPr>
          <w:rtl/>
        </w:rPr>
        <w:t xml:space="preserve"> </w:t>
      </w:r>
      <w:r w:rsidRPr="007E6BD8">
        <w:rPr>
          <w:rFonts w:hint="cs"/>
          <w:rtl/>
        </w:rPr>
        <w:t>إلى</w:t>
      </w:r>
      <w:r w:rsidRPr="007E6BD8">
        <w:rPr>
          <w:rtl/>
        </w:rPr>
        <w:t xml:space="preserve"> </w:t>
      </w:r>
      <w:r w:rsidRPr="007E6BD8">
        <w:rPr>
          <w:rFonts w:hint="cs"/>
          <w:rtl/>
        </w:rPr>
        <w:t>دعم</w:t>
      </w:r>
      <w:r w:rsidRPr="007E6BD8">
        <w:rPr>
          <w:rtl/>
        </w:rPr>
        <w:t xml:space="preserve"> </w:t>
      </w:r>
      <w:r w:rsidRPr="007E6BD8">
        <w:rPr>
          <w:rFonts w:hint="cs"/>
          <w:rtl/>
        </w:rPr>
        <w:t>مالي</w:t>
      </w:r>
      <w:r w:rsidRPr="007E6BD8">
        <w:rPr>
          <w:rtl/>
        </w:rPr>
        <w:t xml:space="preserve"> </w:t>
      </w:r>
      <w:r w:rsidRPr="007E6BD8">
        <w:rPr>
          <w:rFonts w:hint="cs"/>
          <w:rtl/>
        </w:rPr>
        <w:t>إضافي</w:t>
      </w:r>
      <w:r w:rsidRPr="007E6BD8">
        <w:rPr>
          <w:rtl/>
        </w:rPr>
        <w:t xml:space="preserve"> </w:t>
      </w:r>
      <w:r w:rsidRPr="007E6BD8">
        <w:rPr>
          <w:rFonts w:hint="cs"/>
          <w:rtl/>
        </w:rPr>
        <w:t>لتغطية</w:t>
      </w:r>
      <w:r w:rsidRPr="007E6BD8">
        <w:rPr>
          <w:rtl/>
        </w:rPr>
        <w:t xml:space="preserve"> </w:t>
      </w:r>
      <w:r w:rsidRPr="007E6BD8">
        <w:rPr>
          <w:rFonts w:hint="cs"/>
          <w:rtl/>
        </w:rPr>
        <w:t>التكاليف</w:t>
      </w:r>
      <w:r w:rsidRPr="007E6BD8">
        <w:rPr>
          <w:rtl/>
        </w:rPr>
        <w:t xml:space="preserve"> </w:t>
      </w:r>
      <w:r w:rsidRPr="007E6BD8">
        <w:rPr>
          <w:rFonts w:hint="cs"/>
          <w:rtl/>
        </w:rPr>
        <w:t>الإضافية</w:t>
      </w:r>
      <w:r w:rsidRPr="007E6BD8">
        <w:rPr>
          <w:rtl/>
        </w:rPr>
        <w:t xml:space="preserve"> </w:t>
      </w:r>
      <w:r w:rsidRPr="007E6BD8">
        <w:rPr>
          <w:rFonts w:hint="cs"/>
          <w:rtl/>
        </w:rPr>
        <w:t>المرتبطة</w:t>
      </w:r>
      <w:r w:rsidRPr="007E6BD8">
        <w:rPr>
          <w:rtl/>
        </w:rPr>
        <w:t xml:space="preserve"> </w:t>
      </w:r>
      <w:r w:rsidRPr="007E6BD8">
        <w:rPr>
          <w:rFonts w:hint="cs"/>
          <w:rtl/>
        </w:rPr>
        <w:t>بوجود</w:t>
      </w:r>
      <w:r w:rsidRPr="007E6BD8">
        <w:rPr>
          <w:rtl/>
        </w:rPr>
        <w:t xml:space="preserve"> </w:t>
      </w:r>
      <w:r w:rsidRPr="007E6BD8">
        <w:rPr>
          <w:rFonts w:hint="cs"/>
          <w:rtl/>
        </w:rPr>
        <w:t>إعاقة</w:t>
      </w:r>
      <w:r w:rsidRPr="007E6BD8">
        <w:rPr>
          <w:lang w:val="en-PL"/>
        </w:rPr>
        <w:t>.</w:t>
      </w:r>
    </w:p>
    <w:p w14:paraId="64ACD229" w14:textId="168EF52A" w:rsidR="00AC20AC" w:rsidRDefault="007E6BD8" w:rsidP="006154EE">
      <w:pPr>
        <w:bidi/>
        <w:jc w:val="both"/>
        <w:rPr>
          <w:lang w:val="en-PL"/>
        </w:rPr>
      </w:pPr>
      <w:r w:rsidRPr="007E6BD8">
        <w:rPr>
          <w:rFonts w:hint="cs"/>
          <w:rtl/>
        </w:rPr>
        <w:t>هناك</w:t>
      </w:r>
      <w:r w:rsidRPr="007E6BD8">
        <w:rPr>
          <w:rtl/>
        </w:rPr>
        <w:t xml:space="preserve"> </w:t>
      </w:r>
      <w:r w:rsidRPr="007E6BD8">
        <w:rPr>
          <w:rFonts w:hint="cs"/>
          <w:rtl/>
        </w:rPr>
        <w:t>بعض</w:t>
      </w:r>
      <w:r w:rsidRPr="007E6BD8">
        <w:rPr>
          <w:rtl/>
        </w:rPr>
        <w:t xml:space="preserve"> </w:t>
      </w:r>
      <w:r w:rsidRPr="007E6BD8">
        <w:rPr>
          <w:rFonts w:hint="cs"/>
          <w:rtl/>
        </w:rPr>
        <w:t>الأدلة</w:t>
      </w:r>
      <w:r w:rsidRPr="007E6BD8">
        <w:rPr>
          <w:rtl/>
        </w:rPr>
        <w:t xml:space="preserve"> </w:t>
      </w:r>
      <w:r w:rsidRPr="007E6BD8">
        <w:rPr>
          <w:rFonts w:hint="cs"/>
          <w:rtl/>
        </w:rPr>
        <w:t>على</w:t>
      </w:r>
      <w:r w:rsidRPr="007E6BD8">
        <w:rPr>
          <w:rtl/>
        </w:rPr>
        <w:t xml:space="preserve"> </w:t>
      </w:r>
      <w:r w:rsidRPr="007E6BD8">
        <w:rPr>
          <w:rFonts w:hint="cs"/>
          <w:rtl/>
        </w:rPr>
        <w:t>أن</w:t>
      </w:r>
      <w:r w:rsidRPr="007E6BD8">
        <w:rPr>
          <w:rtl/>
        </w:rPr>
        <w:t xml:space="preserve"> </w:t>
      </w:r>
      <w:r w:rsidRPr="007E6BD8">
        <w:rPr>
          <w:rFonts w:hint="cs"/>
          <w:rtl/>
        </w:rPr>
        <w:t>ربط</w:t>
      </w:r>
      <w:r w:rsidRPr="007E6BD8">
        <w:rPr>
          <w:rtl/>
        </w:rPr>
        <w:t xml:space="preserve"> </w:t>
      </w:r>
      <w:r>
        <w:rPr>
          <w:rFonts w:hint="cs"/>
          <w:rtl/>
        </w:rPr>
        <w:t xml:space="preserve">منافع </w:t>
      </w:r>
      <w:r w:rsidRPr="007E6BD8">
        <w:rPr>
          <w:rFonts w:hint="cs"/>
          <w:rtl/>
        </w:rPr>
        <w:t>الإعاقة</w:t>
      </w:r>
      <w:r w:rsidRPr="007E6BD8">
        <w:rPr>
          <w:rtl/>
        </w:rPr>
        <w:t xml:space="preserve"> </w:t>
      </w:r>
      <w:r w:rsidRPr="007E6BD8">
        <w:rPr>
          <w:rFonts w:hint="cs"/>
          <w:rtl/>
        </w:rPr>
        <w:t>بالعجز</w:t>
      </w:r>
      <w:r w:rsidRPr="007E6BD8">
        <w:rPr>
          <w:rtl/>
        </w:rPr>
        <w:t xml:space="preserve"> </w:t>
      </w:r>
      <w:r w:rsidRPr="007E6BD8">
        <w:rPr>
          <w:rFonts w:hint="cs"/>
          <w:rtl/>
        </w:rPr>
        <w:t>عن</w:t>
      </w:r>
      <w:r w:rsidRPr="007E6BD8">
        <w:rPr>
          <w:rtl/>
        </w:rPr>
        <w:t xml:space="preserve"> </w:t>
      </w:r>
      <w:r w:rsidRPr="007E6BD8">
        <w:rPr>
          <w:rFonts w:hint="cs"/>
          <w:rtl/>
        </w:rPr>
        <w:t>العمل</w:t>
      </w:r>
      <w:r w:rsidRPr="007E6BD8">
        <w:rPr>
          <w:rtl/>
        </w:rPr>
        <w:t xml:space="preserve"> </w:t>
      </w:r>
      <w:r w:rsidRPr="007E6BD8">
        <w:rPr>
          <w:rFonts w:hint="cs"/>
          <w:rtl/>
        </w:rPr>
        <w:t>قد</w:t>
      </w:r>
      <w:r w:rsidRPr="007E6BD8">
        <w:rPr>
          <w:rtl/>
        </w:rPr>
        <w:t xml:space="preserve"> </w:t>
      </w:r>
      <w:r w:rsidRPr="007E6BD8">
        <w:rPr>
          <w:rFonts w:hint="cs"/>
          <w:rtl/>
        </w:rPr>
        <w:t>يخلق</w:t>
      </w:r>
      <w:r w:rsidRPr="007E6BD8">
        <w:rPr>
          <w:rtl/>
        </w:rPr>
        <w:t xml:space="preserve"> </w:t>
      </w:r>
      <w:r w:rsidRPr="007E6BD8">
        <w:rPr>
          <w:rFonts w:hint="cs"/>
          <w:rtl/>
        </w:rPr>
        <w:t>تحفيزات</w:t>
      </w:r>
      <w:r w:rsidRPr="007E6BD8">
        <w:rPr>
          <w:rtl/>
        </w:rPr>
        <w:t xml:space="preserve"> </w:t>
      </w:r>
      <w:r w:rsidRPr="007E6BD8">
        <w:rPr>
          <w:rFonts w:hint="cs"/>
          <w:rtl/>
        </w:rPr>
        <w:t>سلبية</w:t>
      </w:r>
      <w:r w:rsidRPr="007E6BD8">
        <w:rPr>
          <w:rtl/>
        </w:rPr>
        <w:t xml:space="preserve"> </w:t>
      </w:r>
      <w:r w:rsidRPr="007E6BD8">
        <w:rPr>
          <w:rFonts w:hint="cs"/>
          <w:rtl/>
        </w:rPr>
        <w:t>للعمل</w:t>
      </w:r>
      <w:r w:rsidRPr="007E6BD8">
        <w:rPr>
          <w:rtl/>
        </w:rPr>
        <w:t xml:space="preserve">. </w:t>
      </w:r>
      <w:r w:rsidRPr="007E6BD8">
        <w:rPr>
          <w:rFonts w:hint="cs"/>
          <w:rtl/>
        </w:rPr>
        <w:t>على</w:t>
      </w:r>
      <w:r w:rsidRPr="007E6BD8">
        <w:rPr>
          <w:rtl/>
        </w:rPr>
        <w:t xml:space="preserve"> </w:t>
      </w:r>
      <w:r w:rsidRPr="007E6BD8">
        <w:rPr>
          <w:rFonts w:hint="cs"/>
          <w:rtl/>
        </w:rPr>
        <w:t>سبيل</w:t>
      </w:r>
      <w:r w:rsidRPr="007E6BD8">
        <w:rPr>
          <w:rtl/>
        </w:rPr>
        <w:t xml:space="preserve"> </w:t>
      </w:r>
      <w:r w:rsidRPr="007E6BD8">
        <w:rPr>
          <w:rFonts w:hint="cs"/>
          <w:rtl/>
        </w:rPr>
        <w:t>المثال،</w:t>
      </w:r>
      <w:r w:rsidRPr="007E6BD8">
        <w:rPr>
          <w:rtl/>
        </w:rPr>
        <w:t xml:space="preserve"> </w:t>
      </w:r>
      <w:r w:rsidRPr="007E6BD8">
        <w:rPr>
          <w:rFonts w:hint="cs"/>
          <w:rtl/>
        </w:rPr>
        <w:t>في</w:t>
      </w:r>
      <w:r w:rsidRPr="007E6BD8">
        <w:rPr>
          <w:rtl/>
        </w:rPr>
        <w:t xml:space="preserve"> </w:t>
      </w:r>
      <w:r w:rsidRPr="007E6BD8">
        <w:rPr>
          <w:rFonts w:hint="cs"/>
          <w:rtl/>
        </w:rPr>
        <w:t>جنوب</w:t>
      </w:r>
      <w:r w:rsidRPr="007E6BD8">
        <w:rPr>
          <w:rtl/>
        </w:rPr>
        <w:t xml:space="preserve"> </w:t>
      </w:r>
      <w:r w:rsidRPr="007E6BD8">
        <w:rPr>
          <w:rFonts w:hint="cs"/>
          <w:rtl/>
        </w:rPr>
        <w:t>أفريقيا،</w:t>
      </w:r>
      <w:r w:rsidRPr="007E6BD8">
        <w:rPr>
          <w:rtl/>
        </w:rPr>
        <w:t xml:space="preserve"> </w:t>
      </w:r>
      <w:r w:rsidRPr="007E6BD8">
        <w:rPr>
          <w:rFonts w:hint="cs"/>
          <w:rtl/>
        </w:rPr>
        <w:t>أشار</w:t>
      </w:r>
      <w:r w:rsidRPr="007E6BD8">
        <w:rPr>
          <w:rtl/>
        </w:rPr>
        <w:t xml:space="preserve"> </w:t>
      </w:r>
      <w:r w:rsidRPr="007E6BD8">
        <w:rPr>
          <w:rFonts w:hint="cs"/>
          <w:rtl/>
        </w:rPr>
        <w:t>تقرير</w:t>
      </w:r>
      <w:r w:rsidRPr="007E6BD8">
        <w:rPr>
          <w:rtl/>
        </w:rPr>
        <w:t xml:space="preserve"> </w:t>
      </w:r>
      <w:r w:rsidRPr="007E6BD8">
        <w:rPr>
          <w:rFonts w:hint="cs"/>
          <w:rtl/>
        </w:rPr>
        <w:t>لجنة</w:t>
      </w:r>
      <w:r w:rsidRPr="007E6BD8">
        <w:rPr>
          <w:rtl/>
        </w:rPr>
        <w:t xml:space="preserve"> </w:t>
      </w:r>
      <w:r w:rsidRPr="007E6BD8">
        <w:rPr>
          <w:rFonts w:hint="cs"/>
          <w:rtl/>
        </w:rPr>
        <w:t>تايلور</w:t>
      </w:r>
      <w:r w:rsidRPr="007E6BD8">
        <w:rPr>
          <w:rtl/>
        </w:rPr>
        <w:t xml:space="preserve"> </w:t>
      </w:r>
      <w:r>
        <w:rPr>
          <w:rFonts w:hint="cs"/>
          <w:rtl/>
        </w:rPr>
        <w:t xml:space="preserve">(٢٠٠٢) </w:t>
      </w:r>
      <w:r w:rsidRPr="007E6BD8">
        <w:rPr>
          <w:rFonts w:hint="cs"/>
          <w:rtl/>
        </w:rPr>
        <w:t>إلى</w:t>
      </w:r>
      <w:r w:rsidRPr="007E6BD8">
        <w:rPr>
          <w:rtl/>
        </w:rPr>
        <w:t xml:space="preserve"> </w:t>
      </w:r>
      <w:r w:rsidRPr="007E6BD8">
        <w:rPr>
          <w:rFonts w:hint="cs"/>
          <w:rtl/>
        </w:rPr>
        <w:t>أن</w:t>
      </w:r>
      <w:r w:rsidRPr="007E6BD8">
        <w:rPr>
          <w:rtl/>
        </w:rPr>
        <w:t xml:space="preserve"> </w:t>
      </w:r>
      <w:r w:rsidRPr="007E6BD8">
        <w:rPr>
          <w:rFonts w:hint="cs"/>
          <w:rtl/>
        </w:rPr>
        <w:t>تصميم</w:t>
      </w:r>
      <w:r w:rsidRPr="007E6BD8">
        <w:rPr>
          <w:rtl/>
        </w:rPr>
        <w:t xml:space="preserve"> </w:t>
      </w:r>
      <w:r w:rsidRPr="007E6BD8">
        <w:rPr>
          <w:rFonts w:hint="cs"/>
          <w:rtl/>
        </w:rPr>
        <w:t>تقييمات</w:t>
      </w:r>
      <w:r w:rsidRPr="007E6BD8">
        <w:rPr>
          <w:rtl/>
        </w:rPr>
        <w:t xml:space="preserve"> </w:t>
      </w:r>
      <w:r w:rsidRPr="007E6BD8">
        <w:rPr>
          <w:rFonts w:hint="cs"/>
          <w:rtl/>
        </w:rPr>
        <w:t>القابلية</w:t>
      </w:r>
      <w:r w:rsidRPr="007E6BD8">
        <w:rPr>
          <w:rtl/>
        </w:rPr>
        <w:t xml:space="preserve"> </w:t>
      </w:r>
      <w:r w:rsidRPr="007E6BD8">
        <w:rPr>
          <w:rFonts w:hint="cs"/>
          <w:rtl/>
        </w:rPr>
        <w:t>للتوظيف</w:t>
      </w:r>
      <w:r w:rsidRPr="007E6BD8">
        <w:rPr>
          <w:rtl/>
        </w:rPr>
        <w:t xml:space="preserve"> </w:t>
      </w:r>
      <w:r w:rsidRPr="007E6BD8">
        <w:rPr>
          <w:rFonts w:hint="cs"/>
          <w:rtl/>
        </w:rPr>
        <w:t>لمنحة</w:t>
      </w:r>
      <w:r w:rsidRPr="007E6BD8">
        <w:rPr>
          <w:rtl/>
        </w:rPr>
        <w:t xml:space="preserve"> </w:t>
      </w:r>
      <w:r w:rsidRPr="007E6BD8">
        <w:rPr>
          <w:rFonts w:hint="cs"/>
          <w:rtl/>
        </w:rPr>
        <w:t>الإعاقة</w:t>
      </w:r>
      <w:r w:rsidRPr="007E6BD8">
        <w:rPr>
          <w:rtl/>
        </w:rPr>
        <w:t xml:space="preserve"> </w:t>
      </w:r>
      <w:r w:rsidRPr="007E6BD8">
        <w:rPr>
          <w:rFonts w:hint="cs"/>
          <w:rtl/>
        </w:rPr>
        <w:t>يثبط</w:t>
      </w:r>
      <w:r w:rsidRPr="007E6BD8">
        <w:rPr>
          <w:rtl/>
        </w:rPr>
        <w:t xml:space="preserve"> </w:t>
      </w:r>
      <w:r w:rsidRPr="007E6BD8">
        <w:rPr>
          <w:rFonts w:hint="cs"/>
          <w:rtl/>
        </w:rPr>
        <w:t>العمل،</w:t>
      </w:r>
      <w:r w:rsidRPr="007E6BD8">
        <w:rPr>
          <w:rtl/>
        </w:rPr>
        <w:t xml:space="preserve"> </w:t>
      </w:r>
      <w:r w:rsidRPr="007E6BD8">
        <w:rPr>
          <w:rFonts w:hint="cs"/>
          <w:rtl/>
        </w:rPr>
        <w:t>حيث</w:t>
      </w:r>
      <w:r w:rsidRPr="007E6BD8">
        <w:rPr>
          <w:rtl/>
        </w:rPr>
        <w:t xml:space="preserve"> </w:t>
      </w:r>
      <w:r w:rsidRPr="007E6BD8">
        <w:rPr>
          <w:rFonts w:hint="cs"/>
          <w:rtl/>
        </w:rPr>
        <w:t>كان</w:t>
      </w:r>
      <w:r w:rsidRPr="007E6BD8">
        <w:rPr>
          <w:rtl/>
        </w:rPr>
        <w:t xml:space="preserve"> </w:t>
      </w:r>
      <w:r w:rsidRPr="007E6BD8">
        <w:rPr>
          <w:rFonts w:hint="cs"/>
          <w:rtl/>
        </w:rPr>
        <w:t>فقط</w:t>
      </w:r>
      <w:r w:rsidRPr="007E6BD8">
        <w:rPr>
          <w:rtl/>
        </w:rPr>
        <w:t xml:space="preserve"> </w:t>
      </w:r>
      <w:r w:rsidR="00A13304">
        <w:rPr>
          <w:rFonts w:hint="cs"/>
          <w:rtl/>
        </w:rPr>
        <w:t>١٠,٣</w:t>
      </w:r>
      <w:r w:rsidRPr="007E6BD8">
        <w:rPr>
          <w:rtl/>
        </w:rPr>
        <w:t xml:space="preserve">٪ </w:t>
      </w:r>
      <w:r w:rsidRPr="007E6BD8">
        <w:rPr>
          <w:rFonts w:hint="cs"/>
          <w:rtl/>
        </w:rPr>
        <w:t>من</w:t>
      </w:r>
      <w:r w:rsidRPr="007E6BD8">
        <w:rPr>
          <w:rtl/>
        </w:rPr>
        <w:t xml:space="preserve"> </w:t>
      </w:r>
      <w:r w:rsidRPr="007E6BD8">
        <w:rPr>
          <w:rFonts w:hint="cs"/>
          <w:rtl/>
        </w:rPr>
        <w:t>المستفيدين</w:t>
      </w:r>
      <w:r w:rsidRPr="007E6BD8">
        <w:rPr>
          <w:rtl/>
        </w:rPr>
        <w:t xml:space="preserve"> </w:t>
      </w:r>
      <w:r w:rsidRPr="007E6BD8">
        <w:rPr>
          <w:rFonts w:hint="cs"/>
          <w:rtl/>
        </w:rPr>
        <w:t>من</w:t>
      </w:r>
      <w:r w:rsidRPr="007E6BD8">
        <w:rPr>
          <w:rtl/>
        </w:rPr>
        <w:t xml:space="preserve"> </w:t>
      </w:r>
      <w:r w:rsidRPr="007E6BD8">
        <w:rPr>
          <w:rFonts w:hint="cs"/>
          <w:rtl/>
        </w:rPr>
        <w:t>المنحة</w:t>
      </w:r>
      <w:r w:rsidRPr="007E6BD8">
        <w:rPr>
          <w:rtl/>
        </w:rPr>
        <w:t xml:space="preserve"> </w:t>
      </w:r>
      <w:r w:rsidRPr="007E6BD8">
        <w:rPr>
          <w:rFonts w:hint="cs"/>
          <w:rtl/>
        </w:rPr>
        <w:t>يعملون</w:t>
      </w:r>
      <w:r w:rsidRPr="007E6BD8">
        <w:rPr>
          <w:rtl/>
        </w:rPr>
        <w:t xml:space="preserve"> </w:t>
      </w:r>
      <w:r w:rsidRPr="007E6BD8">
        <w:rPr>
          <w:rFonts w:hint="cs"/>
          <w:rtl/>
        </w:rPr>
        <w:t>في</w:t>
      </w:r>
      <w:r w:rsidRPr="007E6BD8">
        <w:rPr>
          <w:rtl/>
        </w:rPr>
        <w:t xml:space="preserve"> </w:t>
      </w:r>
      <w:r w:rsidRPr="007E6BD8">
        <w:rPr>
          <w:rFonts w:hint="cs"/>
          <w:rtl/>
        </w:rPr>
        <w:t>أي</w:t>
      </w:r>
      <w:r w:rsidRPr="007E6BD8">
        <w:rPr>
          <w:rtl/>
        </w:rPr>
        <w:t xml:space="preserve"> </w:t>
      </w:r>
      <w:r w:rsidRPr="007E6BD8">
        <w:rPr>
          <w:rFonts w:hint="cs"/>
          <w:rtl/>
        </w:rPr>
        <w:t>وظيفة</w:t>
      </w:r>
      <w:r w:rsidR="00A13304">
        <w:rPr>
          <w:rStyle w:val="FootnoteReference"/>
          <w:rtl/>
        </w:rPr>
        <w:footnoteReference w:id="20"/>
      </w:r>
      <w:r w:rsidRPr="007E6BD8">
        <w:rPr>
          <w:rtl/>
        </w:rPr>
        <w:t xml:space="preserve">. </w:t>
      </w:r>
      <w:r w:rsidRPr="007E6BD8">
        <w:rPr>
          <w:rFonts w:hint="cs"/>
          <w:rtl/>
        </w:rPr>
        <w:t>وفي</w:t>
      </w:r>
      <w:r w:rsidRPr="007E6BD8">
        <w:rPr>
          <w:rtl/>
        </w:rPr>
        <w:t xml:space="preserve"> </w:t>
      </w:r>
      <w:r w:rsidRPr="007E6BD8">
        <w:rPr>
          <w:rFonts w:hint="cs"/>
          <w:rtl/>
        </w:rPr>
        <w:t>المقابل،</w:t>
      </w:r>
      <w:r w:rsidRPr="007E6BD8">
        <w:rPr>
          <w:rtl/>
        </w:rPr>
        <w:t xml:space="preserve"> </w:t>
      </w:r>
      <w:r w:rsidRPr="007E6BD8">
        <w:rPr>
          <w:rFonts w:hint="cs"/>
          <w:rtl/>
        </w:rPr>
        <w:t>كان</w:t>
      </w:r>
      <w:r w:rsidRPr="007E6BD8">
        <w:rPr>
          <w:rtl/>
        </w:rPr>
        <w:t xml:space="preserve"> </w:t>
      </w:r>
      <w:r w:rsidR="00A13304">
        <w:rPr>
          <w:rFonts w:hint="cs"/>
          <w:rtl/>
        </w:rPr>
        <w:t>٤٤</w:t>
      </w:r>
      <w:r w:rsidRPr="007E6BD8">
        <w:rPr>
          <w:rtl/>
        </w:rPr>
        <w:t xml:space="preserve">٪ </w:t>
      </w:r>
      <w:r w:rsidRPr="007E6BD8">
        <w:rPr>
          <w:rFonts w:hint="cs"/>
          <w:rtl/>
        </w:rPr>
        <w:t>من</w:t>
      </w:r>
      <w:r w:rsidRPr="007E6BD8">
        <w:rPr>
          <w:rtl/>
        </w:rPr>
        <w:t xml:space="preserve"> </w:t>
      </w:r>
      <w:r w:rsidRPr="007E6BD8">
        <w:rPr>
          <w:rFonts w:hint="cs"/>
          <w:rtl/>
        </w:rPr>
        <w:t>غير</w:t>
      </w:r>
      <w:r w:rsidRPr="007E6BD8">
        <w:rPr>
          <w:rtl/>
        </w:rPr>
        <w:t xml:space="preserve"> </w:t>
      </w:r>
      <w:r w:rsidRPr="007E6BD8">
        <w:rPr>
          <w:rFonts w:hint="cs"/>
          <w:rtl/>
        </w:rPr>
        <w:t>المستفيدين</w:t>
      </w:r>
      <w:r w:rsidRPr="007E6BD8">
        <w:rPr>
          <w:rtl/>
        </w:rPr>
        <w:t xml:space="preserve"> </w:t>
      </w:r>
      <w:r w:rsidR="00A13304">
        <w:rPr>
          <w:rFonts w:hint="cs"/>
          <w:rtl/>
        </w:rPr>
        <w:t>يعملون و</w:t>
      </w:r>
      <w:r w:rsidRPr="007E6BD8">
        <w:rPr>
          <w:rFonts w:hint="cs"/>
          <w:rtl/>
        </w:rPr>
        <w:t>يعانون</w:t>
      </w:r>
      <w:r w:rsidRPr="007E6BD8">
        <w:rPr>
          <w:rtl/>
        </w:rPr>
        <w:t xml:space="preserve"> </w:t>
      </w:r>
      <w:r w:rsidRPr="007E6BD8">
        <w:rPr>
          <w:rFonts w:hint="cs"/>
          <w:rtl/>
        </w:rPr>
        <w:t>من</w:t>
      </w:r>
      <w:r w:rsidRPr="007E6BD8">
        <w:rPr>
          <w:rtl/>
        </w:rPr>
        <w:t xml:space="preserve"> </w:t>
      </w:r>
      <w:r w:rsidRPr="007E6BD8">
        <w:rPr>
          <w:rFonts w:hint="cs"/>
          <w:rtl/>
        </w:rPr>
        <w:t>قيود</w:t>
      </w:r>
      <w:r w:rsidRPr="007E6BD8">
        <w:rPr>
          <w:rtl/>
        </w:rPr>
        <w:t xml:space="preserve"> </w:t>
      </w:r>
      <w:r w:rsidRPr="007E6BD8">
        <w:rPr>
          <w:rFonts w:hint="cs"/>
          <w:rtl/>
        </w:rPr>
        <w:t>وظيفية</w:t>
      </w:r>
      <w:r w:rsidRPr="007E6BD8">
        <w:rPr>
          <w:rtl/>
        </w:rPr>
        <w:t xml:space="preserve"> </w:t>
      </w:r>
      <w:r w:rsidRPr="007E6BD8">
        <w:rPr>
          <w:rFonts w:hint="cs"/>
          <w:rtl/>
        </w:rPr>
        <w:t>شديدة</w:t>
      </w:r>
      <w:r w:rsidRPr="007E6BD8">
        <w:rPr>
          <w:rtl/>
        </w:rPr>
        <w:t xml:space="preserve">. </w:t>
      </w:r>
      <w:r w:rsidRPr="007E6BD8">
        <w:rPr>
          <w:rFonts w:hint="cs"/>
          <w:rtl/>
        </w:rPr>
        <w:t>تشير</w:t>
      </w:r>
      <w:r w:rsidRPr="007E6BD8">
        <w:rPr>
          <w:rtl/>
        </w:rPr>
        <w:t xml:space="preserve"> </w:t>
      </w:r>
      <w:r w:rsidRPr="007E6BD8">
        <w:rPr>
          <w:rFonts w:hint="cs"/>
          <w:rtl/>
        </w:rPr>
        <w:t>الأبحاث</w:t>
      </w:r>
      <w:r w:rsidRPr="007E6BD8">
        <w:rPr>
          <w:rtl/>
        </w:rPr>
        <w:t xml:space="preserve"> </w:t>
      </w:r>
      <w:r w:rsidRPr="007E6BD8">
        <w:rPr>
          <w:rFonts w:hint="cs"/>
          <w:rtl/>
        </w:rPr>
        <w:t>أيضًا</w:t>
      </w:r>
      <w:r w:rsidRPr="007E6BD8">
        <w:rPr>
          <w:rtl/>
        </w:rPr>
        <w:t xml:space="preserve"> </w:t>
      </w:r>
      <w:r w:rsidRPr="007E6BD8">
        <w:rPr>
          <w:rFonts w:hint="cs"/>
          <w:rtl/>
        </w:rPr>
        <w:t>إلى</w:t>
      </w:r>
      <w:r w:rsidRPr="007E6BD8">
        <w:rPr>
          <w:rtl/>
        </w:rPr>
        <w:t xml:space="preserve"> </w:t>
      </w:r>
      <w:r w:rsidRPr="007E6BD8">
        <w:rPr>
          <w:rFonts w:hint="cs"/>
          <w:rtl/>
        </w:rPr>
        <w:t>أن</w:t>
      </w:r>
      <w:r w:rsidRPr="007E6BD8">
        <w:rPr>
          <w:rtl/>
        </w:rPr>
        <w:t xml:space="preserve"> </w:t>
      </w:r>
      <w:r w:rsidRPr="007E6BD8">
        <w:rPr>
          <w:rFonts w:hint="cs"/>
          <w:rtl/>
        </w:rPr>
        <w:t>برنامج</w:t>
      </w:r>
      <w:r w:rsidRPr="007E6BD8">
        <w:rPr>
          <w:rtl/>
        </w:rPr>
        <w:t xml:space="preserve"> "</w:t>
      </w:r>
      <w:r w:rsidRPr="007E6BD8">
        <w:rPr>
          <w:rFonts w:hint="cs"/>
          <w:rtl/>
        </w:rPr>
        <w:t>منحة</w:t>
      </w:r>
      <w:r w:rsidRPr="007E6BD8">
        <w:rPr>
          <w:rtl/>
        </w:rPr>
        <w:t xml:space="preserve"> </w:t>
      </w:r>
      <w:r w:rsidRPr="007E6BD8">
        <w:rPr>
          <w:rFonts w:hint="cs"/>
          <w:rtl/>
        </w:rPr>
        <w:t>الاستحقاق</w:t>
      </w:r>
      <w:r w:rsidRPr="007E6BD8">
        <w:rPr>
          <w:rtl/>
        </w:rPr>
        <w:t xml:space="preserve"> </w:t>
      </w:r>
      <w:r w:rsidRPr="007E6BD8">
        <w:rPr>
          <w:rFonts w:hint="cs"/>
          <w:rtl/>
        </w:rPr>
        <w:t>المستمر</w:t>
      </w:r>
      <w:r w:rsidRPr="007E6BD8">
        <w:rPr>
          <w:rtl/>
        </w:rPr>
        <w:t xml:space="preserve">" </w:t>
      </w:r>
      <w:r w:rsidRPr="007E6BD8">
        <w:rPr>
          <w:rFonts w:hint="cs"/>
          <w:rtl/>
        </w:rPr>
        <w:t>في</w:t>
      </w:r>
      <w:r w:rsidRPr="007E6BD8">
        <w:rPr>
          <w:rtl/>
        </w:rPr>
        <w:t xml:space="preserve"> </w:t>
      </w:r>
      <w:r w:rsidRPr="007E6BD8">
        <w:rPr>
          <w:rFonts w:hint="cs"/>
          <w:rtl/>
        </w:rPr>
        <w:t>البرازيل،</w:t>
      </w:r>
      <w:r w:rsidRPr="007E6BD8">
        <w:rPr>
          <w:rtl/>
        </w:rPr>
        <w:t xml:space="preserve"> </w:t>
      </w:r>
      <w:r w:rsidRPr="007E6BD8">
        <w:rPr>
          <w:rFonts w:hint="cs"/>
          <w:rtl/>
        </w:rPr>
        <w:t>الذي</w:t>
      </w:r>
      <w:r w:rsidRPr="007E6BD8">
        <w:rPr>
          <w:rtl/>
        </w:rPr>
        <w:t xml:space="preserve"> </w:t>
      </w:r>
      <w:r w:rsidRPr="007E6BD8">
        <w:rPr>
          <w:rFonts w:hint="cs"/>
          <w:rtl/>
        </w:rPr>
        <w:t>يعتمد</w:t>
      </w:r>
      <w:r w:rsidRPr="007E6BD8">
        <w:rPr>
          <w:rtl/>
        </w:rPr>
        <w:t xml:space="preserve"> </w:t>
      </w:r>
      <w:r w:rsidRPr="007E6BD8">
        <w:rPr>
          <w:rFonts w:hint="cs"/>
          <w:rtl/>
        </w:rPr>
        <w:t>على</w:t>
      </w:r>
      <w:r w:rsidRPr="007E6BD8">
        <w:rPr>
          <w:rtl/>
        </w:rPr>
        <w:t xml:space="preserve"> </w:t>
      </w:r>
      <w:r w:rsidRPr="007E6BD8">
        <w:rPr>
          <w:rFonts w:hint="cs"/>
          <w:rtl/>
        </w:rPr>
        <w:t>اختبار</w:t>
      </w:r>
      <w:r w:rsidRPr="007E6BD8">
        <w:rPr>
          <w:rtl/>
        </w:rPr>
        <w:t xml:space="preserve"> </w:t>
      </w:r>
      <w:r w:rsidRPr="007E6BD8">
        <w:rPr>
          <w:rFonts w:hint="cs"/>
          <w:rtl/>
        </w:rPr>
        <w:t>الدخل،</w:t>
      </w:r>
      <w:r w:rsidRPr="007E6BD8">
        <w:rPr>
          <w:rtl/>
        </w:rPr>
        <w:t xml:space="preserve"> </w:t>
      </w:r>
      <w:r w:rsidRPr="007E6BD8">
        <w:rPr>
          <w:rFonts w:hint="cs"/>
          <w:rtl/>
        </w:rPr>
        <w:t>شهد</w:t>
      </w:r>
      <w:r w:rsidRPr="007E6BD8">
        <w:rPr>
          <w:rtl/>
        </w:rPr>
        <w:t xml:space="preserve"> </w:t>
      </w:r>
      <w:r w:rsidRPr="007E6BD8">
        <w:rPr>
          <w:rFonts w:hint="cs"/>
          <w:rtl/>
        </w:rPr>
        <w:t>انخفاضًا</w:t>
      </w:r>
      <w:r w:rsidRPr="007E6BD8">
        <w:rPr>
          <w:rtl/>
        </w:rPr>
        <w:t xml:space="preserve"> </w:t>
      </w:r>
      <w:r w:rsidRPr="007E6BD8">
        <w:rPr>
          <w:rFonts w:hint="cs"/>
          <w:rtl/>
        </w:rPr>
        <w:t>في</w:t>
      </w:r>
      <w:r w:rsidRPr="007E6BD8">
        <w:rPr>
          <w:rtl/>
        </w:rPr>
        <w:t xml:space="preserve"> </w:t>
      </w:r>
      <w:r w:rsidRPr="007E6BD8">
        <w:rPr>
          <w:rFonts w:hint="cs"/>
          <w:rtl/>
        </w:rPr>
        <w:t>مشاركة</w:t>
      </w:r>
      <w:r w:rsidRPr="007E6BD8">
        <w:rPr>
          <w:rtl/>
        </w:rPr>
        <w:t xml:space="preserve"> </w:t>
      </w:r>
      <w:r w:rsidRPr="007E6BD8">
        <w:rPr>
          <w:rFonts w:hint="cs"/>
          <w:rtl/>
        </w:rPr>
        <w:t>القوى</w:t>
      </w:r>
      <w:r w:rsidRPr="007E6BD8">
        <w:rPr>
          <w:rtl/>
        </w:rPr>
        <w:t xml:space="preserve"> </w:t>
      </w:r>
      <w:r w:rsidRPr="007E6BD8">
        <w:rPr>
          <w:rFonts w:hint="cs"/>
          <w:rtl/>
        </w:rPr>
        <w:t>العاملة</w:t>
      </w:r>
      <w:r w:rsidRPr="007E6BD8">
        <w:rPr>
          <w:rtl/>
        </w:rPr>
        <w:t xml:space="preserve"> </w:t>
      </w:r>
      <w:r w:rsidRPr="007E6BD8">
        <w:rPr>
          <w:rFonts w:hint="cs"/>
          <w:rtl/>
        </w:rPr>
        <w:t>بين</w:t>
      </w:r>
      <w:r w:rsidRPr="007E6BD8">
        <w:rPr>
          <w:rtl/>
        </w:rPr>
        <w:t xml:space="preserve"> </w:t>
      </w:r>
      <w:r w:rsidRPr="007E6BD8">
        <w:rPr>
          <w:rFonts w:hint="cs"/>
          <w:rtl/>
        </w:rPr>
        <w:t>المستفيدين،</w:t>
      </w:r>
      <w:r w:rsidRPr="007E6BD8">
        <w:rPr>
          <w:rtl/>
        </w:rPr>
        <w:t xml:space="preserve"> </w:t>
      </w:r>
      <w:r w:rsidRPr="007E6BD8">
        <w:rPr>
          <w:rFonts w:hint="cs"/>
          <w:rtl/>
        </w:rPr>
        <w:t>مما</w:t>
      </w:r>
      <w:r w:rsidRPr="007E6BD8">
        <w:rPr>
          <w:rtl/>
        </w:rPr>
        <w:t xml:space="preserve"> </w:t>
      </w:r>
      <w:r w:rsidRPr="007E6BD8">
        <w:rPr>
          <w:rFonts w:hint="cs"/>
          <w:rtl/>
        </w:rPr>
        <w:t>يوضح</w:t>
      </w:r>
      <w:r w:rsidRPr="007E6BD8">
        <w:rPr>
          <w:rtl/>
        </w:rPr>
        <w:t xml:space="preserve"> </w:t>
      </w:r>
      <w:r w:rsidRPr="007E6BD8">
        <w:rPr>
          <w:rFonts w:hint="cs"/>
          <w:rtl/>
        </w:rPr>
        <w:t>أن</w:t>
      </w:r>
      <w:r w:rsidRPr="007E6BD8">
        <w:rPr>
          <w:rtl/>
        </w:rPr>
        <w:t xml:space="preserve"> </w:t>
      </w:r>
      <w:r w:rsidRPr="007E6BD8">
        <w:rPr>
          <w:rFonts w:hint="cs"/>
          <w:rtl/>
        </w:rPr>
        <w:t>اختبار</w:t>
      </w:r>
      <w:r w:rsidRPr="007E6BD8">
        <w:rPr>
          <w:rtl/>
        </w:rPr>
        <w:t xml:space="preserve"> </w:t>
      </w:r>
      <w:r w:rsidRPr="007E6BD8">
        <w:rPr>
          <w:rFonts w:hint="cs"/>
          <w:rtl/>
        </w:rPr>
        <w:t>الاستحقاق</w:t>
      </w:r>
      <w:r w:rsidRPr="007E6BD8">
        <w:rPr>
          <w:rtl/>
        </w:rPr>
        <w:t xml:space="preserve"> </w:t>
      </w:r>
      <w:r w:rsidRPr="007E6BD8">
        <w:rPr>
          <w:rFonts w:hint="cs"/>
          <w:rtl/>
        </w:rPr>
        <w:t>يمكن</w:t>
      </w:r>
      <w:r w:rsidRPr="007E6BD8">
        <w:rPr>
          <w:rtl/>
        </w:rPr>
        <w:t xml:space="preserve"> </w:t>
      </w:r>
      <w:r w:rsidRPr="007E6BD8">
        <w:rPr>
          <w:rFonts w:hint="cs"/>
          <w:rtl/>
        </w:rPr>
        <w:t>أن</w:t>
      </w:r>
      <w:r w:rsidRPr="007E6BD8">
        <w:rPr>
          <w:rtl/>
        </w:rPr>
        <w:t xml:space="preserve"> </w:t>
      </w:r>
      <w:r w:rsidRPr="007E6BD8">
        <w:rPr>
          <w:rFonts w:hint="cs"/>
          <w:rtl/>
        </w:rPr>
        <w:t>يقلل</w:t>
      </w:r>
      <w:r w:rsidRPr="007E6BD8">
        <w:rPr>
          <w:rtl/>
        </w:rPr>
        <w:t xml:space="preserve"> </w:t>
      </w:r>
      <w:r w:rsidRPr="007E6BD8">
        <w:rPr>
          <w:rFonts w:hint="cs"/>
          <w:rtl/>
        </w:rPr>
        <w:t>من</w:t>
      </w:r>
      <w:r w:rsidRPr="007E6BD8">
        <w:rPr>
          <w:rtl/>
        </w:rPr>
        <w:t xml:space="preserve"> </w:t>
      </w:r>
      <w:r w:rsidRPr="007E6BD8">
        <w:rPr>
          <w:rFonts w:hint="cs"/>
          <w:rtl/>
        </w:rPr>
        <w:t>الحوافز</w:t>
      </w:r>
      <w:r w:rsidRPr="007E6BD8">
        <w:rPr>
          <w:rtl/>
        </w:rPr>
        <w:t xml:space="preserve"> </w:t>
      </w:r>
      <w:r w:rsidRPr="007E6BD8">
        <w:rPr>
          <w:rFonts w:hint="cs"/>
          <w:rtl/>
        </w:rPr>
        <w:t>لكل</w:t>
      </w:r>
      <w:r w:rsidRPr="007E6BD8">
        <w:rPr>
          <w:rtl/>
        </w:rPr>
        <w:t xml:space="preserve"> </w:t>
      </w:r>
      <w:r w:rsidRPr="007E6BD8">
        <w:rPr>
          <w:rFonts w:hint="cs"/>
          <w:rtl/>
        </w:rPr>
        <w:t>من</w:t>
      </w:r>
      <w:r w:rsidRPr="007E6BD8">
        <w:rPr>
          <w:rtl/>
        </w:rPr>
        <w:t xml:space="preserve"> </w:t>
      </w:r>
      <w:r w:rsidRPr="007E6BD8">
        <w:rPr>
          <w:rFonts w:hint="cs"/>
          <w:rtl/>
        </w:rPr>
        <w:t>المستفيدين</w:t>
      </w:r>
      <w:r w:rsidRPr="007E6BD8">
        <w:rPr>
          <w:rtl/>
        </w:rPr>
        <w:t xml:space="preserve"> </w:t>
      </w:r>
      <w:r w:rsidRPr="007E6BD8">
        <w:rPr>
          <w:rFonts w:hint="cs"/>
          <w:rtl/>
        </w:rPr>
        <w:t>وأفراد</w:t>
      </w:r>
      <w:r w:rsidRPr="007E6BD8">
        <w:rPr>
          <w:rtl/>
        </w:rPr>
        <w:t xml:space="preserve"> </w:t>
      </w:r>
      <w:r w:rsidRPr="007E6BD8">
        <w:rPr>
          <w:rFonts w:hint="cs"/>
          <w:rtl/>
        </w:rPr>
        <w:t>أسرهم</w:t>
      </w:r>
      <w:r w:rsidRPr="007E6BD8">
        <w:rPr>
          <w:rtl/>
        </w:rPr>
        <w:t xml:space="preserve"> </w:t>
      </w:r>
      <w:r w:rsidRPr="007E6BD8">
        <w:rPr>
          <w:rFonts w:hint="cs"/>
          <w:rtl/>
        </w:rPr>
        <w:t>لمتابعة</w:t>
      </w:r>
      <w:r w:rsidRPr="007E6BD8">
        <w:rPr>
          <w:rtl/>
        </w:rPr>
        <w:t xml:space="preserve"> </w:t>
      </w:r>
      <w:r w:rsidRPr="007E6BD8">
        <w:rPr>
          <w:rFonts w:hint="cs"/>
          <w:rtl/>
        </w:rPr>
        <w:t>العمل</w:t>
      </w:r>
      <w:r w:rsidRPr="007E6BD8">
        <w:rPr>
          <w:rtl/>
        </w:rPr>
        <w:t>.</w:t>
      </w:r>
      <w:r w:rsidR="006154EE">
        <w:rPr>
          <w:rStyle w:val="FootnoteReference"/>
          <w:rtl/>
        </w:rPr>
        <w:footnoteReference w:id="21"/>
      </w:r>
    </w:p>
    <w:tbl>
      <w:tblPr>
        <w:tblStyle w:val="TableGrid"/>
        <w:tblW w:w="0" w:type="auto"/>
        <w:tblBorders>
          <w:top w:val="none" w:sz="0" w:space="0" w:color="auto"/>
          <w:left w:val="single" w:sz="24" w:space="0" w:color="B5DBAE" w:themeColor="accent4"/>
          <w:bottom w:val="none" w:sz="0" w:space="0" w:color="auto"/>
          <w:right w:val="none" w:sz="0" w:space="0" w:color="auto"/>
          <w:insideH w:val="none" w:sz="0" w:space="0" w:color="auto"/>
          <w:insideV w:val="none" w:sz="0" w:space="0" w:color="auto"/>
        </w:tblBorders>
        <w:shd w:val="clear" w:color="auto" w:fill="F2F2F2" w:themeFill="background1" w:themeFillShade="F2"/>
        <w:tblLook w:val="04A0" w:firstRow="1" w:lastRow="0" w:firstColumn="1" w:lastColumn="0" w:noHBand="0" w:noVBand="1"/>
      </w:tblPr>
      <w:tblGrid>
        <w:gridCol w:w="8990"/>
      </w:tblGrid>
      <w:tr w:rsidR="006154EE" w14:paraId="036B53FD" w14:textId="77777777" w:rsidTr="005F3C64">
        <w:tc>
          <w:tcPr>
            <w:tcW w:w="9010" w:type="dxa"/>
            <w:shd w:val="clear" w:color="auto" w:fill="F2F2F2" w:themeFill="background1" w:themeFillShade="F2"/>
          </w:tcPr>
          <w:p w14:paraId="5AB71731" w14:textId="207BB6DC" w:rsidR="006154EE" w:rsidRPr="00040DDD" w:rsidRDefault="00040DDD" w:rsidP="00040DDD">
            <w:pPr>
              <w:pStyle w:val="Caption"/>
              <w:bidi/>
              <w:rPr>
                <w:b w:val="0"/>
                <w:bCs/>
                <w:sz w:val="20"/>
                <w:szCs w:val="20"/>
                <w:rtl/>
              </w:rPr>
            </w:pPr>
            <w:r w:rsidRPr="00040DDD">
              <w:rPr>
                <w:rFonts w:hint="cs"/>
                <w:b w:val="0"/>
                <w:bCs/>
                <w:sz w:val="20"/>
                <w:szCs w:val="20"/>
                <w:rtl/>
              </w:rPr>
              <w:t>الصندوق ٤-١: تحدي تحديد عدم القدرة على العمل</w:t>
            </w:r>
          </w:p>
          <w:p w14:paraId="3D01A6DD" w14:textId="7B43626A" w:rsidR="00040DDD" w:rsidRPr="007E73BB" w:rsidRDefault="00704A28" w:rsidP="00704A28">
            <w:pPr>
              <w:keepNext/>
              <w:bidi/>
              <w:jc w:val="both"/>
              <w:rPr>
                <w:rtl/>
                <w:lang w:val="en-US"/>
              </w:rPr>
            </w:pPr>
            <w:r>
              <w:rPr>
                <w:rFonts w:hint="cs"/>
                <w:rtl/>
              </w:rPr>
              <w:t>غالباً ما يكون تحديد عدم القدرة على العمل غير متوافق مع الفرص الفعلية للعمل، حيث يفترض غالباً أن يكون مرتبطاُ فقط بالقدرة البدني أو العقلية أو الذهنية للفرد. يجب أن تأخذ التقييمات الفعّالة في اعتبارها البيئة الأوسع. في جنوب إفريقيا، قد يكون العديد من مستفيدي من منافع الإعاقة قادرين جسدياً على العمل، لكنهم غير قادرين على تأمين وظائف بسبب معدلات البطالة المرتفعة والتمييز، مما يمكن أن يحد من فرصهم في الحصول على عمل. وبناءً عل</w:t>
            </w:r>
            <w:r w:rsidR="007E73BB">
              <w:rPr>
                <w:rFonts w:hint="cs"/>
                <w:rtl/>
              </w:rPr>
              <w:t xml:space="preserve">يه، تعترف وكالة الضمان الاجتماعي في جنوب إفريقيا بأن تقييمات القدرة على العمل يجب أن تعكس واقع سوق العمل بدلاً من التركيز فقط على القدرات الشخصية. وكذلك الحال في </w:t>
            </w:r>
            <w:proofErr w:type="spellStart"/>
            <w:r w:rsidR="007E73BB">
              <w:rPr>
                <w:rFonts w:hint="cs"/>
                <w:rtl/>
              </w:rPr>
              <w:t>موريشوس</w:t>
            </w:r>
            <w:proofErr w:type="spellEnd"/>
            <w:r w:rsidR="007E73BB">
              <w:rPr>
                <w:rFonts w:hint="cs"/>
                <w:rtl/>
              </w:rPr>
              <w:t xml:space="preserve"> حيث </w:t>
            </w:r>
            <w:proofErr w:type="gramStart"/>
            <w:r w:rsidR="007E73BB">
              <w:rPr>
                <w:rFonts w:hint="cs"/>
                <w:rtl/>
              </w:rPr>
              <w:t>أنه</w:t>
            </w:r>
            <w:proofErr w:type="gramEnd"/>
            <w:r w:rsidR="007E73BB">
              <w:rPr>
                <w:rFonts w:hint="cs"/>
                <w:rtl/>
              </w:rPr>
              <w:t xml:space="preserve"> من المفترض بأن مستفيدي إعانة الإعاقة لا يمكنهم العمل إلا أنه لا توجد قيود على العمل </w:t>
            </w:r>
            <w:r w:rsidR="00E90253">
              <w:rPr>
                <w:rFonts w:hint="cs"/>
                <w:rtl/>
              </w:rPr>
              <w:t>على أرض الواقع.</w:t>
            </w:r>
          </w:p>
        </w:tc>
      </w:tr>
    </w:tbl>
    <w:p w14:paraId="3E38E198" w14:textId="77777777" w:rsidR="00E90253" w:rsidRPr="00E90253" w:rsidRDefault="00E90253" w:rsidP="00E90253">
      <w:pPr>
        <w:bidi/>
        <w:spacing w:before="120" w:after="240"/>
        <w:jc w:val="both"/>
        <w:rPr>
          <w:i/>
          <w:iCs/>
          <w:sz w:val="16"/>
          <w:szCs w:val="16"/>
        </w:rPr>
      </w:pPr>
      <w:r w:rsidRPr="00E90253">
        <w:rPr>
          <w:rFonts w:hint="cs"/>
          <w:sz w:val="16"/>
          <w:szCs w:val="16"/>
          <w:rtl/>
        </w:rPr>
        <w:t xml:space="preserve">المصدر: </w:t>
      </w:r>
      <w:r w:rsidRPr="00E90253">
        <w:rPr>
          <w:i/>
          <w:iCs/>
          <w:sz w:val="16"/>
          <w:szCs w:val="16"/>
        </w:rPr>
        <w:t>Source: Kidd et al. (</w:t>
      </w:r>
      <w:proofErr w:type="gramStart"/>
      <w:r w:rsidRPr="00E90253">
        <w:rPr>
          <w:i/>
          <w:iCs/>
          <w:sz w:val="16"/>
          <w:szCs w:val="16"/>
        </w:rPr>
        <w:t>2018);</w:t>
      </w:r>
      <w:proofErr w:type="gramEnd"/>
      <w:r w:rsidRPr="00E90253">
        <w:rPr>
          <w:i/>
          <w:iCs/>
          <w:sz w:val="16"/>
          <w:szCs w:val="16"/>
        </w:rPr>
        <w:t xml:space="preserve"> </w:t>
      </w:r>
      <w:proofErr w:type="spellStart"/>
      <w:r w:rsidRPr="00E90253">
        <w:rPr>
          <w:i/>
          <w:iCs/>
          <w:sz w:val="16"/>
          <w:szCs w:val="16"/>
        </w:rPr>
        <w:t>Wapling</w:t>
      </w:r>
      <w:proofErr w:type="spellEnd"/>
      <w:r w:rsidRPr="00E90253">
        <w:rPr>
          <w:i/>
          <w:iCs/>
          <w:sz w:val="16"/>
          <w:szCs w:val="16"/>
        </w:rPr>
        <w:t xml:space="preserve"> et al. (2022).</w:t>
      </w:r>
    </w:p>
    <w:p w14:paraId="4F3D7015" w14:textId="16C918C4" w:rsidR="008E6B77" w:rsidRPr="008E6B77" w:rsidRDefault="008E6B77" w:rsidP="008E6B77">
      <w:pPr>
        <w:bidi/>
        <w:jc w:val="both"/>
        <w:rPr>
          <w:rtl/>
          <w:lang w:val="en-PL"/>
        </w:rPr>
      </w:pPr>
      <w:r w:rsidRPr="008E6B77">
        <w:rPr>
          <w:rFonts w:hint="cs"/>
          <w:rtl/>
          <w:lang w:val="en-PL"/>
        </w:rPr>
        <w:lastRenderedPageBreak/>
        <w:t>تواجه</w:t>
      </w:r>
      <w:r w:rsidRPr="008E6B77">
        <w:rPr>
          <w:rtl/>
          <w:lang w:val="en-PL"/>
        </w:rPr>
        <w:t xml:space="preserve"> </w:t>
      </w:r>
      <w:r w:rsidRPr="008E6B77">
        <w:rPr>
          <w:rFonts w:hint="cs"/>
          <w:rtl/>
          <w:lang w:val="en-PL"/>
        </w:rPr>
        <w:t>الحكومات</w:t>
      </w:r>
      <w:r w:rsidRPr="008E6B77">
        <w:rPr>
          <w:rtl/>
          <w:lang w:val="en-PL"/>
        </w:rPr>
        <w:t xml:space="preserve"> </w:t>
      </w:r>
      <w:r w:rsidRPr="008E6B77">
        <w:rPr>
          <w:rFonts w:hint="cs"/>
          <w:rtl/>
          <w:lang w:val="en-PL"/>
        </w:rPr>
        <w:t>تحدي</w:t>
      </w:r>
      <w:r w:rsidRPr="008E6B77">
        <w:rPr>
          <w:rtl/>
          <w:lang w:val="en-PL"/>
        </w:rPr>
        <w:t xml:space="preserve"> </w:t>
      </w:r>
      <w:r w:rsidRPr="008E6B77">
        <w:rPr>
          <w:rFonts w:hint="cs"/>
          <w:rtl/>
          <w:lang w:val="en-PL"/>
        </w:rPr>
        <w:t>تصميم</w:t>
      </w:r>
      <w:r w:rsidRPr="008E6B77">
        <w:rPr>
          <w:rtl/>
          <w:lang w:val="en-PL"/>
        </w:rPr>
        <w:t xml:space="preserve"> </w:t>
      </w:r>
      <w:r w:rsidRPr="008E6B77">
        <w:rPr>
          <w:rFonts w:hint="cs"/>
          <w:rtl/>
          <w:lang w:val="en-PL"/>
        </w:rPr>
        <w:t>نظم</w:t>
      </w:r>
      <w:r w:rsidRPr="008E6B77">
        <w:rPr>
          <w:rtl/>
          <w:lang w:val="en-PL"/>
        </w:rPr>
        <w:t xml:space="preserve"> </w:t>
      </w:r>
      <w:r w:rsidR="00BB300C">
        <w:rPr>
          <w:rFonts w:hint="cs"/>
          <w:rtl/>
          <w:lang w:val="en-PL"/>
        </w:rPr>
        <w:t>الضمان</w:t>
      </w:r>
      <w:r w:rsidRPr="008E6B77">
        <w:rPr>
          <w:rtl/>
          <w:lang w:val="en-PL"/>
        </w:rPr>
        <w:t xml:space="preserve"> </w:t>
      </w:r>
      <w:r w:rsidRPr="008E6B77">
        <w:rPr>
          <w:rFonts w:hint="cs"/>
          <w:rtl/>
          <w:lang w:val="en-PL"/>
        </w:rPr>
        <w:t>الاجتماعي</w:t>
      </w:r>
      <w:r w:rsidRPr="008E6B77">
        <w:rPr>
          <w:rtl/>
          <w:lang w:val="en-PL"/>
        </w:rPr>
        <w:t xml:space="preserve"> </w:t>
      </w:r>
      <w:r w:rsidRPr="008E6B77">
        <w:rPr>
          <w:rFonts w:hint="cs"/>
          <w:rtl/>
          <w:lang w:val="en-PL"/>
        </w:rPr>
        <w:t>التي</w:t>
      </w:r>
      <w:r w:rsidRPr="008E6B77">
        <w:rPr>
          <w:rtl/>
          <w:lang w:val="en-PL"/>
        </w:rPr>
        <w:t xml:space="preserve"> </w:t>
      </w:r>
      <w:r w:rsidRPr="008E6B77">
        <w:rPr>
          <w:rFonts w:hint="cs"/>
          <w:rtl/>
          <w:lang w:val="en-PL"/>
        </w:rPr>
        <w:t>توفر</w:t>
      </w:r>
      <w:r w:rsidRPr="008E6B77">
        <w:rPr>
          <w:rtl/>
          <w:lang w:val="en-PL"/>
        </w:rPr>
        <w:t xml:space="preserve"> </w:t>
      </w:r>
      <w:r w:rsidRPr="008E6B77">
        <w:rPr>
          <w:rFonts w:hint="cs"/>
          <w:rtl/>
          <w:lang w:val="en-PL"/>
        </w:rPr>
        <w:t>للأشخاص</w:t>
      </w:r>
      <w:r w:rsidRPr="008E6B77">
        <w:rPr>
          <w:rtl/>
          <w:lang w:val="en-PL"/>
        </w:rPr>
        <w:t xml:space="preserve"> </w:t>
      </w:r>
      <w:r w:rsidRPr="008E6B77">
        <w:rPr>
          <w:rFonts w:hint="cs"/>
          <w:rtl/>
          <w:lang w:val="en-PL"/>
        </w:rPr>
        <w:t>ذوي</w:t>
      </w:r>
      <w:r w:rsidRPr="008E6B77">
        <w:rPr>
          <w:rtl/>
          <w:lang w:val="en-PL"/>
        </w:rPr>
        <w:t xml:space="preserve"> </w:t>
      </w:r>
      <w:r w:rsidRPr="008E6B77">
        <w:rPr>
          <w:rFonts w:hint="cs"/>
          <w:rtl/>
          <w:lang w:val="en-PL"/>
        </w:rPr>
        <w:t>الإعاقة</w:t>
      </w:r>
      <w:r w:rsidRPr="008E6B77">
        <w:rPr>
          <w:rtl/>
          <w:lang w:val="en-PL"/>
        </w:rPr>
        <w:t xml:space="preserve"> </w:t>
      </w:r>
      <w:r w:rsidRPr="008E6B77">
        <w:rPr>
          <w:rFonts w:hint="cs"/>
          <w:rtl/>
          <w:lang w:val="en-PL"/>
        </w:rPr>
        <w:t>الدعم</w:t>
      </w:r>
      <w:r w:rsidRPr="008E6B77">
        <w:rPr>
          <w:rtl/>
          <w:lang w:val="en-PL"/>
        </w:rPr>
        <w:t xml:space="preserve"> </w:t>
      </w:r>
      <w:r w:rsidRPr="008E6B77">
        <w:rPr>
          <w:rFonts w:hint="cs"/>
          <w:rtl/>
          <w:lang w:val="en-PL"/>
        </w:rPr>
        <w:t>المالي</w:t>
      </w:r>
      <w:r w:rsidRPr="008E6B77">
        <w:rPr>
          <w:rtl/>
          <w:lang w:val="en-PL"/>
        </w:rPr>
        <w:t xml:space="preserve"> </w:t>
      </w:r>
      <w:r w:rsidRPr="008E6B77">
        <w:rPr>
          <w:rFonts w:hint="cs"/>
          <w:rtl/>
          <w:lang w:val="en-PL"/>
        </w:rPr>
        <w:t>الذي</w:t>
      </w:r>
      <w:r w:rsidRPr="008E6B77">
        <w:rPr>
          <w:rtl/>
          <w:lang w:val="en-PL"/>
        </w:rPr>
        <w:t xml:space="preserve"> </w:t>
      </w:r>
      <w:r w:rsidRPr="008E6B77">
        <w:rPr>
          <w:rFonts w:hint="cs"/>
          <w:rtl/>
          <w:lang w:val="en-PL"/>
        </w:rPr>
        <w:t>يحتاجونه،</w:t>
      </w:r>
      <w:r w:rsidRPr="008E6B77">
        <w:rPr>
          <w:rtl/>
          <w:lang w:val="en-PL"/>
        </w:rPr>
        <w:t xml:space="preserve"> </w:t>
      </w:r>
      <w:r w:rsidRPr="008E6B77">
        <w:rPr>
          <w:rFonts w:hint="cs"/>
          <w:rtl/>
          <w:lang w:val="en-PL"/>
        </w:rPr>
        <w:t>وفي</w:t>
      </w:r>
      <w:r w:rsidRPr="008E6B77">
        <w:rPr>
          <w:rtl/>
          <w:lang w:val="en-PL"/>
        </w:rPr>
        <w:t xml:space="preserve"> </w:t>
      </w:r>
      <w:r w:rsidRPr="008E6B77">
        <w:rPr>
          <w:rFonts w:hint="cs"/>
          <w:rtl/>
          <w:lang w:val="en-PL"/>
        </w:rPr>
        <w:t>نفس</w:t>
      </w:r>
      <w:r w:rsidRPr="008E6B77">
        <w:rPr>
          <w:rtl/>
          <w:lang w:val="en-PL"/>
        </w:rPr>
        <w:t xml:space="preserve"> </w:t>
      </w:r>
      <w:r w:rsidRPr="008E6B77">
        <w:rPr>
          <w:rFonts w:hint="cs"/>
          <w:rtl/>
          <w:lang w:val="en-PL"/>
        </w:rPr>
        <w:t>الوقت</w:t>
      </w:r>
      <w:r w:rsidRPr="008E6B77">
        <w:rPr>
          <w:rtl/>
          <w:lang w:val="en-PL"/>
        </w:rPr>
        <w:t xml:space="preserve"> </w:t>
      </w:r>
      <w:r w:rsidRPr="008E6B77">
        <w:rPr>
          <w:rFonts w:hint="cs"/>
          <w:rtl/>
          <w:lang w:val="en-PL"/>
        </w:rPr>
        <w:t>تدعمهم</w:t>
      </w:r>
      <w:r w:rsidRPr="008E6B77">
        <w:rPr>
          <w:rtl/>
          <w:lang w:val="en-PL"/>
        </w:rPr>
        <w:t xml:space="preserve"> </w:t>
      </w:r>
      <w:r w:rsidRPr="008E6B77">
        <w:rPr>
          <w:rFonts w:hint="cs"/>
          <w:rtl/>
          <w:lang w:val="en-PL"/>
        </w:rPr>
        <w:t>في</w:t>
      </w:r>
      <w:r w:rsidRPr="008E6B77">
        <w:rPr>
          <w:rtl/>
          <w:lang w:val="en-PL"/>
        </w:rPr>
        <w:t xml:space="preserve"> </w:t>
      </w:r>
      <w:r w:rsidRPr="008E6B77">
        <w:rPr>
          <w:rFonts w:hint="cs"/>
          <w:rtl/>
          <w:lang w:val="en-PL"/>
        </w:rPr>
        <w:t>الحصول</w:t>
      </w:r>
      <w:r w:rsidRPr="008E6B77">
        <w:rPr>
          <w:rtl/>
          <w:lang w:val="en-PL"/>
        </w:rPr>
        <w:t xml:space="preserve"> </w:t>
      </w:r>
      <w:r w:rsidRPr="008E6B77">
        <w:rPr>
          <w:rFonts w:hint="cs"/>
          <w:rtl/>
          <w:lang w:val="en-PL"/>
        </w:rPr>
        <w:t>على</w:t>
      </w:r>
      <w:r w:rsidRPr="008E6B77">
        <w:rPr>
          <w:rtl/>
          <w:lang w:val="en-PL"/>
        </w:rPr>
        <w:t xml:space="preserve"> </w:t>
      </w:r>
      <w:r w:rsidRPr="008E6B77">
        <w:rPr>
          <w:rFonts w:hint="cs"/>
          <w:rtl/>
          <w:lang w:val="en-PL"/>
        </w:rPr>
        <w:t>وظائف</w:t>
      </w:r>
      <w:r w:rsidRPr="008E6B77">
        <w:rPr>
          <w:rtl/>
          <w:lang w:val="en-PL"/>
        </w:rPr>
        <w:t xml:space="preserve"> </w:t>
      </w:r>
      <w:r w:rsidRPr="008E6B77">
        <w:rPr>
          <w:rFonts w:hint="cs"/>
          <w:rtl/>
          <w:lang w:val="en-PL"/>
        </w:rPr>
        <w:t>والحفاظ</w:t>
      </w:r>
      <w:r w:rsidRPr="008E6B77">
        <w:rPr>
          <w:rtl/>
          <w:lang w:val="en-PL"/>
        </w:rPr>
        <w:t xml:space="preserve"> </w:t>
      </w:r>
      <w:r w:rsidRPr="008E6B77">
        <w:rPr>
          <w:rFonts w:hint="cs"/>
          <w:rtl/>
          <w:lang w:val="en-PL"/>
        </w:rPr>
        <w:t>عليها</w:t>
      </w:r>
      <w:r w:rsidRPr="008E6B77">
        <w:rPr>
          <w:rtl/>
          <w:lang w:val="en-PL"/>
        </w:rPr>
        <w:t xml:space="preserve">. </w:t>
      </w:r>
      <w:r w:rsidRPr="008E6B77">
        <w:rPr>
          <w:rFonts w:hint="cs"/>
          <w:rtl/>
          <w:lang w:val="en-PL"/>
        </w:rPr>
        <w:t>تم</w:t>
      </w:r>
      <w:r w:rsidRPr="008E6B77">
        <w:rPr>
          <w:rtl/>
          <w:lang w:val="en-PL"/>
        </w:rPr>
        <w:t xml:space="preserve"> </w:t>
      </w:r>
      <w:r w:rsidRPr="008E6B77">
        <w:rPr>
          <w:rFonts w:hint="cs"/>
          <w:rtl/>
          <w:lang w:val="en-PL"/>
        </w:rPr>
        <w:t>تصميم</w:t>
      </w:r>
      <w:r w:rsidRPr="008E6B77">
        <w:rPr>
          <w:rtl/>
          <w:lang w:val="en-PL"/>
        </w:rPr>
        <w:t xml:space="preserve"> "</w:t>
      </w:r>
      <w:r w:rsidRPr="008E6B77">
        <w:rPr>
          <w:rFonts w:hint="cs"/>
          <w:rtl/>
          <w:lang w:val="en-PL"/>
        </w:rPr>
        <w:t>منافع</w:t>
      </w:r>
      <w:r w:rsidRPr="008E6B77">
        <w:rPr>
          <w:rtl/>
          <w:lang w:val="en-PL"/>
        </w:rPr>
        <w:t xml:space="preserve"> </w:t>
      </w:r>
      <w:r w:rsidRPr="008E6B77">
        <w:rPr>
          <w:rFonts w:hint="cs"/>
          <w:rtl/>
          <w:lang w:val="en-PL"/>
        </w:rPr>
        <w:t>الاستقلال</w:t>
      </w:r>
      <w:r w:rsidRPr="008E6B77">
        <w:rPr>
          <w:rtl/>
          <w:lang w:val="en-PL"/>
        </w:rPr>
        <w:t xml:space="preserve"> </w:t>
      </w:r>
      <w:r w:rsidRPr="008E6B77">
        <w:rPr>
          <w:rFonts w:hint="cs"/>
          <w:rtl/>
          <w:lang w:val="en-PL"/>
        </w:rPr>
        <w:t>الشخصي</w:t>
      </w:r>
      <w:r w:rsidRPr="008E6B77">
        <w:rPr>
          <w:rtl/>
          <w:lang w:val="en-PL"/>
        </w:rPr>
        <w:t xml:space="preserve">" </w:t>
      </w:r>
      <w:r w:rsidRPr="008E6B77">
        <w:rPr>
          <w:rFonts w:hint="cs"/>
          <w:rtl/>
          <w:lang w:val="en-PL"/>
        </w:rPr>
        <w:t>لتحقيق</w:t>
      </w:r>
      <w:r w:rsidRPr="008E6B77">
        <w:rPr>
          <w:rtl/>
          <w:lang w:val="en-PL"/>
        </w:rPr>
        <w:t xml:space="preserve"> </w:t>
      </w:r>
      <w:r w:rsidRPr="008E6B77">
        <w:rPr>
          <w:rFonts w:hint="cs"/>
          <w:rtl/>
          <w:lang w:val="en-PL"/>
        </w:rPr>
        <w:t>هذه</w:t>
      </w:r>
      <w:r w:rsidRPr="008E6B77">
        <w:rPr>
          <w:rtl/>
          <w:lang w:val="en-PL"/>
        </w:rPr>
        <w:t xml:space="preserve"> </w:t>
      </w:r>
      <w:r w:rsidRPr="008E6B77">
        <w:rPr>
          <w:rFonts w:hint="cs"/>
          <w:rtl/>
          <w:lang w:val="en-PL"/>
        </w:rPr>
        <w:t>الأهداف</w:t>
      </w:r>
      <w:r w:rsidRPr="008E6B77">
        <w:rPr>
          <w:rtl/>
          <w:lang w:val="en-PL"/>
        </w:rPr>
        <w:t xml:space="preserve">. </w:t>
      </w:r>
      <w:r w:rsidRPr="008E6B77">
        <w:rPr>
          <w:rFonts w:hint="cs"/>
          <w:rtl/>
          <w:lang w:val="en-PL"/>
        </w:rPr>
        <w:t>لا</w:t>
      </w:r>
      <w:r w:rsidRPr="008E6B77">
        <w:rPr>
          <w:rtl/>
          <w:lang w:val="en-PL"/>
        </w:rPr>
        <w:t xml:space="preserve"> </w:t>
      </w:r>
      <w:r w:rsidRPr="008E6B77">
        <w:rPr>
          <w:rFonts w:hint="cs"/>
          <w:rtl/>
          <w:lang w:val="en-PL"/>
        </w:rPr>
        <w:t>يعتمد</w:t>
      </w:r>
      <w:r w:rsidRPr="008E6B77">
        <w:rPr>
          <w:rtl/>
          <w:lang w:val="en-PL"/>
        </w:rPr>
        <w:t xml:space="preserve"> </w:t>
      </w:r>
      <w:r w:rsidRPr="008E6B77">
        <w:rPr>
          <w:rFonts w:hint="cs"/>
          <w:rtl/>
          <w:lang w:val="en-PL"/>
        </w:rPr>
        <w:t>هذا</w:t>
      </w:r>
      <w:r w:rsidRPr="008E6B77">
        <w:rPr>
          <w:rtl/>
          <w:lang w:val="en-PL"/>
        </w:rPr>
        <w:t xml:space="preserve"> </w:t>
      </w:r>
      <w:r w:rsidRPr="008E6B77">
        <w:rPr>
          <w:rFonts w:hint="cs"/>
          <w:rtl/>
          <w:lang w:val="en-PL"/>
        </w:rPr>
        <w:t>على</w:t>
      </w:r>
      <w:r w:rsidRPr="008E6B77">
        <w:rPr>
          <w:rtl/>
          <w:lang w:val="en-PL"/>
        </w:rPr>
        <w:t xml:space="preserve"> </w:t>
      </w:r>
      <w:r w:rsidRPr="008E6B77">
        <w:rPr>
          <w:rFonts w:hint="cs"/>
          <w:rtl/>
          <w:lang w:val="en-PL"/>
        </w:rPr>
        <w:t>قدرة</w:t>
      </w:r>
      <w:r w:rsidRPr="008E6B77">
        <w:rPr>
          <w:rtl/>
          <w:lang w:val="en-PL"/>
        </w:rPr>
        <w:t xml:space="preserve"> </w:t>
      </w:r>
      <w:r w:rsidRPr="008E6B77">
        <w:rPr>
          <w:rFonts w:hint="cs"/>
          <w:rtl/>
          <w:lang w:val="en-PL"/>
        </w:rPr>
        <w:t>الفرد</w:t>
      </w:r>
      <w:r w:rsidRPr="008E6B77">
        <w:rPr>
          <w:rtl/>
          <w:lang w:val="en-PL"/>
        </w:rPr>
        <w:t xml:space="preserve"> </w:t>
      </w:r>
      <w:r w:rsidRPr="008E6B77">
        <w:rPr>
          <w:rFonts w:hint="cs"/>
          <w:rtl/>
          <w:lang w:val="en-PL"/>
        </w:rPr>
        <w:t>على</w:t>
      </w:r>
      <w:r w:rsidRPr="008E6B77">
        <w:rPr>
          <w:rtl/>
          <w:lang w:val="en-PL"/>
        </w:rPr>
        <w:t xml:space="preserve"> </w:t>
      </w:r>
      <w:r w:rsidRPr="008E6B77">
        <w:rPr>
          <w:rFonts w:hint="cs"/>
          <w:rtl/>
          <w:lang w:val="en-PL"/>
        </w:rPr>
        <w:t>العمل،</w:t>
      </w:r>
      <w:r w:rsidRPr="008E6B77">
        <w:rPr>
          <w:rtl/>
          <w:lang w:val="en-PL"/>
        </w:rPr>
        <w:t xml:space="preserve"> </w:t>
      </w:r>
      <w:r w:rsidRPr="008E6B77">
        <w:rPr>
          <w:rFonts w:hint="cs"/>
          <w:rtl/>
          <w:lang w:val="en-PL"/>
        </w:rPr>
        <w:t>بل</w:t>
      </w:r>
      <w:r w:rsidRPr="008E6B77">
        <w:rPr>
          <w:rtl/>
          <w:lang w:val="en-PL"/>
        </w:rPr>
        <w:t xml:space="preserve"> </w:t>
      </w:r>
      <w:r w:rsidRPr="008E6B77">
        <w:rPr>
          <w:rFonts w:hint="cs"/>
          <w:rtl/>
          <w:lang w:val="en-PL"/>
        </w:rPr>
        <w:t>يوفر</w:t>
      </w:r>
      <w:r w:rsidRPr="008E6B77">
        <w:rPr>
          <w:rtl/>
          <w:lang w:val="en-PL"/>
        </w:rPr>
        <w:t xml:space="preserve"> </w:t>
      </w:r>
      <w:r w:rsidRPr="008E6B77">
        <w:rPr>
          <w:rFonts w:hint="cs"/>
          <w:rtl/>
          <w:lang w:val="en-PL"/>
        </w:rPr>
        <w:t>للأشخاص</w:t>
      </w:r>
      <w:r w:rsidRPr="008E6B77">
        <w:rPr>
          <w:rtl/>
          <w:lang w:val="en-PL"/>
        </w:rPr>
        <w:t xml:space="preserve"> </w:t>
      </w:r>
      <w:r w:rsidRPr="008E6B77">
        <w:rPr>
          <w:rFonts w:hint="cs"/>
          <w:rtl/>
          <w:lang w:val="en-PL"/>
        </w:rPr>
        <w:t>ذوي</w:t>
      </w:r>
      <w:r w:rsidRPr="008E6B77">
        <w:rPr>
          <w:rtl/>
          <w:lang w:val="en-PL"/>
        </w:rPr>
        <w:t xml:space="preserve"> </w:t>
      </w:r>
      <w:r w:rsidRPr="008E6B77">
        <w:rPr>
          <w:rFonts w:hint="cs"/>
          <w:rtl/>
          <w:lang w:val="en-PL"/>
        </w:rPr>
        <w:t>الإعاقة</w:t>
      </w:r>
      <w:r w:rsidRPr="008E6B77">
        <w:rPr>
          <w:rtl/>
          <w:lang w:val="en-PL"/>
        </w:rPr>
        <w:t xml:space="preserve"> </w:t>
      </w:r>
      <w:r w:rsidRPr="008E6B77">
        <w:rPr>
          <w:rFonts w:hint="cs"/>
          <w:rtl/>
          <w:lang w:val="en-PL"/>
        </w:rPr>
        <w:t>مزايا</w:t>
      </w:r>
      <w:r w:rsidRPr="008E6B77">
        <w:rPr>
          <w:rtl/>
          <w:lang w:val="en-PL"/>
        </w:rPr>
        <w:t xml:space="preserve"> </w:t>
      </w:r>
      <w:r w:rsidRPr="008E6B77">
        <w:rPr>
          <w:rFonts w:hint="cs"/>
          <w:rtl/>
          <w:lang w:val="en-PL"/>
        </w:rPr>
        <w:t>نقدية</w:t>
      </w:r>
      <w:r w:rsidRPr="008E6B77">
        <w:rPr>
          <w:rtl/>
          <w:lang w:val="en-PL"/>
        </w:rPr>
        <w:t xml:space="preserve"> </w:t>
      </w:r>
      <w:r w:rsidRPr="008E6B77">
        <w:rPr>
          <w:rFonts w:hint="cs"/>
          <w:rtl/>
          <w:lang w:val="en-PL"/>
        </w:rPr>
        <w:t>أساسية</w:t>
      </w:r>
      <w:r w:rsidRPr="008E6B77">
        <w:rPr>
          <w:rtl/>
          <w:lang w:val="en-PL"/>
        </w:rPr>
        <w:t xml:space="preserve">. </w:t>
      </w:r>
      <w:r w:rsidRPr="008E6B77">
        <w:rPr>
          <w:rFonts w:hint="cs"/>
          <w:rtl/>
          <w:lang w:val="en-PL"/>
        </w:rPr>
        <w:t>في</w:t>
      </w:r>
      <w:r w:rsidRPr="008E6B77">
        <w:rPr>
          <w:rtl/>
          <w:lang w:val="en-PL"/>
        </w:rPr>
        <w:t xml:space="preserve"> </w:t>
      </w:r>
      <w:r w:rsidRPr="008E6B77">
        <w:rPr>
          <w:rFonts w:hint="cs"/>
          <w:rtl/>
          <w:lang w:val="en-PL"/>
        </w:rPr>
        <w:t>البلدان</w:t>
      </w:r>
      <w:r w:rsidRPr="008E6B77">
        <w:rPr>
          <w:rtl/>
          <w:lang w:val="en-PL"/>
        </w:rPr>
        <w:t xml:space="preserve"> </w:t>
      </w:r>
      <w:r w:rsidRPr="008E6B77">
        <w:rPr>
          <w:rFonts w:hint="cs"/>
          <w:rtl/>
          <w:lang w:val="en-PL"/>
        </w:rPr>
        <w:t>التي</w:t>
      </w:r>
      <w:r w:rsidRPr="008E6B77">
        <w:rPr>
          <w:rtl/>
          <w:lang w:val="en-PL"/>
        </w:rPr>
        <w:t xml:space="preserve"> </w:t>
      </w:r>
      <w:r w:rsidRPr="008E6B77">
        <w:rPr>
          <w:rFonts w:hint="cs"/>
          <w:rtl/>
          <w:lang w:val="en-PL"/>
        </w:rPr>
        <w:t>يخدم</w:t>
      </w:r>
      <w:r w:rsidRPr="008E6B77">
        <w:rPr>
          <w:rtl/>
          <w:lang w:val="en-PL"/>
        </w:rPr>
        <w:t xml:space="preserve"> </w:t>
      </w:r>
      <w:r w:rsidRPr="008E6B77">
        <w:rPr>
          <w:rFonts w:hint="cs"/>
          <w:rtl/>
          <w:lang w:val="en-PL"/>
        </w:rPr>
        <w:t>فيها</w:t>
      </w:r>
      <w:r w:rsidRPr="008E6B77">
        <w:rPr>
          <w:rtl/>
          <w:lang w:val="en-PL"/>
        </w:rPr>
        <w:t xml:space="preserve"> </w:t>
      </w:r>
      <w:r w:rsidRPr="008E6B77">
        <w:rPr>
          <w:rFonts w:hint="cs"/>
          <w:rtl/>
          <w:lang w:val="en-PL"/>
        </w:rPr>
        <w:t>إعانة</w:t>
      </w:r>
      <w:r w:rsidRPr="008E6B77">
        <w:rPr>
          <w:rtl/>
          <w:lang w:val="en-PL"/>
        </w:rPr>
        <w:t xml:space="preserve"> </w:t>
      </w:r>
      <w:r w:rsidRPr="008E6B77">
        <w:rPr>
          <w:rFonts w:hint="cs"/>
          <w:rtl/>
          <w:lang w:val="en-PL"/>
        </w:rPr>
        <w:t>الإعاقة</w:t>
      </w:r>
      <w:r w:rsidRPr="008E6B77">
        <w:rPr>
          <w:rtl/>
          <w:lang w:val="en-PL"/>
        </w:rPr>
        <w:t xml:space="preserve"> </w:t>
      </w:r>
      <w:r w:rsidRPr="008E6B77">
        <w:rPr>
          <w:rFonts w:hint="cs"/>
          <w:rtl/>
          <w:lang w:val="en-PL"/>
        </w:rPr>
        <w:t>الواحدة</w:t>
      </w:r>
      <w:r w:rsidRPr="008E6B77">
        <w:rPr>
          <w:rtl/>
          <w:lang w:val="en-PL"/>
        </w:rPr>
        <w:t xml:space="preserve"> </w:t>
      </w:r>
      <w:r w:rsidRPr="008E6B77">
        <w:rPr>
          <w:rFonts w:hint="cs"/>
          <w:rtl/>
          <w:lang w:val="en-PL"/>
        </w:rPr>
        <w:t>كبديل</w:t>
      </w:r>
      <w:r w:rsidRPr="008E6B77">
        <w:rPr>
          <w:rtl/>
          <w:lang w:val="en-PL"/>
        </w:rPr>
        <w:t xml:space="preserve"> </w:t>
      </w:r>
      <w:r w:rsidRPr="008E6B77">
        <w:rPr>
          <w:rFonts w:hint="cs"/>
          <w:rtl/>
          <w:lang w:val="en-PL"/>
        </w:rPr>
        <w:t>للدخل</w:t>
      </w:r>
      <w:r w:rsidRPr="008E6B77">
        <w:rPr>
          <w:rtl/>
          <w:lang w:val="en-PL"/>
        </w:rPr>
        <w:t xml:space="preserve"> </w:t>
      </w:r>
      <w:r w:rsidRPr="008E6B77">
        <w:rPr>
          <w:rFonts w:hint="cs"/>
          <w:rtl/>
          <w:lang w:val="en-PL"/>
        </w:rPr>
        <w:t>وكتعويض</w:t>
      </w:r>
      <w:r w:rsidRPr="008E6B77">
        <w:rPr>
          <w:rtl/>
          <w:lang w:val="en-PL"/>
        </w:rPr>
        <w:t xml:space="preserve"> </w:t>
      </w:r>
      <w:r w:rsidRPr="008E6B77">
        <w:rPr>
          <w:rFonts w:hint="cs"/>
          <w:rtl/>
          <w:lang w:val="en-PL"/>
        </w:rPr>
        <w:t>عن</w:t>
      </w:r>
      <w:r w:rsidRPr="008E6B77">
        <w:rPr>
          <w:rtl/>
          <w:lang w:val="en-PL"/>
        </w:rPr>
        <w:t xml:space="preserve"> </w:t>
      </w:r>
      <w:r w:rsidRPr="008E6B77">
        <w:rPr>
          <w:rFonts w:hint="cs"/>
          <w:rtl/>
          <w:lang w:val="en-PL"/>
        </w:rPr>
        <w:t>التكاليف</w:t>
      </w:r>
      <w:r w:rsidRPr="008E6B77">
        <w:rPr>
          <w:rtl/>
          <w:lang w:val="en-PL"/>
        </w:rPr>
        <w:t xml:space="preserve"> </w:t>
      </w:r>
      <w:r w:rsidRPr="008E6B77">
        <w:rPr>
          <w:rFonts w:hint="cs"/>
          <w:rtl/>
          <w:lang w:val="en-PL"/>
        </w:rPr>
        <w:t>المتعلقة</w:t>
      </w:r>
      <w:r w:rsidRPr="008E6B77">
        <w:rPr>
          <w:rtl/>
          <w:lang w:val="en-PL"/>
        </w:rPr>
        <w:t xml:space="preserve"> </w:t>
      </w:r>
      <w:r w:rsidRPr="008E6B77">
        <w:rPr>
          <w:rFonts w:hint="cs"/>
          <w:rtl/>
          <w:lang w:val="en-PL"/>
        </w:rPr>
        <w:t>بالإعاقة،</w:t>
      </w:r>
      <w:r w:rsidRPr="008E6B77">
        <w:rPr>
          <w:rtl/>
          <w:lang w:val="en-PL"/>
        </w:rPr>
        <w:t xml:space="preserve"> </w:t>
      </w:r>
      <w:r w:rsidRPr="008E6B77">
        <w:rPr>
          <w:rFonts w:hint="cs"/>
          <w:rtl/>
          <w:lang w:val="en-PL"/>
        </w:rPr>
        <w:t>من</w:t>
      </w:r>
      <w:r w:rsidRPr="008E6B77">
        <w:rPr>
          <w:rtl/>
          <w:lang w:val="en-PL"/>
        </w:rPr>
        <w:t xml:space="preserve"> </w:t>
      </w:r>
      <w:r w:rsidRPr="008E6B77">
        <w:rPr>
          <w:rFonts w:hint="cs"/>
          <w:rtl/>
          <w:lang w:val="en-PL"/>
        </w:rPr>
        <w:t>المهم</w:t>
      </w:r>
      <w:r w:rsidRPr="008E6B77">
        <w:rPr>
          <w:rtl/>
          <w:lang w:val="en-PL"/>
        </w:rPr>
        <w:t xml:space="preserve"> </w:t>
      </w:r>
      <w:r w:rsidRPr="008E6B77">
        <w:rPr>
          <w:rFonts w:hint="cs"/>
          <w:rtl/>
          <w:lang w:val="en-PL"/>
        </w:rPr>
        <w:t>عدم</w:t>
      </w:r>
      <w:r w:rsidRPr="008E6B77">
        <w:rPr>
          <w:rtl/>
          <w:lang w:val="en-PL"/>
        </w:rPr>
        <w:t xml:space="preserve"> </w:t>
      </w:r>
      <w:r w:rsidRPr="008E6B77">
        <w:rPr>
          <w:rFonts w:hint="cs"/>
          <w:rtl/>
          <w:lang w:val="en-PL"/>
        </w:rPr>
        <w:t>تطبيق</w:t>
      </w:r>
      <w:r w:rsidRPr="008E6B77">
        <w:rPr>
          <w:rtl/>
          <w:lang w:val="en-PL"/>
        </w:rPr>
        <w:t xml:space="preserve"> </w:t>
      </w:r>
      <w:r w:rsidRPr="008E6B77">
        <w:rPr>
          <w:rFonts w:hint="cs"/>
          <w:rtl/>
          <w:lang w:val="en-PL"/>
        </w:rPr>
        <w:t>أي</w:t>
      </w:r>
      <w:r w:rsidRPr="008E6B77">
        <w:rPr>
          <w:rtl/>
          <w:lang w:val="en-PL"/>
        </w:rPr>
        <w:t xml:space="preserve"> </w:t>
      </w:r>
      <w:r w:rsidRPr="008E6B77">
        <w:rPr>
          <w:rFonts w:hint="cs"/>
          <w:rtl/>
          <w:lang w:val="en-PL"/>
        </w:rPr>
        <w:t>شرط</w:t>
      </w:r>
      <w:r w:rsidRPr="008E6B77">
        <w:rPr>
          <w:rtl/>
          <w:lang w:val="en-PL"/>
        </w:rPr>
        <w:t xml:space="preserve"> </w:t>
      </w:r>
      <w:r w:rsidRPr="008E6B77">
        <w:rPr>
          <w:rFonts w:hint="cs"/>
          <w:rtl/>
          <w:lang w:val="en-PL"/>
        </w:rPr>
        <w:t>للعمل،</w:t>
      </w:r>
      <w:r w:rsidRPr="008E6B77">
        <w:rPr>
          <w:rtl/>
          <w:lang w:val="en-PL"/>
        </w:rPr>
        <w:t xml:space="preserve"> </w:t>
      </w:r>
      <w:r w:rsidRPr="008E6B77">
        <w:rPr>
          <w:rFonts w:hint="cs"/>
          <w:rtl/>
          <w:lang w:val="en-PL"/>
        </w:rPr>
        <w:t>بحيث</w:t>
      </w:r>
      <w:r w:rsidRPr="008E6B77">
        <w:rPr>
          <w:rtl/>
          <w:lang w:val="en-PL"/>
        </w:rPr>
        <w:t xml:space="preserve"> </w:t>
      </w:r>
      <w:r w:rsidRPr="008E6B77">
        <w:rPr>
          <w:rFonts w:hint="cs"/>
          <w:rtl/>
          <w:lang w:val="en-PL"/>
        </w:rPr>
        <w:t>يمكن</w:t>
      </w:r>
      <w:r w:rsidRPr="008E6B77">
        <w:rPr>
          <w:rtl/>
          <w:lang w:val="en-PL"/>
        </w:rPr>
        <w:t xml:space="preserve"> </w:t>
      </w:r>
      <w:r w:rsidRPr="008E6B77">
        <w:rPr>
          <w:rFonts w:hint="cs"/>
          <w:rtl/>
          <w:lang w:val="en-PL"/>
        </w:rPr>
        <w:t>للأشخاص</w:t>
      </w:r>
      <w:r w:rsidRPr="008E6B77">
        <w:rPr>
          <w:rtl/>
          <w:lang w:val="en-PL"/>
        </w:rPr>
        <w:t xml:space="preserve"> </w:t>
      </w:r>
      <w:r w:rsidRPr="008E6B77">
        <w:rPr>
          <w:rFonts w:hint="cs"/>
          <w:rtl/>
          <w:lang w:val="en-PL"/>
        </w:rPr>
        <w:t>ذوي</w:t>
      </w:r>
      <w:r w:rsidRPr="008E6B77">
        <w:rPr>
          <w:rtl/>
          <w:lang w:val="en-PL"/>
        </w:rPr>
        <w:t xml:space="preserve"> </w:t>
      </w:r>
      <w:r w:rsidRPr="008E6B77">
        <w:rPr>
          <w:rFonts w:hint="cs"/>
          <w:rtl/>
          <w:lang w:val="en-PL"/>
        </w:rPr>
        <w:t>الإعاقة</w:t>
      </w:r>
      <w:r w:rsidRPr="008E6B77">
        <w:rPr>
          <w:rtl/>
          <w:lang w:val="en-PL"/>
        </w:rPr>
        <w:t xml:space="preserve"> </w:t>
      </w:r>
      <w:r w:rsidRPr="008E6B77">
        <w:rPr>
          <w:rFonts w:hint="cs"/>
          <w:rtl/>
          <w:lang w:val="en-PL"/>
        </w:rPr>
        <w:t>الوصول</w:t>
      </w:r>
      <w:r w:rsidRPr="008E6B77">
        <w:rPr>
          <w:rtl/>
          <w:lang w:val="en-PL"/>
        </w:rPr>
        <w:t xml:space="preserve"> </w:t>
      </w:r>
      <w:r w:rsidRPr="008E6B77">
        <w:rPr>
          <w:rFonts w:hint="cs"/>
          <w:rtl/>
          <w:lang w:val="en-PL"/>
        </w:rPr>
        <w:t>إلى</w:t>
      </w:r>
      <w:r w:rsidRPr="008E6B77">
        <w:rPr>
          <w:rtl/>
          <w:lang w:val="en-PL"/>
        </w:rPr>
        <w:t xml:space="preserve"> </w:t>
      </w:r>
      <w:r w:rsidRPr="008E6B77">
        <w:rPr>
          <w:rFonts w:hint="cs"/>
          <w:rtl/>
          <w:lang w:val="en-PL"/>
        </w:rPr>
        <w:t>الدعم</w:t>
      </w:r>
      <w:r w:rsidRPr="008E6B77">
        <w:rPr>
          <w:rtl/>
          <w:lang w:val="en-PL"/>
        </w:rPr>
        <w:t xml:space="preserve"> </w:t>
      </w:r>
      <w:r w:rsidRPr="008E6B77">
        <w:rPr>
          <w:rFonts w:hint="cs"/>
          <w:rtl/>
          <w:lang w:val="en-PL"/>
        </w:rPr>
        <w:t>بغض</w:t>
      </w:r>
      <w:r w:rsidRPr="008E6B77">
        <w:rPr>
          <w:rtl/>
          <w:lang w:val="en-PL"/>
        </w:rPr>
        <w:t xml:space="preserve"> </w:t>
      </w:r>
      <w:r w:rsidRPr="008E6B77">
        <w:rPr>
          <w:rFonts w:hint="cs"/>
          <w:rtl/>
          <w:lang w:val="en-PL"/>
        </w:rPr>
        <w:t>النظر</w:t>
      </w:r>
      <w:r w:rsidRPr="008E6B77">
        <w:rPr>
          <w:rtl/>
          <w:lang w:val="en-PL"/>
        </w:rPr>
        <w:t xml:space="preserve"> </w:t>
      </w:r>
      <w:r w:rsidRPr="008E6B77">
        <w:rPr>
          <w:rFonts w:hint="cs"/>
          <w:rtl/>
          <w:lang w:val="en-PL"/>
        </w:rPr>
        <w:t>عن</w:t>
      </w:r>
      <w:r w:rsidRPr="008E6B77">
        <w:rPr>
          <w:rtl/>
          <w:lang w:val="en-PL"/>
        </w:rPr>
        <w:t xml:space="preserve"> </w:t>
      </w:r>
      <w:r w:rsidRPr="008E6B77">
        <w:rPr>
          <w:rFonts w:hint="cs"/>
          <w:rtl/>
          <w:lang w:val="en-PL"/>
        </w:rPr>
        <w:t>حالتهم</w:t>
      </w:r>
      <w:r w:rsidRPr="008E6B77">
        <w:rPr>
          <w:rtl/>
          <w:lang w:val="en-PL"/>
        </w:rPr>
        <w:t xml:space="preserve"> </w:t>
      </w:r>
      <w:r w:rsidRPr="008E6B77">
        <w:rPr>
          <w:rFonts w:hint="cs"/>
          <w:rtl/>
          <w:lang w:val="en-PL"/>
        </w:rPr>
        <w:t>الوظيفية</w:t>
      </w:r>
      <w:r w:rsidRPr="008E6B77">
        <w:rPr>
          <w:rtl/>
          <w:lang w:val="en-PL"/>
        </w:rPr>
        <w:t xml:space="preserve">. </w:t>
      </w:r>
      <w:r w:rsidRPr="008E6B77">
        <w:rPr>
          <w:rFonts w:hint="cs"/>
          <w:rtl/>
          <w:lang w:val="en-PL"/>
        </w:rPr>
        <w:t>ومع</w:t>
      </w:r>
      <w:r w:rsidRPr="008E6B77">
        <w:rPr>
          <w:rtl/>
          <w:lang w:val="en-PL"/>
        </w:rPr>
        <w:t xml:space="preserve"> </w:t>
      </w:r>
      <w:r w:rsidRPr="008E6B77">
        <w:rPr>
          <w:rFonts w:hint="cs"/>
          <w:rtl/>
          <w:lang w:val="en-PL"/>
        </w:rPr>
        <w:t>ذلك،</w:t>
      </w:r>
      <w:r w:rsidRPr="008E6B77">
        <w:rPr>
          <w:rtl/>
          <w:lang w:val="en-PL"/>
        </w:rPr>
        <w:t xml:space="preserve"> </w:t>
      </w:r>
      <w:r w:rsidRPr="008E6B77">
        <w:rPr>
          <w:rFonts w:hint="cs"/>
          <w:rtl/>
          <w:lang w:val="en-PL"/>
        </w:rPr>
        <w:t>في</w:t>
      </w:r>
      <w:r w:rsidRPr="008E6B77">
        <w:rPr>
          <w:rtl/>
          <w:lang w:val="en-PL"/>
        </w:rPr>
        <w:t xml:space="preserve"> </w:t>
      </w:r>
      <w:r w:rsidRPr="008E6B77">
        <w:rPr>
          <w:rFonts w:hint="cs"/>
          <w:rtl/>
          <w:lang w:val="en-PL"/>
        </w:rPr>
        <w:t>الأنظمة</w:t>
      </w:r>
      <w:r w:rsidRPr="008E6B77">
        <w:rPr>
          <w:rtl/>
          <w:lang w:val="en-PL"/>
        </w:rPr>
        <w:t xml:space="preserve"> </w:t>
      </w:r>
      <w:r w:rsidRPr="008E6B77">
        <w:rPr>
          <w:rFonts w:hint="cs"/>
          <w:rtl/>
          <w:lang w:val="en-PL"/>
        </w:rPr>
        <w:t>التي</w:t>
      </w:r>
      <w:r w:rsidRPr="008E6B77">
        <w:rPr>
          <w:rtl/>
          <w:lang w:val="en-PL"/>
        </w:rPr>
        <w:t xml:space="preserve"> </w:t>
      </w:r>
      <w:r w:rsidRPr="008E6B77">
        <w:rPr>
          <w:rFonts w:hint="cs"/>
          <w:rtl/>
          <w:lang w:val="en-PL"/>
        </w:rPr>
        <w:t>تشمل</w:t>
      </w:r>
      <w:r w:rsidRPr="008E6B77">
        <w:rPr>
          <w:rtl/>
          <w:lang w:val="en-PL"/>
        </w:rPr>
        <w:t xml:space="preserve"> </w:t>
      </w:r>
      <w:r w:rsidRPr="008E6B77">
        <w:rPr>
          <w:rFonts w:hint="cs"/>
          <w:rtl/>
          <w:lang w:val="en-PL"/>
        </w:rPr>
        <w:t>كل</w:t>
      </w:r>
      <w:r w:rsidRPr="008E6B77">
        <w:rPr>
          <w:rtl/>
          <w:lang w:val="en-PL"/>
        </w:rPr>
        <w:t xml:space="preserve"> </w:t>
      </w:r>
      <w:r w:rsidRPr="008E6B77">
        <w:rPr>
          <w:rFonts w:hint="cs"/>
          <w:rtl/>
          <w:lang w:val="en-PL"/>
        </w:rPr>
        <w:t>من</w:t>
      </w:r>
      <w:r w:rsidRPr="008E6B77">
        <w:rPr>
          <w:rtl/>
          <w:lang w:val="en-PL"/>
        </w:rPr>
        <w:t xml:space="preserve"> </w:t>
      </w:r>
      <w:r w:rsidRPr="008E6B77">
        <w:rPr>
          <w:rFonts w:hint="cs"/>
          <w:rtl/>
          <w:lang w:val="en-PL"/>
        </w:rPr>
        <w:t>المعاش</w:t>
      </w:r>
      <w:r w:rsidRPr="008E6B77">
        <w:rPr>
          <w:rtl/>
          <w:lang w:val="en-PL"/>
        </w:rPr>
        <w:t xml:space="preserve"> </w:t>
      </w:r>
      <w:r w:rsidRPr="008E6B77">
        <w:rPr>
          <w:rFonts w:hint="cs"/>
          <w:rtl/>
          <w:lang w:val="en-PL"/>
        </w:rPr>
        <w:t>التقاعدي</w:t>
      </w:r>
      <w:r w:rsidRPr="008E6B77">
        <w:rPr>
          <w:rtl/>
          <w:lang w:val="en-PL"/>
        </w:rPr>
        <w:t xml:space="preserve"> </w:t>
      </w:r>
      <w:r w:rsidRPr="008E6B77">
        <w:rPr>
          <w:rFonts w:hint="cs"/>
          <w:rtl/>
          <w:lang w:val="en-PL"/>
        </w:rPr>
        <w:t>للإعاقة</w:t>
      </w:r>
      <w:r w:rsidRPr="008E6B77">
        <w:rPr>
          <w:rtl/>
          <w:lang w:val="en-PL"/>
        </w:rPr>
        <w:t xml:space="preserve"> (</w:t>
      </w:r>
      <w:r w:rsidRPr="008E6B77">
        <w:rPr>
          <w:rFonts w:hint="cs"/>
          <w:rtl/>
          <w:lang w:val="en-PL"/>
        </w:rPr>
        <w:t>كبديل</w:t>
      </w:r>
      <w:r w:rsidRPr="008E6B77">
        <w:rPr>
          <w:rtl/>
          <w:lang w:val="en-PL"/>
        </w:rPr>
        <w:t xml:space="preserve"> </w:t>
      </w:r>
      <w:r w:rsidRPr="008E6B77">
        <w:rPr>
          <w:rFonts w:hint="cs"/>
          <w:rtl/>
          <w:lang w:val="en-PL"/>
        </w:rPr>
        <w:t>للدخل</w:t>
      </w:r>
      <w:r w:rsidRPr="008E6B77">
        <w:rPr>
          <w:rtl/>
          <w:lang w:val="en-PL"/>
        </w:rPr>
        <w:t xml:space="preserve">) </w:t>
      </w:r>
      <w:r w:rsidRPr="008E6B77">
        <w:rPr>
          <w:rFonts w:hint="cs"/>
          <w:rtl/>
          <w:lang w:val="en-PL"/>
        </w:rPr>
        <w:t>ومنافع الاستقلال</w:t>
      </w:r>
      <w:r w:rsidRPr="008E6B77">
        <w:rPr>
          <w:rtl/>
          <w:lang w:val="en-PL"/>
        </w:rPr>
        <w:t xml:space="preserve"> </w:t>
      </w:r>
      <w:r w:rsidRPr="008E6B77">
        <w:rPr>
          <w:rFonts w:hint="cs"/>
          <w:rtl/>
          <w:lang w:val="en-PL"/>
        </w:rPr>
        <w:t>الشخصي</w:t>
      </w:r>
      <w:r w:rsidRPr="008E6B77">
        <w:rPr>
          <w:rtl/>
          <w:lang w:val="en-PL"/>
        </w:rPr>
        <w:t xml:space="preserve"> </w:t>
      </w:r>
      <w:r w:rsidRPr="008E6B77">
        <w:rPr>
          <w:rFonts w:hint="cs"/>
          <w:rtl/>
          <w:lang w:val="en-PL"/>
        </w:rPr>
        <w:t>بشكل</w:t>
      </w:r>
      <w:r w:rsidRPr="008E6B77">
        <w:rPr>
          <w:rtl/>
          <w:lang w:val="en-PL"/>
        </w:rPr>
        <w:t xml:space="preserve"> </w:t>
      </w:r>
      <w:r w:rsidRPr="008E6B77">
        <w:rPr>
          <w:rFonts w:hint="cs"/>
          <w:rtl/>
          <w:lang w:val="en-PL"/>
        </w:rPr>
        <w:t>منفصل،</w:t>
      </w:r>
      <w:r w:rsidRPr="008E6B77">
        <w:rPr>
          <w:rtl/>
          <w:lang w:val="en-PL"/>
        </w:rPr>
        <w:t xml:space="preserve"> </w:t>
      </w:r>
      <w:r w:rsidRPr="008E6B77">
        <w:rPr>
          <w:rFonts w:hint="cs"/>
          <w:rtl/>
          <w:lang w:val="en-PL"/>
        </w:rPr>
        <w:t>يجب</w:t>
      </w:r>
      <w:r w:rsidRPr="008E6B77">
        <w:rPr>
          <w:rtl/>
          <w:lang w:val="en-PL"/>
        </w:rPr>
        <w:t xml:space="preserve"> </w:t>
      </w:r>
      <w:r w:rsidRPr="008E6B77">
        <w:rPr>
          <w:rFonts w:hint="cs"/>
          <w:rtl/>
          <w:lang w:val="en-PL"/>
        </w:rPr>
        <w:t>أن</w:t>
      </w:r>
      <w:r w:rsidRPr="008E6B77">
        <w:rPr>
          <w:rtl/>
          <w:lang w:val="en-PL"/>
        </w:rPr>
        <w:t xml:space="preserve"> </w:t>
      </w:r>
      <w:r w:rsidRPr="008E6B77">
        <w:rPr>
          <w:rFonts w:hint="cs"/>
          <w:rtl/>
          <w:lang w:val="en-PL"/>
        </w:rPr>
        <w:t>يتم</w:t>
      </w:r>
      <w:r w:rsidRPr="008E6B77">
        <w:rPr>
          <w:rtl/>
          <w:lang w:val="en-PL"/>
        </w:rPr>
        <w:t xml:space="preserve"> </w:t>
      </w:r>
      <w:r w:rsidRPr="008E6B77">
        <w:rPr>
          <w:rFonts w:hint="cs"/>
          <w:rtl/>
          <w:lang w:val="en-PL"/>
        </w:rPr>
        <w:t>الوصول</w:t>
      </w:r>
      <w:r w:rsidRPr="008E6B77">
        <w:rPr>
          <w:rtl/>
          <w:lang w:val="en-PL"/>
        </w:rPr>
        <w:t xml:space="preserve"> </w:t>
      </w:r>
      <w:r w:rsidRPr="008E6B77">
        <w:rPr>
          <w:rFonts w:hint="cs"/>
          <w:rtl/>
          <w:lang w:val="en-PL"/>
        </w:rPr>
        <w:t>إلى</w:t>
      </w:r>
      <w:r w:rsidRPr="008E6B77">
        <w:rPr>
          <w:rtl/>
          <w:lang w:val="en-PL"/>
        </w:rPr>
        <w:t xml:space="preserve"> </w:t>
      </w:r>
      <w:r w:rsidRPr="008E6B77">
        <w:rPr>
          <w:rFonts w:hint="cs"/>
          <w:rtl/>
          <w:lang w:val="en-PL"/>
        </w:rPr>
        <w:t>المعاش</w:t>
      </w:r>
      <w:r w:rsidRPr="008E6B77">
        <w:rPr>
          <w:rtl/>
          <w:lang w:val="en-PL"/>
        </w:rPr>
        <w:t xml:space="preserve"> </w:t>
      </w:r>
      <w:r w:rsidRPr="008E6B77">
        <w:rPr>
          <w:rFonts w:hint="cs"/>
          <w:rtl/>
          <w:lang w:val="en-PL"/>
        </w:rPr>
        <w:t>التقاعدي</w:t>
      </w:r>
      <w:r w:rsidRPr="008E6B77">
        <w:rPr>
          <w:rtl/>
          <w:lang w:val="en-PL"/>
        </w:rPr>
        <w:t xml:space="preserve"> </w:t>
      </w:r>
      <w:r w:rsidRPr="008E6B77">
        <w:rPr>
          <w:rFonts w:hint="cs"/>
          <w:rtl/>
          <w:lang w:val="en-PL"/>
        </w:rPr>
        <w:t>للإعاقة</w:t>
      </w:r>
      <w:r w:rsidRPr="008E6B77">
        <w:rPr>
          <w:rtl/>
          <w:lang w:val="en-PL"/>
        </w:rPr>
        <w:t xml:space="preserve"> </w:t>
      </w:r>
      <w:r w:rsidRPr="008E6B77">
        <w:rPr>
          <w:rFonts w:hint="cs"/>
          <w:rtl/>
          <w:lang w:val="en-PL"/>
        </w:rPr>
        <w:t>فقط</w:t>
      </w:r>
      <w:r w:rsidRPr="008E6B77">
        <w:rPr>
          <w:rtl/>
          <w:lang w:val="en-PL"/>
        </w:rPr>
        <w:t xml:space="preserve"> </w:t>
      </w:r>
      <w:r w:rsidRPr="008E6B77">
        <w:rPr>
          <w:rFonts w:hint="cs"/>
          <w:rtl/>
          <w:lang w:val="en-PL"/>
        </w:rPr>
        <w:t>لأولئك</w:t>
      </w:r>
      <w:r w:rsidRPr="008E6B77">
        <w:rPr>
          <w:rtl/>
          <w:lang w:val="en-PL"/>
        </w:rPr>
        <w:t xml:space="preserve"> </w:t>
      </w:r>
      <w:r w:rsidRPr="008E6B77">
        <w:rPr>
          <w:rFonts w:hint="cs"/>
          <w:rtl/>
          <w:lang w:val="en-PL"/>
        </w:rPr>
        <w:t>الذين</w:t>
      </w:r>
      <w:r w:rsidRPr="008E6B77">
        <w:rPr>
          <w:rtl/>
          <w:lang w:val="en-PL"/>
        </w:rPr>
        <w:t xml:space="preserve"> </w:t>
      </w:r>
      <w:r w:rsidRPr="008E6B77">
        <w:rPr>
          <w:rFonts w:hint="cs"/>
          <w:rtl/>
          <w:lang w:val="en-PL"/>
        </w:rPr>
        <w:t>لا</w:t>
      </w:r>
      <w:r w:rsidRPr="008E6B77">
        <w:rPr>
          <w:rtl/>
          <w:lang w:val="en-PL"/>
        </w:rPr>
        <w:t xml:space="preserve"> </w:t>
      </w:r>
      <w:r w:rsidRPr="008E6B77">
        <w:rPr>
          <w:rFonts w:hint="cs"/>
          <w:rtl/>
          <w:lang w:val="en-PL"/>
        </w:rPr>
        <w:t>يستطيعون</w:t>
      </w:r>
      <w:r w:rsidRPr="008E6B77">
        <w:rPr>
          <w:rtl/>
          <w:lang w:val="en-PL"/>
        </w:rPr>
        <w:t xml:space="preserve"> </w:t>
      </w:r>
      <w:r w:rsidRPr="008E6B77">
        <w:rPr>
          <w:rFonts w:hint="cs"/>
          <w:rtl/>
          <w:lang w:val="en-PL"/>
        </w:rPr>
        <w:t>أو</w:t>
      </w:r>
      <w:r w:rsidRPr="008E6B77">
        <w:rPr>
          <w:rtl/>
          <w:lang w:val="en-PL"/>
        </w:rPr>
        <w:t xml:space="preserve"> </w:t>
      </w:r>
      <w:r w:rsidRPr="008E6B77">
        <w:rPr>
          <w:rFonts w:hint="cs"/>
          <w:rtl/>
          <w:lang w:val="en-PL"/>
        </w:rPr>
        <w:t>يُنصح</w:t>
      </w:r>
      <w:r w:rsidRPr="008E6B77">
        <w:rPr>
          <w:rtl/>
          <w:lang w:val="en-PL"/>
        </w:rPr>
        <w:t xml:space="preserve"> </w:t>
      </w:r>
      <w:r w:rsidRPr="008E6B77">
        <w:rPr>
          <w:rFonts w:hint="cs"/>
          <w:rtl/>
          <w:lang w:val="en-PL"/>
        </w:rPr>
        <w:t>بعدم</w:t>
      </w:r>
      <w:r w:rsidRPr="008E6B77">
        <w:rPr>
          <w:rtl/>
          <w:lang w:val="en-PL"/>
        </w:rPr>
        <w:t xml:space="preserve"> </w:t>
      </w:r>
      <w:r w:rsidRPr="008E6B77">
        <w:rPr>
          <w:rFonts w:hint="cs"/>
          <w:rtl/>
          <w:lang w:val="en-PL"/>
        </w:rPr>
        <w:t>العمل،</w:t>
      </w:r>
      <w:r w:rsidRPr="008E6B77">
        <w:rPr>
          <w:rtl/>
          <w:lang w:val="en-PL"/>
        </w:rPr>
        <w:t xml:space="preserve"> </w:t>
      </w:r>
      <w:r w:rsidRPr="008E6B77">
        <w:rPr>
          <w:rFonts w:hint="cs"/>
          <w:rtl/>
          <w:lang w:val="en-PL"/>
        </w:rPr>
        <w:t>بينما</w:t>
      </w:r>
      <w:r w:rsidRPr="008E6B77">
        <w:rPr>
          <w:rtl/>
          <w:lang w:val="en-PL"/>
        </w:rPr>
        <w:t xml:space="preserve"> </w:t>
      </w:r>
      <w:r w:rsidRPr="008E6B77">
        <w:rPr>
          <w:rFonts w:hint="cs"/>
          <w:rtl/>
          <w:lang w:val="en-PL"/>
        </w:rPr>
        <w:t>يجب</w:t>
      </w:r>
      <w:r w:rsidRPr="008E6B77">
        <w:rPr>
          <w:rtl/>
          <w:lang w:val="en-PL"/>
        </w:rPr>
        <w:t xml:space="preserve"> </w:t>
      </w:r>
      <w:r w:rsidRPr="008E6B77">
        <w:rPr>
          <w:rFonts w:hint="cs"/>
          <w:rtl/>
          <w:lang w:val="en-PL"/>
        </w:rPr>
        <w:t>أن</w:t>
      </w:r>
      <w:r w:rsidRPr="008E6B77">
        <w:rPr>
          <w:rtl/>
          <w:lang w:val="en-PL"/>
        </w:rPr>
        <w:t xml:space="preserve"> </w:t>
      </w:r>
      <w:r w:rsidRPr="008E6B77">
        <w:rPr>
          <w:rFonts w:hint="cs"/>
          <w:rtl/>
          <w:lang w:val="en-PL"/>
        </w:rPr>
        <w:t>يكون</w:t>
      </w:r>
      <w:r w:rsidRPr="008E6B77">
        <w:rPr>
          <w:rtl/>
          <w:lang w:val="en-PL"/>
        </w:rPr>
        <w:t xml:space="preserve"> </w:t>
      </w:r>
      <w:r w:rsidRPr="008E6B77">
        <w:rPr>
          <w:rFonts w:hint="cs"/>
          <w:rtl/>
          <w:lang w:val="en-PL"/>
        </w:rPr>
        <w:t>لجميع</w:t>
      </w:r>
      <w:r w:rsidRPr="008E6B77">
        <w:rPr>
          <w:rtl/>
          <w:lang w:val="en-PL"/>
        </w:rPr>
        <w:t xml:space="preserve"> </w:t>
      </w:r>
      <w:r w:rsidRPr="008E6B77">
        <w:rPr>
          <w:rFonts w:hint="cs"/>
          <w:rtl/>
          <w:lang w:val="en-PL"/>
        </w:rPr>
        <w:t>الأشخاص</w:t>
      </w:r>
      <w:r w:rsidRPr="008E6B77">
        <w:rPr>
          <w:rtl/>
          <w:lang w:val="en-PL"/>
        </w:rPr>
        <w:t xml:space="preserve"> </w:t>
      </w:r>
      <w:r w:rsidRPr="008E6B77">
        <w:rPr>
          <w:rFonts w:hint="cs"/>
          <w:rtl/>
          <w:lang w:val="en-PL"/>
        </w:rPr>
        <w:t>ذوي</w:t>
      </w:r>
      <w:r w:rsidRPr="008E6B77">
        <w:rPr>
          <w:rtl/>
          <w:lang w:val="en-PL"/>
        </w:rPr>
        <w:t xml:space="preserve"> </w:t>
      </w:r>
      <w:r w:rsidRPr="008E6B77">
        <w:rPr>
          <w:rFonts w:hint="cs"/>
          <w:rtl/>
          <w:lang w:val="en-PL"/>
        </w:rPr>
        <w:t>الإعاقة،</w:t>
      </w:r>
      <w:r w:rsidRPr="008E6B77">
        <w:rPr>
          <w:rtl/>
          <w:lang w:val="en-PL"/>
        </w:rPr>
        <w:t xml:space="preserve"> </w:t>
      </w:r>
      <w:r w:rsidRPr="008E6B77">
        <w:rPr>
          <w:rFonts w:hint="cs"/>
          <w:rtl/>
          <w:lang w:val="en-PL"/>
        </w:rPr>
        <w:t>بغض</w:t>
      </w:r>
      <w:r w:rsidRPr="008E6B77">
        <w:rPr>
          <w:rtl/>
          <w:lang w:val="en-PL"/>
        </w:rPr>
        <w:t xml:space="preserve"> </w:t>
      </w:r>
      <w:r w:rsidRPr="008E6B77">
        <w:rPr>
          <w:rFonts w:hint="cs"/>
          <w:rtl/>
          <w:lang w:val="en-PL"/>
        </w:rPr>
        <w:t>النظر</w:t>
      </w:r>
      <w:r w:rsidRPr="008E6B77">
        <w:rPr>
          <w:rtl/>
          <w:lang w:val="en-PL"/>
        </w:rPr>
        <w:t xml:space="preserve"> </w:t>
      </w:r>
      <w:r w:rsidRPr="008E6B77">
        <w:rPr>
          <w:rFonts w:hint="cs"/>
          <w:rtl/>
          <w:lang w:val="en-PL"/>
        </w:rPr>
        <w:t>عن</w:t>
      </w:r>
      <w:r w:rsidRPr="008E6B77">
        <w:rPr>
          <w:rtl/>
          <w:lang w:val="en-PL"/>
        </w:rPr>
        <w:t xml:space="preserve"> </w:t>
      </w:r>
      <w:r w:rsidRPr="008E6B77">
        <w:rPr>
          <w:rFonts w:hint="cs"/>
          <w:rtl/>
          <w:lang w:val="en-PL"/>
        </w:rPr>
        <w:t>حالة</w:t>
      </w:r>
      <w:r w:rsidRPr="008E6B77">
        <w:rPr>
          <w:rtl/>
          <w:lang w:val="en-PL"/>
        </w:rPr>
        <w:t xml:space="preserve"> </w:t>
      </w:r>
      <w:r w:rsidRPr="008E6B77">
        <w:rPr>
          <w:rFonts w:hint="cs"/>
          <w:rtl/>
          <w:lang w:val="en-PL"/>
        </w:rPr>
        <w:t>العمل،</w:t>
      </w:r>
      <w:r w:rsidRPr="008E6B77">
        <w:rPr>
          <w:rtl/>
          <w:lang w:val="en-PL"/>
        </w:rPr>
        <w:t xml:space="preserve"> </w:t>
      </w:r>
      <w:r w:rsidRPr="008E6B77">
        <w:rPr>
          <w:rFonts w:hint="cs"/>
          <w:rtl/>
          <w:lang w:val="en-PL"/>
        </w:rPr>
        <w:t>الوصول</w:t>
      </w:r>
      <w:r w:rsidRPr="008E6B77">
        <w:rPr>
          <w:rtl/>
          <w:lang w:val="en-PL"/>
        </w:rPr>
        <w:t xml:space="preserve"> </w:t>
      </w:r>
      <w:r w:rsidRPr="008E6B77">
        <w:rPr>
          <w:rFonts w:hint="cs"/>
          <w:rtl/>
          <w:lang w:val="en-PL"/>
        </w:rPr>
        <w:t>إلى</w:t>
      </w:r>
      <w:r w:rsidRPr="008E6B77">
        <w:rPr>
          <w:rtl/>
          <w:lang w:val="en-PL"/>
        </w:rPr>
        <w:t xml:space="preserve"> </w:t>
      </w:r>
      <w:r w:rsidRPr="008E6B77">
        <w:rPr>
          <w:rFonts w:hint="cs"/>
          <w:rtl/>
          <w:lang w:val="en-PL"/>
        </w:rPr>
        <w:t>منافع الاستقلال</w:t>
      </w:r>
      <w:r w:rsidRPr="008E6B77">
        <w:rPr>
          <w:rtl/>
          <w:lang w:val="en-PL"/>
        </w:rPr>
        <w:t xml:space="preserve"> </w:t>
      </w:r>
      <w:r w:rsidRPr="008E6B77">
        <w:rPr>
          <w:rFonts w:hint="cs"/>
          <w:rtl/>
          <w:lang w:val="en-PL"/>
        </w:rPr>
        <w:t>الشخصي</w:t>
      </w:r>
      <w:r w:rsidRPr="008E6B77">
        <w:rPr>
          <w:rtl/>
          <w:lang w:val="en-PL"/>
        </w:rPr>
        <w:t xml:space="preserve"> </w:t>
      </w:r>
      <w:r w:rsidRPr="008E6B77">
        <w:rPr>
          <w:rFonts w:hint="cs"/>
          <w:rtl/>
          <w:lang w:val="en-PL"/>
        </w:rPr>
        <w:t>للمساعدة</w:t>
      </w:r>
      <w:r w:rsidRPr="008E6B77">
        <w:rPr>
          <w:rtl/>
          <w:lang w:val="en-PL"/>
        </w:rPr>
        <w:t xml:space="preserve"> </w:t>
      </w:r>
      <w:r w:rsidRPr="008E6B77">
        <w:rPr>
          <w:rFonts w:hint="cs"/>
          <w:rtl/>
          <w:lang w:val="en-PL"/>
        </w:rPr>
        <w:t>في</w:t>
      </w:r>
      <w:r w:rsidRPr="008E6B77">
        <w:rPr>
          <w:rtl/>
          <w:lang w:val="en-PL"/>
        </w:rPr>
        <w:t xml:space="preserve"> </w:t>
      </w:r>
      <w:r w:rsidRPr="008E6B77">
        <w:rPr>
          <w:rFonts w:hint="cs"/>
          <w:rtl/>
          <w:lang w:val="en-PL"/>
        </w:rPr>
        <w:t>تغطية</w:t>
      </w:r>
      <w:r w:rsidRPr="008E6B77">
        <w:rPr>
          <w:rtl/>
          <w:lang w:val="en-PL"/>
        </w:rPr>
        <w:t xml:space="preserve"> </w:t>
      </w:r>
      <w:r w:rsidRPr="008E6B77">
        <w:rPr>
          <w:rFonts w:hint="cs"/>
          <w:rtl/>
          <w:lang w:val="en-PL"/>
        </w:rPr>
        <w:t>التكاليف</w:t>
      </w:r>
      <w:r w:rsidRPr="008E6B77">
        <w:rPr>
          <w:rtl/>
          <w:lang w:val="en-PL"/>
        </w:rPr>
        <w:t xml:space="preserve"> </w:t>
      </w:r>
      <w:r w:rsidRPr="008E6B77">
        <w:rPr>
          <w:rFonts w:hint="cs"/>
          <w:rtl/>
          <w:lang w:val="en-PL"/>
        </w:rPr>
        <w:t>الإضافية</w:t>
      </w:r>
      <w:r w:rsidRPr="008E6B77">
        <w:rPr>
          <w:rtl/>
          <w:lang w:val="en-PL"/>
        </w:rPr>
        <w:t xml:space="preserve"> </w:t>
      </w:r>
      <w:r w:rsidRPr="008E6B77">
        <w:rPr>
          <w:rFonts w:hint="cs"/>
          <w:rtl/>
          <w:lang w:val="en-PL"/>
        </w:rPr>
        <w:t>المتعلقة</w:t>
      </w:r>
      <w:r w:rsidRPr="008E6B77">
        <w:rPr>
          <w:rtl/>
          <w:lang w:val="en-PL"/>
        </w:rPr>
        <w:t xml:space="preserve"> </w:t>
      </w:r>
      <w:r w:rsidRPr="008E6B77">
        <w:rPr>
          <w:rFonts w:hint="cs"/>
          <w:rtl/>
          <w:lang w:val="en-PL"/>
        </w:rPr>
        <w:t>بإعاقتهم</w:t>
      </w:r>
      <w:r w:rsidRPr="008E6B77">
        <w:rPr>
          <w:lang w:val="en-PL"/>
        </w:rPr>
        <w:t>.</w:t>
      </w:r>
    </w:p>
    <w:p w14:paraId="0301BFF5" w14:textId="77777777" w:rsidR="008E6B77" w:rsidRPr="008E6B77" w:rsidRDefault="008E6B77" w:rsidP="008E6B77">
      <w:pPr>
        <w:bidi/>
        <w:jc w:val="both"/>
        <w:rPr>
          <w:rtl/>
          <w:lang w:val="en-PL"/>
        </w:rPr>
      </w:pPr>
    </w:p>
    <w:p w14:paraId="752DC3D0" w14:textId="297EAB72" w:rsidR="008E6B77" w:rsidRDefault="008E6B77" w:rsidP="008E6B77">
      <w:pPr>
        <w:bidi/>
        <w:jc w:val="both"/>
        <w:rPr>
          <w:lang w:val="en-PL"/>
        </w:rPr>
      </w:pPr>
      <w:r w:rsidRPr="008E6B77">
        <w:rPr>
          <w:rFonts w:hint="cs"/>
          <w:rtl/>
          <w:lang w:val="en-PL"/>
        </w:rPr>
        <w:t>لا</w:t>
      </w:r>
      <w:r w:rsidRPr="008E6B77">
        <w:rPr>
          <w:rtl/>
          <w:lang w:val="en-PL"/>
        </w:rPr>
        <w:t xml:space="preserve"> </w:t>
      </w:r>
      <w:r w:rsidRPr="008E6B77">
        <w:rPr>
          <w:rFonts w:hint="cs"/>
          <w:rtl/>
          <w:lang w:val="en-PL"/>
        </w:rPr>
        <w:t>يزال</w:t>
      </w:r>
      <w:r w:rsidRPr="008E6B77">
        <w:rPr>
          <w:rtl/>
          <w:lang w:val="en-PL"/>
        </w:rPr>
        <w:t xml:space="preserve"> </w:t>
      </w:r>
      <w:r w:rsidRPr="008E6B77">
        <w:rPr>
          <w:rFonts w:hint="cs"/>
          <w:rtl/>
          <w:lang w:val="en-PL"/>
        </w:rPr>
        <w:t>تقييم</w:t>
      </w:r>
      <w:r w:rsidRPr="008E6B77">
        <w:rPr>
          <w:rtl/>
          <w:lang w:val="en-PL"/>
        </w:rPr>
        <w:t xml:space="preserve"> </w:t>
      </w:r>
      <w:r w:rsidRPr="008E6B77">
        <w:rPr>
          <w:rFonts w:hint="cs"/>
          <w:rtl/>
          <w:lang w:val="en-PL"/>
        </w:rPr>
        <w:t>قدرة</w:t>
      </w:r>
      <w:r w:rsidRPr="008E6B77">
        <w:rPr>
          <w:rtl/>
          <w:lang w:val="en-PL"/>
        </w:rPr>
        <w:t xml:space="preserve"> </w:t>
      </w:r>
      <w:r w:rsidRPr="008E6B77">
        <w:rPr>
          <w:rFonts w:hint="cs"/>
          <w:rtl/>
          <w:lang w:val="en-PL"/>
        </w:rPr>
        <w:t>الأفراد</w:t>
      </w:r>
      <w:r w:rsidRPr="008E6B77">
        <w:rPr>
          <w:rtl/>
          <w:lang w:val="en-PL"/>
        </w:rPr>
        <w:t xml:space="preserve"> </w:t>
      </w:r>
      <w:r w:rsidRPr="008E6B77">
        <w:rPr>
          <w:rFonts w:hint="cs"/>
          <w:rtl/>
          <w:lang w:val="en-PL"/>
        </w:rPr>
        <w:t>على</w:t>
      </w:r>
      <w:r w:rsidRPr="008E6B77">
        <w:rPr>
          <w:rtl/>
          <w:lang w:val="en-PL"/>
        </w:rPr>
        <w:t xml:space="preserve"> </w:t>
      </w:r>
      <w:r w:rsidRPr="008E6B77">
        <w:rPr>
          <w:rFonts w:hint="cs"/>
          <w:rtl/>
          <w:lang w:val="en-PL"/>
        </w:rPr>
        <w:t>العمل</w:t>
      </w:r>
      <w:r w:rsidRPr="008E6B77">
        <w:rPr>
          <w:rtl/>
          <w:lang w:val="en-PL"/>
        </w:rPr>
        <w:t xml:space="preserve"> </w:t>
      </w:r>
      <w:r w:rsidRPr="008E6B77">
        <w:rPr>
          <w:rFonts w:hint="cs"/>
          <w:rtl/>
          <w:lang w:val="en-PL"/>
        </w:rPr>
        <w:t>أمرًا</w:t>
      </w:r>
      <w:r w:rsidRPr="008E6B77">
        <w:rPr>
          <w:rtl/>
          <w:lang w:val="en-PL"/>
        </w:rPr>
        <w:t xml:space="preserve"> </w:t>
      </w:r>
      <w:r w:rsidRPr="008E6B77">
        <w:rPr>
          <w:rFonts w:hint="cs"/>
          <w:rtl/>
          <w:lang w:val="en-PL"/>
        </w:rPr>
        <w:t>معقدًا</w:t>
      </w:r>
      <w:r w:rsidRPr="008E6B77">
        <w:rPr>
          <w:rtl/>
          <w:lang w:val="en-PL"/>
        </w:rPr>
        <w:t xml:space="preserve"> </w:t>
      </w:r>
      <w:r w:rsidRPr="008E6B77">
        <w:rPr>
          <w:rFonts w:hint="cs"/>
          <w:rtl/>
          <w:lang w:val="en-PL"/>
        </w:rPr>
        <w:t>ويتطلب</w:t>
      </w:r>
      <w:r w:rsidRPr="008E6B77">
        <w:rPr>
          <w:rtl/>
          <w:lang w:val="en-PL"/>
        </w:rPr>
        <w:t xml:space="preserve"> </w:t>
      </w:r>
      <w:r w:rsidRPr="008E6B77">
        <w:rPr>
          <w:rFonts w:hint="cs"/>
          <w:rtl/>
          <w:lang w:val="en-PL"/>
        </w:rPr>
        <w:t>تنسيقًا</w:t>
      </w:r>
      <w:r w:rsidRPr="008E6B77">
        <w:rPr>
          <w:rtl/>
          <w:lang w:val="en-PL"/>
        </w:rPr>
        <w:t xml:space="preserve"> </w:t>
      </w:r>
      <w:r w:rsidRPr="008E6B77">
        <w:rPr>
          <w:rFonts w:hint="cs"/>
          <w:rtl/>
          <w:lang w:val="en-PL"/>
        </w:rPr>
        <w:t>أفضل</w:t>
      </w:r>
      <w:r w:rsidRPr="008E6B77">
        <w:rPr>
          <w:rtl/>
          <w:lang w:val="en-PL"/>
        </w:rPr>
        <w:t xml:space="preserve"> </w:t>
      </w:r>
      <w:r w:rsidRPr="008E6B77">
        <w:rPr>
          <w:rFonts w:hint="cs"/>
          <w:rtl/>
          <w:lang w:val="en-PL"/>
        </w:rPr>
        <w:t>بين</w:t>
      </w:r>
      <w:r w:rsidRPr="008E6B77">
        <w:rPr>
          <w:rtl/>
          <w:lang w:val="en-PL"/>
        </w:rPr>
        <w:t xml:space="preserve"> </w:t>
      </w:r>
      <w:r w:rsidRPr="008E6B77">
        <w:rPr>
          <w:rFonts w:hint="cs"/>
          <w:rtl/>
          <w:lang w:val="en-PL"/>
        </w:rPr>
        <w:t>السلطات</w:t>
      </w:r>
      <w:r w:rsidRPr="008E6B77">
        <w:rPr>
          <w:rtl/>
          <w:lang w:val="en-PL"/>
        </w:rPr>
        <w:t xml:space="preserve"> </w:t>
      </w:r>
      <w:r w:rsidRPr="008E6B77">
        <w:rPr>
          <w:rFonts w:hint="cs"/>
          <w:rtl/>
          <w:lang w:val="en-PL"/>
        </w:rPr>
        <w:t>وخدمات</w:t>
      </w:r>
      <w:r w:rsidRPr="008E6B77">
        <w:rPr>
          <w:rtl/>
          <w:lang w:val="en-PL"/>
        </w:rPr>
        <w:t xml:space="preserve"> </w:t>
      </w:r>
      <w:r w:rsidRPr="008E6B77">
        <w:rPr>
          <w:rFonts w:hint="cs"/>
          <w:rtl/>
          <w:lang w:val="en-PL"/>
        </w:rPr>
        <w:t>التوظيف</w:t>
      </w:r>
      <w:r w:rsidRPr="008E6B77">
        <w:rPr>
          <w:rtl/>
          <w:lang w:val="en-PL"/>
        </w:rPr>
        <w:t xml:space="preserve"> </w:t>
      </w:r>
      <w:r w:rsidRPr="008E6B77">
        <w:rPr>
          <w:rFonts w:hint="cs"/>
          <w:rtl/>
          <w:lang w:val="en-PL"/>
        </w:rPr>
        <w:t>العامة،</w:t>
      </w:r>
      <w:r w:rsidRPr="008E6B77">
        <w:rPr>
          <w:rtl/>
          <w:lang w:val="en-PL"/>
        </w:rPr>
        <w:t xml:space="preserve"> </w:t>
      </w:r>
      <w:r w:rsidRPr="008E6B77">
        <w:rPr>
          <w:rFonts w:hint="cs"/>
          <w:rtl/>
          <w:lang w:val="en-PL"/>
        </w:rPr>
        <w:t>والوكالات</w:t>
      </w:r>
      <w:r w:rsidRPr="008E6B77">
        <w:rPr>
          <w:rtl/>
          <w:lang w:val="en-PL"/>
        </w:rPr>
        <w:t xml:space="preserve"> </w:t>
      </w:r>
      <w:r w:rsidRPr="008E6B77">
        <w:rPr>
          <w:rFonts w:hint="cs"/>
          <w:rtl/>
          <w:lang w:val="en-PL"/>
        </w:rPr>
        <w:t>الأخرى</w:t>
      </w:r>
      <w:r w:rsidRPr="008E6B77">
        <w:rPr>
          <w:rtl/>
          <w:lang w:val="en-PL"/>
        </w:rPr>
        <w:t xml:space="preserve"> </w:t>
      </w:r>
      <w:r w:rsidRPr="008E6B77">
        <w:rPr>
          <w:rFonts w:hint="cs"/>
          <w:rtl/>
          <w:lang w:val="en-PL"/>
        </w:rPr>
        <w:t>الداعمة</w:t>
      </w:r>
      <w:r w:rsidRPr="008E6B77">
        <w:rPr>
          <w:rtl/>
          <w:lang w:val="en-PL"/>
        </w:rPr>
        <w:t xml:space="preserve">. </w:t>
      </w:r>
      <w:r w:rsidRPr="008E6B77">
        <w:rPr>
          <w:rFonts w:hint="cs"/>
          <w:rtl/>
          <w:lang w:val="en-PL"/>
        </w:rPr>
        <w:t>بالنسبة</w:t>
      </w:r>
      <w:r w:rsidRPr="008E6B77">
        <w:rPr>
          <w:rtl/>
          <w:lang w:val="en-PL"/>
        </w:rPr>
        <w:t xml:space="preserve"> </w:t>
      </w:r>
      <w:r w:rsidRPr="008E6B77">
        <w:rPr>
          <w:rFonts w:hint="cs"/>
          <w:rtl/>
          <w:lang w:val="en-PL"/>
        </w:rPr>
        <w:t>للأشخاص</w:t>
      </w:r>
      <w:r w:rsidRPr="008E6B77">
        <w:rPr>
          <w:rtl/>
          <w:lang w:val="en-PL"/>
        </w:rPr>
        <w:t xml:space="preserve"> </w:t>
      </w:r>
      <w:r w:rsidRPr="008E6B77">
        <w:rPr>
          <w:rFonts w:hint="cs"/>
          <w:rtl/>
          <w:lang w:val="en-PL"/>
        </w:rPr>
        <w:t>ذوي</w:t>
      </w:r>
      <w:r w:rsidRPr="008E6B77">
        <w:rPr>
          <w:rtl/>
          <w:lang w:val="en-PL"/>
        </w:rPr>
        <w:t xml:space="preserve"> </w:t>
      </w:r>
      <w:r w:rsidRPr="008E6B77">
        <w:rPr>
          <w:rFonts w:hint="cs"/>
          <w:rtl/>
          <w:lang w:val="en-PL"/>
        </w:rPr>
        <w:t>الإعاقة،</w:t>
      </w:r>
      <w:r w:rsidRPr="008E6B77">
        <w:rPr>
          <w:rtl/>
          <w:lang w:val="en-PL"/>
        </w:rPr>
        <w:t xml:space="preserve"> </w:t>
      </w:r>
      <w:r w:rsidRPr="008E6B77">
        <w:rPr>
          <w:rFonts w:hint="cs"/>
          <w:rtl/>
          <w:lang w:val="en-PL"/>
        </w:rPr>
        <w:t>يمكن</w:t>
      </w:r>
      <w:r w:rsidRPr="008E6B77">
        <w:rPr>
          <w:rtl/>
          <w:lang w:val="en-PL"/>
        </w:rPr>
        <w:t xml:space="preserve"> </w:t>
      </w:r>
      <w:r w:rsidRPr="008E6B77">
        <w:rPr>
          <w:rFonts w:hint="cs"/>
          <w:rtl/>
          <w:lang w:val="en-PL"/>
        </w:rPr>
        <w:t>أن</w:t>
      </w:r>
      <w:r w:rsidRPr="008E6B77">
        <w:rPr>
          <w:rtl/>
          <w:lang w:val="en-PL"/>
        </w:rPr>
        <w:t xml:space="preserve"> </w:t>
      </w:r>
      <w:r w:rsidRPr="008E6B77">
        <w:rPr>
          <w:rFonts w:hint="cs"/>
          <w:rtl/>
          <w:lang w:val="en-PL"/>
        </w:rPr>
        <w:t>يساعد</w:t>
      </w:r>
      <w:r w:rsidRPr="008E6B77">
        <w:rPr>
          <w:rtl/>
          <w:lang w:val="en-PL"/>
        </w:rPr>
        <w:t xml:space="preserve"> </w:t>
      </w:r>
      <w:r w:rsidRPr="008E6B77">
        <w:rPr>
          <w:rFonts w:hint="cs"/>
          <w:rtl/>
          <w:lang w:val="en-PL"/>
        </w:rPr>
        <w:t>نهج</w:t>
      </w:r>
      <w:r w:rsidRPr="008E6B77">
        <w:rPr>
          <w:rtl/>
          <w:lang w:val="en-PL"/>
        </w:rPr>
        <w:t xml:space="preserve"> </w:t>
      </w:r>
      <w:r w:rsidRPr="008E6B77">
        <w:rPr>
          <w:rFonts w:hint="cs"/>
          <w:rtl/>
          <w:lang w:val="en-PL"/>
        </w:rPr>
        <w:t>إدارة</w:t>
      </w:r>
      <w:r w:rsidRPr="008E6B77">
        <w:rPr>
          <w:rtl/>
          <w:lang w:val="en-PL"/>
        </w:rPr>
        <w:t xml:space="preserve"> </w:t>
      </w:r>
      <w:r w:rsidRPr="008E6B77">
        <w:rPr>
          <w:rFonts w:hint="cs"/>
          <w:rtl/>
          <w:lang w:val="en-PL"/>
        </w:rPr>
        <w:t>الحالات</w:t>
      </w:r>
      <w:r w:rsidRPr="008E6B77">
        <w:rPr>
          <w:rtl/>
          <w:lang w:val="en-PL"/>
        </w:rPr>
        <w:t xml:space="preserve"> </w:t>
      </w:r>
      <w:r w:rsidRPr="008E6B77">
        <w:rPr>
          <w:rFonts w:hint="cs"/>
          <w:rtl/>
          <w:lang w:val="en-PL"/>
        </w:rPr>
        <w:t>الفردية</w:t>
      </w:r>
      <w:r w:rsidRPr="008E6B77">
        <w:rPr>
          <w:rtl/>
          <w:lang w:val="en-PL"/>
        </w:rPr>
        <w:t xml:space="preserve"> </w:t>
      </w:r>
      <w:r w:rsidRPr="008E6B77">
        <w:rPr>
          <w:rFonts w:hint="cs"/>
          <w:rtl/>
          <w:lang w:val="en-PL"/>
        </w:rPr>
        <w:t>في</w:t>
      </w:r>
      <w:r w:rsidRPr="008E6B77">
        <w:rPr>
          <w:rtl/>
          <w:lang w:val="en-PL"/>
        </w:rPr>
        <w:t xml:space="preserve"> </w:t>
      </w:r>
      <w:r w:rsidRPr="008E6B77">
        <w:rPr>
          <w:rFonts w:hint="cs"/>
          <w:rtl/>
          <w:lang w:val="en-PL"/>
        </w:rPr>
        <w:t>تسهيل</w:t>
      </w:r>
      <w:r w:rsidRPr="008E6B77">
        <w:rPr>
          <w:rtl/>
          <w:lang w:val="en-PL"/>
        </w:rPr>
        <w:t xml:space="preserve"> </w:t>
      </w:r>
      <w:r w:rsidRPr="008E6B77">
        <w:rPr>
          <w:rFonts w:hint="cs"/>
          <w:rtl/>
          <w:lang w:val="en-PL"/>
        </w:rPr>
        <w:t>الوصول</w:t>
      </w:r>
      <w:r w:rsidRPr="008E6B77">
        <w:rPr>
          <w:rtl/>
          <w:lang w:val="en-PL"/>
        </w:rPr>
        <w:t xml:space="preserve"> </w:t>
      </w:r>
      <w:r w:rsidRPr="008E6B77">
        <w:rPr>
          <w:rFonts w:hint="cs"/>
          <w:rtl/>
          <w:lang w:val="en-PL"/>
        </w:rPr>
        <w:t>إلى</w:t>
      </w:r>
      <w:r w:rsidRPr="008E6B77">
        <w:rPr>
          <w:rtl/>
          <w:lang w:val="en-PL"/>
        </w:rPr>
        <w:t xml:space="preserve"> </w:t>
      </w:r>
      <w:r w:rsidR="00BB300C">
        <w:rPr>
          <w:rFonts w:hint="cs"/>
          <w:rtl/>
          <w:lang w:val="en-PL"/>
        </w:rPr>
        <w:t>الضمان</w:t>
      </w:r>
      <w:r w:rsidRPr="008E6B77">
        <w:rPr>
          <w:rtl/>
          <w:lang w:val="en-PL"/>
        </w:rPr>
        <w:t xml:space="preserve"> </w:t>
      </w:r>
      <w:r w:rsidRPr="008E6B77">
        <w:rPr>
          <w:rFonts w:hint="cs"/>
          <w:rtl/>
          <w:lang w:val="en-PL"/>
        </w:rPr>
        <w:t>الاجتماعي</w:t>
      </w:r>
      <w:r w:rsidRPr="008E6B77">
        <w:rPr>
          <w:rtl/>
          <w:lang w:val="en-PL"/>
        </w:rPr>
        <w:t xml:space="preserve"> </w:t>
      </w:r>
      <w:r w:rsidRPr="008E6B77">
        <w:rPr>
          <w:rFonts w:hint="cs"/>
          <w:rtl/>
          <w:lang w:val="en-PL"/>
        </w:rPr>
        <w:t>من</w:t>
      </w:r>
      <w:r w:rsidRPr="008E6B77">
        <w:rPr>
          <w:rtl/>
          <w:lang w:val="en-PL"/>
        </w:rPr>
        <w:t xml:space="preserve"> </w:t>
      </w:r>
      <w:r w:rsidRPr="008E6B77">
        <w:rPr>
          <w:rFonts w:hint="cs"/>
          <w:rtl/>
          <w:lang w:val="en-PL"/>
        </w:rPr>
        <w:t>خلال</w:t>
      </w:r>
      <w:r w:rsidRPr="008E6B77">
        <w:rPr>
          <w:rtl/>
          <w:lang w:val="en-PL"/>
        </w:rPr>
        <w:t xml:space="preserve"> </w:t>
      </w:r>
      <w:r w:rsidRPr="008E6B77">
        <w:rPr>
          <w:rFonts w:hint="cs"/>
          <w:rtl/>
          <w:lang w:val="en-PL"/>
        </w:rPr>
        <w:t>مساعدتهم</w:t>
      </w:r>
      <w:r w:rsidRPr="008E6B77">
        <w:rPr>
          <w:rtl/>
          <w:lang w:val="en-PL"/>
        </w:rPr>
        <w:t xml:space="preserve"> </w:t>
      </w:r>
      <w:r w:rsidRPr="008E6B77">
        <w:rPr>
          <w:rFonts w:hint="cs"/>
          <w:rtl/>
          <w:lang w:val="en-PL"/>
        </w:rPr>
        <w:t>على</w:t>
      </w:r>
      <w:r w:rsidRPr="008E6B77">
        <w:rPr>
          <w:rtl/>
          <w:lang w:val="en-PL"/>
        </w:rPr>
        <w:t xml:space="preserve"> </w:t>
      </w:r>
      <w:r w:rsidRPr="008E6B77">
        <w:rPr>
          <w:rFonts w:hint="cs"/>
          <w:rtl/>
          <w:lang w:val="en-PL"/>
        </w:rPr>
        <w:t>التنقل</w:t>
      </w:r>
      <w:r w:rsidRPr="008E6B77">
        <w:rPr>
          <w:rtl/>
          <w:lang w:val="en-PL"/>
        </w:rPr>
        <w:t xml:space="preserve"> </w:t>
      </w:r>
      <w:r w:rsidRPr="008E6B77">
        <w:rPr>
          <w:rFonts w:hint="cs"/>
          <w:rtl/>
          <w:lang w:val="en-PL"/>
        </w:rPr>
        <w:t>في</w:t>
      </w:r>
      <w:r w:rsidRPr="008E6B77">
        <w:rPr>
          <w:rtl/>
          <w:lang w:val="en-PL"/>
        </w:rPr>
        <w:t xml:space="preserve"> </w:t>
      </w:r>
      <w:r w:rsidRPr="008E6B77">
        <w:rPr>
          <w:rFonts w:hint="cs"/>
          <w:rtl/>
          <w:lang w:val="en-PL"/>
        </w:rPr>
        <w:t>هذه</w:t>
      </w:r>
      <w:r w:rsidRPr="008E6B77">
        <w:rPr>
          <w:rtl/>
          <w:lang w:val="en-PL"/>
        </w:rPr>
        <w:t xml:space="preserve"> </w:t>
      </w:r>
      <w:r w:rsidRPr="008E6B77">
        <w:rPr>
          <w:rFonts w:hint="cs"/>
          <w:rtl/>
          <w:lang w:val="en-PL"/>
        </w:rPr>
        <w:t>الأنظمة</w:t>
      </w:r>
      <w:r w:rsidRPr="008E6B77">
        <w:rPr>
          <w:rtl/>
          <w:lang w:val="en-PL"/>
        </w:rPr>
        <w:t xml:space="preserve"> </w:t>
      </w:r>
      <w:r w:rsidRPr="008E6B77">
        <w:rPr>
          <w:rFonts w:hint="cs"/>
          <w:rtl/>
          <w:lang w:val="en-PL"/>
        </w:rPr>
        <w:t>المعقدة</w:t>
      </w:r>
      <w:r w:rsidRPr="008E6B77">
        <w:rPr>
          <w:rtl/>
          <w:lang w:val="en-PL"/>
        </w:rPr>
        <w:t xml:space="preserve">. </w:t>
      </w:r>
      <w:r w:rsidRPr="008E6B77">
        <w:rPr>
          <w:rFonts w:hint="cs"/>
          <w:rtl/>
          <w:lang w:val="en-PL"/>
        </w:rPr>
        <w:t>كما</w:t>
      </w:r>
      <w:r w:rsidRPr="008E6B77">
        <w:rPr>
          <w:rtl/>
          <w:lang w:val="en-PL"/>
        </w:rPr>
        <w:t xml:space="preserve"> </w:t>
      </w:r>
      <w:r w:rsidRPr="008E6B77">
        <w:rPr>
          <w:rFonts w:hint="cs"/>
          <w:rtl/>
          <w:lang w:val="en-PL"/>
        </w:rPr>
        <w:t>أن</w:t>
      </w:r>
      <w:r w:rsidRPr="008E6B77">
        <w:rPr>
          <w:rtl/>
          <w:lang w:val="en-PL"/>
        </w:rPr>
        <w:t xml:space="preserve"> </w:t>
      </w:r>
      <w:r w:rsidRPr="008E6B77">
        <w:rPr>
          <w:rFonts w:hint="cs"/>
          <w:rtl/>
          <w:lang w:val="en-PL"/>
        </w:rPr>
        <w:t>توسيع</w:t>
      </w:r>
      <w:r w:rsidRPr="008E6B77">
        <w:rPr>
          <w:rtl/>
          <w:lang w:val="en-PL"/>
        </w:rPr>
        <w:t xml:space="preserve"> </w:t>
      </w:r>
      <w:r w:rsidRPr="008E6B77">
        <w:rPr>
          <w:rFonts w:hint="cs"/>
          <w:rtl/>
          <w:lang w:val="en-PL"/>
        </w:rPr>
        <w:t>الوصول</w:t>
      </w:r>
      <w:r w:rsidRPr="008E6B77">
        <w:rPr>
          <w:rtl/>
          <w:lang w:val="en-PL"/>
        </w:rPr>
        <w:t xml:space="preserve"> </w:t>
      </w:r>
      <w:r w:rsidRPr="008E6B77">
        <w:rPr>
          <w:rFonts w:hint="cs"/>
          <w:rtl/>
          <w:lang w:val="en-PL"/>
        </w:rPr>
        <w:t>إلى</w:t>
      </w:r>
      <w:r w:rsidRPr="008E6B77">
        <w:rPr>
          <w:rtl/>
          <w:lang w:val="en-PL"/>
        </w:rPr>
        <w:t xml:space="preserve"> </w:t>
      </w:r>
      <w:r w:rsidRPr="008E6B77">
        <w:rPr>
          <w:rFonts w:hint="cs"/>
          <w:rtl/>
          <w:lang w:val="en-PL"/>
        </w:rPr>
        <w:t>خدمات</w:t>
      </w:r>
      <w:r w:rsidRPr="008E6B77">
        <w:rPr>
          <w:rtl/>
          <w:lang w:val="en-PL"/>
        </w:rPr>
        <w:t xml:space="preserve"> </w:t>
      </w:r>
      <w:r w:rsidRPr="008E6B77">
        <w:rPr>
          <w:rFonts w:hint="cs"/>
          <w:rtl/>
          <w:lang w:val="en-PL"/>
        </w:rPr>
        <w:t>الدعم</w:t>
      </w:r>
      <w:r w:rsidRPr="008E6B77">
        <w:rPr>
          <w:rtl/>
          <w:lang w:val="en-PL"/>
        </w:rPr>
        <w:t xml:space="preserve"> </w:t>
      </w:r>
      <w:r w:rsidRPr="008E6B77">
        <w:rPr>
          <w:rFonts w:hint="cs"/>
          <w:rtl/>
          <w:lang w:val="en-PL"/>
        </w:rPr>
        <w:t>أمر</w:t>
      </w:r>
      <w:r w:rsidRPr="008E6B77">
        <w:rPr>
          <w:rtl/>
          <w:lang w:val="en-PL"/>
        </w:rPr>
        <w:t xml:space="preserve"> </w:t>
      </w:r>
      <w:r w:rsidRPr="008E6B77">
        <w:rPr>
          <w:rFonts w:hint="cs"/>
          <w:rtl/>
          <w:lang w:val="en-PL"/>
        </w:rPr>
        <w:t>أساسي،</w:t>
      </w:r>
      <w:r w:rsidRPr="008E6B77">
        <w:rPr>
          <w:rtl/>
          <w:lang w:val="en-PL"/>
        </w:rPr>
        <w:t xml:space="preserve"> </w:t>
      </w:r>
      <w:r w:rsidRPr="008E6B77">
        <w:rPr>
          <w:rFonts w:hint="cs"/>
          <w:rtl/>
          <w:lang w:val="en-PL"/>
        </w:rPr>
        <w:t>خاصة</w:t>
      </w:r>
      <w:r w:rsidRPr="008E6B77">
        <w:rPr>
          <w:rtl/>
          <w:lang w:val="en-PL"/>
        </w:rPr>
        <w:t xml:space="preserve"> </w:t>
      </w:r>
      <w:r w:rsidRPr="008E6B77">
        <w:rPr>
          <w:rFonts w:hint="cs"/>
          <w:rtl/>
          <w:lang w:val="en-PL"/>
        </w:rPr>
        <w:t>لأولئك</w:t>
      </w:r>
      <w:r w:rsidRPr="008E6B77">
        <w:rPr>
          <w:rtl/>
          <w:lang w:val="en-PL"/>
        </w:rPr>
        <w:t xml:space="preserve"> </w:t>
      </w:r>
      <w:r w:rsidRPr="008E6B77">
        <w:rPr>
          <w:rFonts w:hint="cs"/>
          <w:rtl/>
          <w:lang w:val="en-PL"/>
        </w:rPr>
        <w:t>الذين</w:t>
      </w:r>
      <w:r w:rsidRPr="008E6B77">
        <w:rPr>
          <w:rtl/>
          <w:lang w:val="en-PL"/>
        </w:rPr>
        <w:t xml:space="preserve"> </w:t>
      </w:r>
      <w:r w:rsidRPr="008E6B77">
        <w:rPr>
          <w:rFonts w:hint="cs"/>
          <w:rtl/>
          <w:lang w:val="en-PL"/>
        </w:rPr>
        <w:t>لديهم</w:t>
      </w:r>
      <w:r w:rsidRPr="008E6B77">
        <w:rPr>
          <w:rtl/>
          <w:lang w:val="en-PL"/>
        </w:rPr>
        <w:t xml:space="preserve"> </w:t>
      </w:r>
      <w:r w:rsidRPr="008E6B77">
        <w:rPr>
          <w:rFonts w:hint="cs"/>
          <w:rtl/>
          <w:lang w:val="en-PL"/>
        </w:rPr>
        <w:t>قدرة</w:t>
      </w:r>
      <w:r w:rsidRPr="008E6B77">
        <w:rPr>
          <w:rtl/>
          <w:lang w:val="en-PL"/>
        </w:rPr>
        <w:t xml:space="preserve"> </w:t>
      </w:r>
      <w:r w:rsidRPr="008E6B77">
        <w:rPr>
          <w:rFonts w:hint="cs"/>
          <w:rtl/>
          <w:lang w:val="en-PL"/>
        </w:rPr>
        <w:t>عمل</w:t>
      </w:r>
      <w:r w:rsidRPr="008E6B77">
        <w:rPr>
          <w:rtl/>
          <w:lang w:val="en-PL"/>
        </w:rPr>
        <w:t xml:space="preserve"> </w:t>
      </w:r>
      <w:r w:rsidRPr="008E6B77">
        <w:rPr>
          <w:rFonts w:hint="cs"/>
          <w:rtl/>
          <w:lang w:val="en-PL"/>
        </w:rPr>
        <w:t>جزئية</w:t>
      </w:r>
      <w:r w:rsidRPr="008E6B77">
        <w:rPr>
          <w:rtl/>
          <w:lang w:val="en-PL"/>
        </w:rPr>
        <w:t xml:space="preserve"> </w:t>
      </w:r>
      <w:r w:rsidRPr="008E6B77">
        <w:rPr>
          <w:rFonts w:hint="cs"/>
          <w:rtl/>
          <w:lang w:val="en-PL"/>
        </w:rPr>
        <w:t>ويمكن</w:t>
      </w:r>
      <w:r w:rsidRPr="008E6B77">
        <w:rPr>
          <w:rtl/>
          <w:lang w:val="en-PL"/>
        </w:rPr>
        <w:t xml:space="preserve"> </w:t>
      </w:r>
      <w:r w:rsidRPr="008E6B77">
        <w:rPr>
          <w:rFonts w:hint="cs"/>
          <w:rtl/>
          <w:lang w:val="en-PL"/>
        </w:rPr>
        <w:t>أن</w:t>
      </w:r>
      <w:r w:rsidRPr="008E6B77">
        <w:rPr>
          <w:rtl/>
          <w:lang w:val="en-PL"/>
        </w:rPr>
        <w:t xml:space="preserve"> </w:t>
      </w:r>
      <w:r w:rsidRPr="008E6B77">
        <w:rPr>
          <w:rFonts w:hint="cs"/>
          <w:rtl/>
          <w:lang w:val="en-PL"/>
        </w:rPr>
        <w:t>يستفيدوا</w:t>
      </w:r>
      <w:r w:rsidRPr="008E6B77">
        <w:rPr>
          <w:rtl/>
          <w:lang w:val="en-PL"/>
        </w:rPr>
        <w:t xml:space="preserve"> </w:t>
      </w:r>
      <w:r w:rsidRPr="008E6B77">
        <w:rPr>
          <w:rFonts w:hint="cs"/>
          <w:rtl/>
          <w:lang w:val="en-PL"/>
        </w:rPr>
        <w:t>من</w:t>
      </w:r>
      <w:r w:rsidRPr="008E6B77">
        <w:rPr>
          <w:rtl/>
          <w:lang w:val="en-PL"/>
        </w:rPr>
        <w:t xml:space="preserve"> </w:t>
      </w:r>
      <w:r w:rsidRPr="008E6B77">
        <w:rPr>
          <w:rFonts w:hint="cs"/>
          <w:rtl/>
          <w:lang w:val="en-PL"/>
        </w:rPr>
        <w:t>مساعدة</w:t>
      </w:r>
      <w:r w:rsidRPr="008E6B77">
        <w:rPr>
          <w:rtl/>
          <w:lang w:val="en-PL"/>
        </w:rPr>
        <w:t xml:space="preserve"> </w:t>
      </w:r>
      <w:r w:rsidRPr="008E6B77">
        <w:rPr>
          <w:rFonts w:hint="cs"/>
          <w:rtl/>
          <w:lang w:val="en-PL"/>
        </w:rPr>
        <w:t>مخصصة</w:t>
      </w:r>
      <w:r w:rsidRPr="008E6B77">
        <w:rPr>
          <w:rtl/>
          <w:lang w:val="en-PL"/>
        </w:rPr>
        <w:t xml:space="preserve">. </w:t>
      </w:r>
      <w:r w:rsidRPr="008E6B77">
        <w:rPr>
          <w:rFonts w:hint="cs"/>
          <w:rtl/>
          <w:lang w:val="en-PL"/>
        </w:rPr>
        <w:t>يمكن</w:t>
      </w:r>
      <w:r w:rsidRPr="008E6B77">
        <w:rPr>
          <w:rtl/>
          <w:lang w:val="en-PL"/>
        </w:rPr>
        <w:t xml:space="preserve"> </w:t>
      </w:r>
      <w:r w:rsidRPr="008E6B77">
        <w:rPr>
          <w:rFonts w:hint="cs"/>
          <w:rtl/>
          <w:lang w:val="en-PL"/>
        </w:rPr>
        <w:t>لهذا</w:t>
      </w:r>
      <w:r w:rsidRPr="008E6B77">
        <w:rPr>
          <w:rtl/>
          <w:lang w:val="en-PL"/>
        </w:rPr>
        <w:t xml:space="preserve"> </w:t>
      </w:r>
      <w:r w:rsidRPr="008E6B77">
        <w:rPr>
          <w:rFonts w:hint="cs"/>
          <w:rtl/>
          <w:lang w:val="en-PL"/>
        </w:rPr>
        <w:t>النهج</w:t>
      </w:r>
      <w:r w:rsidRPr="008E6B77">
        <w:rPr>
          <w:rtl/>
          <w:lang w:val="en-PL"/>
        </w:rPr>
        <w:t xml:space="preserve"> </w:t>
      </w:r>
      <w:r w:rsidRPr="008E6B77">
        <w:rPr>
          <w:rFonts w:hint="cs"/>
          <w:rtl/>
          <w:lang w:val="en-PL"/>
        </w:rPr>
        <w:t>المرن</w:t>
      </w:r>
      <w:r w:rsidRPr="008E6B77">
        <w:rPr>
          <w:rtl/>
          <w:lang w:val="en-PL"/>
        </w:rPr>
        <w:t xml:space="preserve"> </w:t>
      </w:r>
      <w:r w:rsidRPr="008E6B77">
        <w:rPr>
          <w:rFonts w:hint="cs"/>
          <w:rtl/>
          <w:lang w:val="en-PL"/>
        </w:rPr>
        <w:t>التكيف</w:t>
      </w:r>
      <w:r w:rsidRPr="008E6B77">
        <w:rPr>
          <w:rtl/>
          <w:lang w:val="en-PL"/>
        </w:rPr>
        <w:t xml:space="preserve"> </w:t>
      </w:r>
      <w:r w:rsidRPr="008E6B77">
        <w:rPr>
          <w:rFonts w:hint="cs"/>
          <w:rtl/>
          <w:lang w:val="en-PL"/>
        </w:rPr>
        <w:t>مع</w:t>
      </w:r>
      <w:r w:rsidRPr="008E6B77">
        <w:rPr>
          <w:rtl/>
          <w:lang w:val="en-PL"/>
        </w:rPr>
        <w:t xml:space="preserve"> </w:t>
      </w:r>
      <w:r w:rsidRPr="008E6B77">
        <w:rPr>
          <w:rFonts w:hint="cs"/>
          <w:rtl/>
          <w:lang w:val="en-PL"/>
        </w:rPr>
        <w:t>الاحتياجات</w:t>
      </w:r>
      <w:r w:rsidRPr="008E6B77">
        <w:rPr>
          <w:rtl/>
          <w:lang w:val="en-PL"/>
        </w:rPr>
        <w:t xml:space="preserve"> </w:t>
      </w:r>
      <w:r w:rsidRPr="008E6B77">
        <w:rPr>
          <w:rFonts w:hint="cs"/>
          <w:rtl/>
          <w:lang w:val="en-PL"/>
        </w:rPr>
        <w:t>المتغيرة،</w:t>
      </w:r>
      <w:r w:rsidRPr="008E6B77">
        <w:rPr>
          <w:rtl/>
          <w:lang w:val="en-PL"/>
        </w:rPr>
        <w:t xml:space="preserve"> </w:t>
      </w:r>
      <w:r w:rsidRPr="008E6B77">
        <w:rPr>
          <w:rFonts w:hint="cs"/>
          <w:rtl/>
          <w:lang w:val="en-PL"/>
        </w:rPr>
        <w:t>مما</w:t>
      </w:r>
      <w:r w:rsidRPr="008E6B77">
        <w:rPr>
          <w:rtl/>
          <w:lang w:val="en-PL"/>
        </w:rPr>
        <w:t xml:space="preserve"> </w:t>
      </w:r>
      <w:r w:rsidRPr="008E6B77">
        <w:rPr>
          <w:rFonts w:hint="cs"/>
          <w:rtl/>
          <w:lang w:val="en-PL"/>
        </w:rPr>
        <w:t>يوفر</w:t>
      </w:r>
      <w:r w:rsidRPr="008E6B77">
        <w:rPr>
          <w:rtl/>
          <w:lang w:val="en-PL"/>
        </w:rPr>
        <w:t xml:space="preserve"> </w:t>
      </w:r>
      <w:r w:rsidRPr="008E6B77">
        <w:rPr>
          <w:rFonts w:hint="cs"/>
          <w:rtl/>
          <w:lang w:val="en-PL"/>
        </w:rPr>
        <w:t>الدعم</w:t>
      </w:r>
      <w:r w:rsidRPr="008E6B77">
        <w:rPr>
          <w:rtl/>
          <w:lang w:val="en-PL"/>
        </w:rPr>
        <w:t xml:space="preserve"> </w:t>
      </w:r>
      <w:r w:rsidRPr="008E6B77">
        <w:rPr>
          <w:rFonts w:hint="cs"/>
          <w:rtl/>
          <w:lang w:val="en-PL"/>
        </w:rPr>
        <w:t>المستهدف</w:t>
      </w:r>
      <w:r w:rsidRPr="008E6B77">
        <w:rPr>
          <w:rtl/>
          <w:lang w:val="en-PL"/>
        </w:rPr>
        <w:t xml:space="preserve"> </w:t>
      </w:r>
      <w:r w:rsidRPr="008E6B77">
        <w:rPr>
          <w:rFonts w:hint="cs"/>
          <w:rtl/>
          <w:lang w:val="en-PL"/>
        </w:rPr>
        <w:t>للأفراد</w:t>
      </w:r>
      <w:r w:rsidRPr="008E6B77">
        <w:rPr>
          <w:rtl/>
          <w:lang w:val="en-PL"/>
        </w:rPr>
        <w:t xml:space="preserve"> </w:t>
      </w:r>
      <w:r w:rsidRPr="008E6B77">
        <w:rPr>
          <w:rFonts w:hint="cs"/>
          <w:rtl/>
          <w:lang w:val="en-PL"/>
        </w:rPr>
        <w:t>عند</w:t>
      </w:r>
      <w:r w:rsidRPr="008E6B77">
        <w:rPr>
          <w:rtl/>
          <w:lang w:val="en-PL"/>
        </w:rPr>
        <w:t xml:space="preserve"> </w:t>
      </w:r>
      <w:r w:rsidRPr="008E6B77">
        <w:rPr>
          <w:rFonts w:hint="cs"/>
          <w:rtl/>
          <w:lang w:val="en-PL"/>
        </w:rPr>
        <w:t>دخولهم،</w:t>
      </w:r>
      <w:r w:rsidRPr="008E6B77">
        <w:rPr>
          <w:rtl/>
          <w:lang w:val="en-PL"/>
        </w:rPr>
        <w:t xml:space="preserve"> </w:t>
      </w:r>
      <w:r w:rsidRPr="008E6B77">
        <w:rPr>
          <w:rFonts w:hint="cs"/>
          <w:rtl/>
          <w:lang w:val="en-PL"/>
        </w:rPr>
        <w:t>أو</w:t>
      </w:r>
      <w:r w:rsidRPr="008E6B77">
        <w:rPr>
          <w:rtl/>
          <w:lang w:val="en-PL"/>
        </w:rPr>
        <w:t xml:space="preserve"> </w:t>
      </w:r>
      <w:r w:rsidRPr="008E6B77">
        <w:rPr>
          <w:rFonts w:hint="cs"/>
          <w:rtl/>
          <w:lang w:val="en-PL"/>
        </w:rPr>
        <w:t>انتقالهم</w:t>
      </w:r>
      <w:r w:rsidRPr="008E6B77">
        <w:rPr>
          <w:rtl/>
          <w:lang w:val="en-PL"/>
        </w:rPr>
        <w:t xml:space="preserve"> </w:t>
      </w:r>
      <w:r w:rsidRPr="008E6B77">
        <w:rPr>
          <w:rFonts w:hint="cs"/>
          <w:rtl/>
          <w:lang w:val="en-PL"/>
        </w:rPr>
        <w:t>داخل</w:t>
      </w:r>
      <w:r w:rsidRPr="008E6B77">
        <w:rPr>
          <w:rtl/>
          <w:lang w:val="en-PL"/>
        </w:rPr>
        <w:t xml:space="preserve"> </w:t>
      </w:r>
      <w:r w:rsidRPr="008E6B77">
        <w:rPr>
          <w:rFonts w:hint="cs"/>
          <w:rtl/>
          <w:lang w:val="en-PL"/>
        </w:rPr>
        <w:t>سوق</w:t>
      </w:r>
      <w:r w:rsidRPr="008E6B77">
        <w:rPr>
          <w:rtl/>
          <w:lang w:val="en-PL"/>
        </w:rPr>
        <w:t xml:space="preserve"> </w:t>
      </w:r>
      <w:r w:rsidRPr="008E6B77">
        <w:rPr>
          <w:rFonts w:hint="cs"/>
          <w:rtl/>
          <w:lang w:val="en-PL"/>
        </w:rPr>
        <w:t>العمل،</w:t>
      </w:r>
      <w:r w:rsidRPr="008E6B77">
        <w:rPr>
          <w:rtl/>
          <w:lang w:val="en-PL"/>
        </w:rPr>
        <w:t xml:space="preserve"> </w:t>
      </w:r>
      <w:r w:rsidRPr="008E6B77">
        <w:rPr>
          <w:rFonts w:hint="cs"/>
          <w:rtl/>
          <w:lang w:val="en-PL"/>
        </w:rPr>
        <w:t>أو</w:t>
      </w:r>
      <w:r w:rsidRPr="008E6B77">
        <w:rPr>
          <w:rtl/>
          <w:lang w:val="en-PL"/>
        </w:rPr>
        <w:t xml:space="preserve"> </w:t>
      </w:r>
      <w:r w:rsidRPr="008E6B77">
        <w:rPr>
          <w:rFonts w:hint="cs"/>
          <w:rtl/>
          <w:lang w:val="en-PL"/>
        </w:rPr>
        <w:t>خروجهم</w:t>
      </w:r>
      <w:r w:rsidRPr="008E6B77">
        <w:rPr>
          <w:rtl/>
          <w:lang w:val="en-PL"/>
        </w:rPr>
        <w:t xml:space="preserve"> </w:t>
      </w:r>
      <w:r w:rsidRPr="008E6B77">
        <w:rPr>
          <w:rFonts w:hint="cs"/>
          <w:rtl/>
          <w:lang w:val="en-PL"/>
        </w:rPr>
        <w:t>منه</w:t>
      </w:r>
      <w:r w:rsidRPr="008E6B77">
        <w:rPr>
          <w:rtl/>
          <w:lang w:val="en-PL"/>
        </w:rPr>
        <w:t>.</w:t>
      </w:r>
    </w:p>
    <w:p w14:paraId="226616DD" w14:textId="77777777" w:rsidR="00207944" w:rsidRPr="008E6B77" w:rsidRDefault="00207944" w:rsidP="00207944">
      <w:pPr>
        <w:bidi/>
        <w:jc w:val="both"/>
        <w:rPr>
          <w:lang w:val="en-PL"/>
        </w:rPr>
      </w:pPr>
    </w:p>
    <w:p w14:paraId="16AD582B" w14:textId="4187CE56" w:rsidR="00207944" w:rsidRDefault="008C49A6" w:rsidP="00207944">
      <w:pPr>
        <w:bidi/>
        <w:jc w:val="both"/>
        <w:rPr>
          <w:rtl/>
          <w:lang w:val="en-PL"/>
        </w:rPr>
      </w:pPr>
      <w:r>
        <w:rPr>
          <w:rFonts w:hint="cs"/>
          <w:rtl/>
          <w:lang w:val="en-PL"/>
        </w:rPr>
        <w:t xml:space="preserve">٤.٢.٣ </w:t>
      </w:r>
      <w:r w:rsidR="00207944">
        <w:rPr>
          <w:rFonts w:hint="cs"/>
          <w:rtl/>
          <w:lang w:val="en-PL"/>
        </w:rPr>
        <w:t>القيام باختبار الوسائل</w:t>
      </w:r>
    </w:p>
    <w:p w14:paraId="495F2749" w14:textId="5900AC0F" w:rsidR="00207944" w:rsidRPr="00207944" w:rsidRDefault="00207944" w:rsidP="00207944">
      <w:pPr>
        <w:bidi/>
        <w:jc w:val="both"/>
        <w:rPr>
          <w:rtl/>
          <w:lang w:val="en-PL"/>
        </w:rPr>
      </w:pPr>
      <w:r w:rsidRPr="00207944">
        <w:rPr>
          <w:rFonts w:hint="cs"/>
          <w:rtl/>
          <w:lang w:val="en-PL"/>
        </w:rPr>
        <w:t>تقوم</w:t>
      </w:r>
      <w:r w:rsidRPr="00207944">
        <w:rPr>
          <w:rtl/>
          <w:lang w:val="en-PL"/>
        </w:rPr>
        <w:t xml:space="preserve"> </w:t>
      </w:r>
      <w:r w:rsidRPr="00207944">
        <w:rPr>
          <w:rFonts w:hint="cs"/>
          <w:rtl/>
          <w:lang w:val="en-PL"/>
        </w:rPr>
        <w:t>نظم</w:t>
      </w:r>
      <w:r w:rsidRPr="00207944">
        <w:rPr>
          <w:rtl/>
          <w:lang w:val="en-PL"/>
        </w:rPr>
        <w:t xml:space="preserve"> </w:t>
      </w:r>
      <w:r w:rsidRPr="00207944">
        <w:rPr>
          <w:rFonts w:hint="cs"/>
          <w:rtl/>
          <w:lang w:val="en-PL"/>
        </w:rPr>
        <w:t>الإعاقة</w:t>
      </w:r>
      <w:r w:rsidRPr="00207944">
        <w:rPr>
          <w:rtl/>
          <w:lang w:val="en-PL"/>
        </w:rPr>
        <w:t xml:space="preserve"> </w:t>
      </w:r>
      <w:r w:rsidRPr="00207944">
        <w:rPr>
          <w:rFonts w:hint="cs"/>
          <w:rtl/>
          <w:lang w:val="en-PL"/>
        </w:rPr>
        <w:t>الشاملة</w:t>
      </w:r>
      <w:r w:rsidRPr="00207944">
        <w:rPr>
          <w:rtl/>
          <w:lang w:val="en-PL"/>
        </w:rPr>
        <w:t xml:space="preserve"> </w:t>
      </w:r>
      <w:r w:rsidRPr="00207944">
        <w:rPr>
          <w:rFonts w:hint="cs"/>
          <w:rtl/>
          <w:lang w:val="en-PL"/>
        </w:rPr>
        <w:t>بتقييم</w:t>
      </w:r>
      <w:r w:rsidRPr="00207944">
        <w:rPr>
          <w:rtl/>
          <w:lang w:val="en-PL"/>
        </w:rPr>
        <w:t xml:space="preserve"> </w:t>
      </w:r>
      <w:r w:rsidRPr="00207944">
        <w:rPr>
          <w:rFonts w:hint="cs"/>
          <w:rtl/>
          <w:lang w:val="en-PL"/>
        </w:rPr>
        <w:t>الأهلية</w:t>
      </w:r>
      <w:r w:rsidRPr="00207944">
        <w:rPr>
          <w:rtl/>
          <w:lang w:val="en-PL"/>
        </w:rPr>
        <w:t xml:space="preserve"> </w:t>
      </w:r>
      <w:r w:rsidRPr="00207944">
        <w:rPr>
          <w:rFonts w:hint="cs"/>
          <w:rtl/>
          <w:lang w:val="en-PL"/>
        </w:rPr>
        <w:t>بناءً</w:t>
      </w:r>
      <w:r w:rsidRPr="00207944">
        <w:rPr>
          <w:rtl/>
          <w:lang w:val="en-PL"/>
        </w:rPr>
        <w:t xml:space="preserve"> </w:t>
      </w:r>
      <w:r w:rsidRPr="00207944">
        <w:rPr>
          <w:rFonts w:hint="cs"/>
          <w:rtl/>
          <w:lang w:val="en-PL"/>
        </w:rPr>
        <w:t>على</w:t>
      </w:r>
      <w:r w:rsidRPr="00207944">
        <w:rPr>
          <w:rtl/>
          <w:lang w:val="en-PL"/>
        </w:rPr>
        <w:t xml:space="preserve"> </w:t>
      </w:r>
      <w:r w:rsidRPr="00207944">
        <w:rPr>
          <w:rFonts w:hint="cs"/>
          <w:rtl/>
          <w:lang w:val="en-PL"/>
        </w:rPr>
        <w:t>الإعاقة،</w:t>
      </w:r>
      <w:r w:rsidRPr="00207944">
        <w:rPr>
          <w:rtl/>
          <w:lang w:val="en-PL"/>
        </w:rPr>
        <w:t xml:space="preserve"> </w:t>
      </w:r>
      <w:r w:rsidRPr="00207944">
        <w:rPr>
          <w:rFonts w:hint="cs"/>
          <w:rtl/>
          <w:lang w:val="en-PL"/>
        </w:rPr>
        <w:t>ومع</w:t>
      </w:r>
      <w:r w:rsidRPr="00207944">
        <w:rPr>
          <w:rtl/>
          <w:lang w:val="en-PL"/>
        </w:rPr>
        <w:t xml:space="preserve"> </w:t>
      </w:r>
      <w:r w:rsidRPr="00207944">
        <w:rPr>
          <w:rFonts w:hint="cs"/>
          <w:rtl/>
          <w:lang w:val="en-PL"/>
        </w:rPr>
        <w:t>ذلك،</w:t>
      </w:r>
      <w:r w:rsidRPr="00207944">
        <w:rPr>
          <w:rtl/>
          <w:lang w:val="en-PL"/>
        </w:rPr>
        <w:t xml:space="preserve"> </w:t>
      </w:r>
      <w:r w:rsidRPr="00207944">
        <w:rPr>
          <w:rFonts w:hint="cs"/>
          <w:rtl/>
          <w:lang w:val="en-PL"/>
        </w:rPr>
        <w:t>بينما</w:t>
      </w:r>
      <w:r w:rsidRPr="00207944">
        <w:rPr>
          <w:rtl/>
          <w:lang w:val="en-PL"/>
        </w:rPr>
        <w:t xml:space="preserve"> </w:t>
      </w:r>
      <w:r w:rsidRPr="00207944">
        <w:rPr>
          <w:rFonts w:hint="cs"/>
          <w:rtl/>
          <w:lang w:val="en-PL"/>
        </w:rPr>
        <w:t>يعد</w:t>
      </w:r>
      <w:r w:rsidRPr="00207944">
        <w:rPr>
          <w:rtl/>
          <w:lang w:val="en-PL"/>
        </w:rPr>
        <w:t xml:space="preserve"> </w:t>
      </w:r>
      <w:r w:rsidRPr="00207944">
        <w:rPr>
          <w:rFonts w:hint="cs"/>
          <w:rtl/>
          <w:lang w:val="en-PL"/>
        </w:rPr>
        <w:t>الوصول</w:t>
      </w:r>
      <w:r w:rsidRPr="00207944">
        <w:rPr>
          <w:rtl/>
          <w:lang w:val="en-PL"/>
        </w:rPr>
        <w:t xml:space="preserve"> </w:t>
      </w:r>
      <w:r w:rsidRPr="00207944">
        <w:rPr>
          <w:rFonts w:hint="cs"/>
          <w:rtl/>
          <w:lang w:val="en-PL"/>
        </w:rPr>
        <w:t>إلى</w:t>
      </w:r>
      <w:r w:rsidRPr="00207944">
        <w:rPr>
          <w:rtl/>
          <w:lang w:val="en-PL"/>
        </w:rPr>
        <w:t xml:space="preserve"> </w:t>
      </w:r>
      <w:r w:rsidR="00BB300C">
        <w:rPr>
          <w:rFonts w:hint="cs"/>
          <w:rtl/>
          <w:lang w:val="en-PL"/>
        </w:rPr>
        <w:t>الضمان</w:t>
      </w:r>
      <w:r w:rsidRPr="00207944">
        <w:rPr>
          <w:rtl/>
          <w:lang w:val="en-PL"/>
        </w:rPr>
        <w:t xml:space="preserve"> </w:t>
      </w:r>
      <w:r w:rsidRPr="00207944">
        <w:rPr>
          <w:rFonts w:hint="cs"/>
          <w:rtl/>
          <w:lang w:val="en-PL"/>
        </w:rPr>
        <w:t>الاجتماعي</w:t>
      </w:r>
      <w:r w:rsidRPr="00207944">
        <w:rPr>
          <w:rtl/>
          <w:lang w:val="en-PL"/>
        </w:rPr>
        <w:t xml:space="preserve"> </w:t>
      </w:r>
      <w:r w:rsidRPr="00207944">
        <w:rPr>
          <w:rFonts w:hint="cs"/>
          <w:rtl/>
          <w:lang w:val="en-PL"/>
        </w:rPr>
        <w:t>حقًا</w:t>
      </w:r>
      <w:r w:rsidRPr="00207944">
        <w:rPr>
          <w:rtl/>
          <w:lang w:val="en-PL"/>
        </w:rPr>
        <w:t xml:space="preserve"> </w:t>
      </w:r>
      <w:r w:rsidRPr="00207944">
        <w:rPr>
          <w:rFonts w:hint="cs"/>
          <w:rtl/>
          <w:lang w:val="en-PL"/>
        </w:rPr>
        <w:t>من</w:t>
      </w:r>
      <w:r w:rsidRPr="00207944">
        <w:rPr>
          <w:rtl/>
          <w:lang w:val="en-PL"/>
        </w:rPr>
        <w:t xml:space="preserve"> </w:t>
      </w:r>
      <w:r w:rsidRPr="00207944">
        <w:rPr>
          <w:rFonts w:hint="cs"/>
          <w:rtl/>
          <w:lang w:val="en-PL"/>
        </w:rPr>
        <w:t>حقوق</w:t>
      </w:r>
      <w:r w:rsidRPr="00207944">
        <w:rPr>
          <w:rtl/>
          <w:lang w:val="en-PL"/>
        </w:rPr>
        <w:t xml:space="preserve"> </w:t>
      </w:r>
      <w:r w:rsidRPr="00207944">
        <w:rPr>
          <w:rFonts w:hint="cs"/>
          <w:rtl/>
          <w:lang w:val="en-PL"/>
        </w:rPr>
        <w:t>الإنسان،</w:t>
      </w:r>
      <w:r w:rsidRPr="00207944">
        <w:rPr>
          <w:rtl/>
          <w:lang w:val="en-PL"/>
        </w:rPr>
        <w:t xml:space="preserve"> </w:t>
      </w:r>
      <w:r w:rsidRPr="00207944">
        <w:rPr>
          <w:rFonts w:hint="cs"/>
          <w:rtl/>
          <w:lang w:val="en-PL"/>
        </w:rPr>
        <w:t>تستخدم</w:t>
      </w:r>
      <w:r w:rsidRPr="00207944">
        <w:rPr>
          <w:rtl/>
          <w:lang w:val="en-PL"/>
        </w:rPr>
        <w:t xml:space="preserve"> </w:t>
      </w:r>
      <w:r w:rsidRPr="00207944">
        <w:rPr>
          <w:rFonts w:hint="cs"/>
          <w:rtl/>
          <w:lang w:val="en-PL"/>
        </w:rPr>
        <w:t>العديد</w:t>
      </w:r>
      <w:r w:rsidRPr="00207944">
        <w:rPr>
          <w:rtl/>
          <w:lang w:val="en-PL"/>
        </w:rPr>
        <w:t xml:space="preserve"> </w:t>
      </w:r>
      <w:r w:rsidRPr="00207944">
        <w:rPr>
          <w:rFonts w:hint="cs"/>
          <w:rtl/>
          <w:lang w:val="en-PL"/>
        </w:rPr>
        <w:t>من</w:t>
      </w:r>
      <w:r w:rsidRPr="00207944">
        <w:rPr>
          <w:rtl/>
          <w:lang w:val="en-PL"/>
        </w:rPr>
        <w:t xml:space="preserve"> </w:t>
      </w:r>
      <w:r w:rsidRPr="00207944">
        <w:rPr>
          <w:rFonts w:hint="cs"/>
          <w:rtl/>
          <w:lang w:val="en-PL"/>
        </w:rPr>
        <w:t>الحكومات</w:t>
      </w:r>
      <w:r w:rsidRPr="00207944">
        <w:rPr>
          <w:rtl/>
          <w:lang w:val="en-PL"/>
        </w:rPr>
        <w:t xml:space="preserve"> </w:t>
      </w:r>
      <w:r w:rsidRPr="00207944">
        <w:rPr>
          <w:rFonts w:hint="cs"/>
          <w:rtl/>
          <w:lang w:val="en-PL"/>
        </w:rPr>
        <w:t>آلية</w:t>
      </w:r>
      <w:r w:rsidRPr="00207944">
        <w:rPr>
          <w:rtl/>
          <w:lang w:val="en-PL"/>
        </w:rPr>
        <w:t xml:space="preserve"> </w:t>
      </w:r>
      <w:r w:rsidRPr="00207944">
        <w:rPr>
          <w:rFonts w:hint="cs"/>
          <w:rtl/>
          <w:lang w:val="en-PL"/>
        </w:rPr>
        <w:t>الاستهداف</w:t>
      </w:r>
      <w:r w:rsidRPr="00207944">
        <w:rPr>
          <w:rtl/>
          <w:lang w:val="en-PL"/>
        </w:rPr>
        <w:t xml:space="preserve"> </w:t>
      </w:r>
      <w:r w:rsidRPr="00207944">
        <w:rPr>
          <w:rFonts w:hint="cs"/>
          <w:rtl/>
          <w:lang w:val="en-PL"/>
        </w:rPr>
        <w:t>لتحديد</w:t>
      </w:r>
      <w:r w:rsidRPr="00207944">
        <w:rPr>
          <w:rtl/>
          <w:lang w:val="en-PL"/>
        </w:rPr>
        <w:t xml:space="preserve"> </w:t>
      </w:r>
      <w:r w:rsidRPr="00207944">
        <w:rPr>
          <w:rFonts w:hint="cs"/>
          <w:rtl/>
          <w:lang w:val="en-PL"/>
        </w:rPr>
        <w:t>من</w:t>
      </w:r>
      <w:r w:rsidRPr="00207944">
        <w:rPr>
          <w:rtl/>
          <w:lang w:val="en-PL"/>
        </w:rPr>
        <w:t xml:space="preserve"> </w:t>
      </w:r>
      <w:r w:rsidRPr="00207944">
        <w:rPr>
          <w:rFonts w:hint="cs"/>
          <w:rtl/>
          <w:lang w:val="en-PL"/>
        </w:rPr>
        <w:t>يجب</w:t>
      </w:r>
      <w:r w:rsidRPr="00207944">
        <w:rPr>
          <w:rtl/>
          <w:lang w:val="en-PL"/>
        </w:rPr>
        <w:t xml:space="preserve"> </w:t>
      </w:r>
      <w:r w:rsidRPr="00207944">
        <w:rPr>
          <w:rFonts w:hint="cs"/>
          <w:rtl/>
          <w:lang w:val="en-PL"/>
        </w:rPr>
        <w:t>أن</w:t>
      </w:r>
      <w:r w:rsidRPr="00207944">
        <w:rPr>
          <w:rtl/>
          <w:lang w:val="en-PL"/>
        </w:rPr>
        <w:t xml:space="preserve"> </w:t>
      </w:r>
      <w:r w:rsidRPr="00207944">
        <w:rPr>
          <w:rFonts w:hint="cs"/>
          <w:rtl/>
          <w:lang w:val="en-PL"/>
        </w:rPr>
        <w:t>يتلقى</w:t>
      </w:r>
      <w:r w:rsidRPr="00207944">
        <w:rPr>
          <w:rtl/>
          <w:lang w:val="en-PL"/>
        </w:rPr>
        <w:t xml:space="preserve"> </w:t>
      </w:r>
      <w:r w:rsidRPr="00207944">
        <w:rPr>
          <w:rFonts w:hint="cs"/>
          <w:rtl/>
          <w:lang w:val="en-PL"/>
        </w:rPr>
        <w:t>إعانات</w:t>
      </w:r>
      <w:r w:rsidRPr="00207944">
        <w:rPr>
          <w:rtl/>
          <w:lang w:val="en-PL"/>
        </w:rPr>
        <w:t xml:space="preserve"> </w:t>
      </w:r>
      <w:r w:rsidRPr="00207944">
        <w:rPr>
          <w:rFonts w:hint="cs"/>
          <w:rtl/>
          <w:lang w:val="en-PL"/>
        </w:rPr>
        <w:t>الإعاقة،</w:t>
      </w:r>
      <w:r w:rsidRPr="00207944">
        <w:rPr>
          <w:rtl/>
          <w:lang w:val="en-PL"/>
        </w:rPr>
        <w:t xml:space="preserve"> </w:t>
      </w:r>
      <w:r w:rsidRPr="00207944">
        <w:rPr>
          <w:rFonts w:hint="cs"/>
          <w:rtl/>
          <w:lang w:val="en-PL"/>
        </w:rPr>
        <w:t>حيث</w:t>
      </w:r>
      <w:r w:rsidRPr="00207944">
        <w:rPr>
          <w:rtl/>
          <w:lang w:val="en-PL"/>
        </w:rPr>
        <w:t xml:space="preserve"> </w:t>
      </w:r>
      <w:r w:rsidRPr="00207944">
        <w:rPr>
          <w:rFonts w:hint="cs"/>
          <w:rtl/>
          <w:lang w:val="en-PL"/>
        </w:rPr>
        <w:t>تخصص</w:t>
      </w:r>
      <w:r w:rsidRPr="00207944">
        <w:rPr>
          <w:rtl/>
          <w:lang w:val="en-PL"/>
        </w:rPr>
        <w:t xml:space="preserve"> </w:t>
      </w:r>
      <w:r w:rsidRPr="00207944">
        <w:rPr>
          <w:rFonts w:hint="cs"/>
          <w:rtl/>
          <w:lang w:val="en-PL"/>
        </w:rPr>
        <w:t>التحويلات</w:t>
      </w:r>
      <w:r w:rsidRPr="00207944">
        <w:rPr>
          <w:rtl/>
          <w:lang w:val="en-PL"/>
        </w:rPr>
        <w:t xml:space="preserve"> </w:t>
      </w:r>
      <w:r w:rsidRPr="00207944">
        <w:rPr>
          <w:rFonts w:hint="cs"/>
          <w:rtl/>
          <w:lang w:val="en-PL"/>
        </w:rPr>
        <w:t>النقدية</w:t>
      </w:r>
      <w:r w:rsidRPr="00207944">
        <w:rPr>
          <w:rtl/>
          <w:lang w:val="en-PL"/>
        </w:rPr>
        <w:t xml:space="preserve"> </w:t>
      </w:r>
      <w:r w:rsidRPr="00207944">
        <w:rPr>
          <w:rFonts w:hint="cs"/>
          <w:rtl/>
          <w:lang w:val="en-PL"/>
        </w:rPr>
        <w:t>فقط</w:t>
      </w:r>
      <w:r w:rsidRPr="00207944">
        <w:rPr>
          <w:rtl/>
          <w:lang w:val="en-PL"/>
        </w:rPr>
        <w:t xml:space="preserve"> </w:t>
      </w:r>
      <w:r w:rsidRPr="00207944">
        <w:rPr>
          <w:rFonts w:hint="cs"/>
          <w:rtl/>
          <w:lang w:val="en-PL"/>
        </w:rPr>
        <w:t>للأسر</w:t>
      </w:r>
      <w:r w:rsidRPr="00207944">
        <w:rPr>
          <w:rtl/>
          <w:lang w:val="en-PL"/>
        </w:rPr>
        <w:t xml:space="preserve"> </w:t>
      </w:r>
      <w:r w:rsidRPr="00207944">
        <w:rPr>
          <w:rFonts w:hint="cs"/>
          <w:rtl/>
          <w:lang w:val="en-PL"/>
        </w:rPr>
        <w:t>الأكثر</w:t>
      </w:r>
      <w:r w:rsidRPr="00207944">
        <w:rPr>
          <w:rtl/>
          <w:lang w:val="en-PL"/>
        </w:rPr>
        <w:t xml:space="preserve"> </w:t>
      </w:r>
      <w:r w:rsidRPr="00207944">
        <w:rPr>
          <w:rFonts w:hint="cs"/>
          <w:rtl/>
          <w:lang w:val="en-PL"/>
        </w:rPr>
        <w:t>فقرًا</w:t>
      </w:r>
      <w:r w:rsidRPr="00207944">
        <w:rPr>
          <w:rtl/>
          <w:lang w:val="en-PL"/>
        </w:rPr>
        <w:t xml:space="preserve">. </w:t>
      </w:r>
      <w:r w:rsidRPr="00207944">
        <w:rPr>
          <w:rFonts w:hint="cs"/>
          <w:rtl/>
          <w:lang w:val="en-PL"/>
        </w:rPr>
        <w:t>في</w:t>
      </w:r>
      <w:r w:rsidRPr="00207944">
        <w:rPr>
          <w:rtl/>
          <w:lang w:val="en-PL"/>
        </w:rPr>
        <w:t xml:space="preserve"> </w:t>
      </w:r>
      <w:r w:rsidRPr="00207944">
        <w:rPr>
          <w:rFonts w:hint="cs"/>
          <w:rtl/>
          <w:lang w:val="en-PL"/>
        </w:rPr>
        <w:t>البلدان</w:t>
      </w:r>
      <w:r w:rsidRPr="00207944">
        <w:rPr>
          <w:rtl/>
          <w:lang w:val="en-PL"/>
        </w:rPr>
        <w:t xml:space="preserve"> </w:t>
      </w:r>
      <w:r w:rsidRPr="00207944">
        <w:rPr>
          <w:rFonts w:hint="cs"/>
          <w:rtl/>
          <w:lang w:val="en-PL"/>
        </w:rPr>
        <w:t>ذات</w:t>
      </w:r>
      <w:r w:rsidRPr="00207944">
        <w:rPr>
          <w:rtl/>
          <w:lang w:val="en-PL"/>
        </w:rPr>
        <w:t xml:space="preserve"> </w:t>
      </w:r>
      <w:r w:rsidRPr="00207944">
        <w:rPr>
          <w:rFonts w:hint="cs"/>
          <w:rtl/>
          <w:lang w:val="en-PL"/>
        </w:rPr>
        <w:t>الدخل</w:t>
      </w:r>
      <w:r w:rsidRPr="00207944">
        <w:rPr>
          <w:rtl/>
          <w:lang w:val="en-PL"/>
        </w:rPr>
        <w:t xml:space="preserve"> </w:t>
      </w:r>
      <w:r w:rsidRPr="00207944">
        <w:rPr>
          <w:rFonts w:hint="cs"/>
          <w:rtl/>
          <w:lang w:val="en-PL"/>
        </w:rPr>
        <w:t>المنخفض</w:t>
      </w:r>
      <w:r w:rsidRPr="00207944">
        <w:rPr>
          <w:rtl/>
          <w:lang w:val="en-PL"/>
        </w:rPr>
        <w:t xml:space="preserve"> </w:t>
      </w:r>
      <w:r w:rsidRPr="00207944">
        <w:rPr>
          <w:rFonts w:hint="cs"/>
          <w:rtl/>
          <w:lang w:val="en-PL"/>
        </w:rPr>
        <w:t>والمتوسط،</w:t>
      </w:r>
      <w:r w:rsidRPr="00207944">
        <w:rPr>
          <w:rtl/>
          <w:lang w:val="en-PL"/>
        </w:rPr>
        <w:t xml:space="preserve"> </w:t>
      </w:r>
      <w:r w:rsidRPr="00207944">
        <w:rPr>
          <w:rFonts w:hint="cs"/>
          <w:rtl/>
          <w:lang w:val="en-PL"/>
        </w:rPr>
        <w:t>توجد</w:t>
      </w:r>
      <w:r w:rsidRPr="00207944">
        <w:rPr>
          <w:rtl/>
          <w:lang w:val="en-PL"/>
        </w:rPr>
        <w:t xml:space="preserve"> </w:t>
      </w:r>
      <w:r w:rsidRPr="00207944">
        <w:rPr>
          <w:rFonts w:hint="cs"/>
          <w:rtl/>
          <w:lang w:val="en-PL"/>
        </w:rPr>
        <w:t>اختلافات</w:t>
      </w:r>
      <w:r w:rsidRPr="00207944">
        <w:rPr>
          <w:rtl/>
          <w:lang w:val="en-PL"/>
        </w:rPr>
        <w:t xml:space="preserve"> </w:t>
      </w:r>
      <w:r w:rsidRPr="00207944">
        <w:rPr>
          <w:rFonts w:hint="cs"/>
          <w:rtl/>
          <w:lang w:val="en-PL"/>
        </w:rPr>
        <w:t>ملحوظة</w:t>
      </w:r>
      <w:r w:rsidRPr="00207944">
        <w:rPr>
          <w:rtl/>
          <w:lang w:val="en-PL"/>
        </w:rPr>
        <w:t xml:space="preserve">: </w:t>
      </w:r>
      <w:r>
        <w:rPr>
          <w:rFonts w:hint="cs"/>
          <w:rtl/>
          <w:lang w:val="en-PL"/>
        </w:rPr>
        <w:t>٢٨</w:t>
      </w:r>
      <w:r w:rsidRPr="00207944">
        <w:rPr>
          <w:rFonts w:hint="cs"/>
          <w:rtl/>
          <w:lang w:val="en-PL"/>
        </w:rPr>
        <w:t>إعانة</w:t>
      </w:r>
      <w:r w:rsidRPr="00207944">
        <w:rPr>
          <w:rtl/>
          <w:lang w:val="en-PL"/>
        </w:rPr>
        <w:t xml:space="preserve"> </w:t>
      </w:r>
      <w:r w:rsidRPr="00207944">
        <w:rPr>
          <w:rFonts w:hint="cs"/>
          <w:rtl/>
          <w:lang w:val="en-PL"/>
        </w:rPr>
        <w:t>إعاقة</w:t>
      </w:r>
      <w:r w:rsidRPr="00207944">
        <w:rPr>
          <w:rtl/>
          <w:lang w:val="en-PL"/>
        </w:rPr>
        <w:t xml:space="preserve"> </w:t>
      </w:r>
      <w:r w:rsidRPr="00207944">
        <w:rPr>
          <w:rFonts w:hint="cs"/>
          <w:rtl/>
          <w:lang w:val="en-PL"/>
        </w:rPr>
        <w:t>للبالغين</w:t>
      </w:r>
      <w:r w:rsidRPr="00207944">
        <w:rPr>
          <w:rtl/>
          <w:lang w:val="en-PL"/>
        </w:rPr>
        <w:t xml:space="preserve"> </w:t>
      </w:r>
      <w:r w:rsidRPr="00207944">
        <w:rPr>
          <w:rFonts w:hint="cs"/>
          <w:rtl/>
          <w:lang w:val="en-PL"/>
        </w:rPr>
        <w:t>في</w:t>
      </w:r>
      <w:r w:rsidRPr="00207944">
        <w:rPr>
          <w:rtl/>
          <w:lang w:val="en-PL"/>
        </w:rPr>
        <w:t xml:space="preserve"> </w:t>
      </w:r>
      <w:r w:rsidRPr="00207944">
        <w:rPr>
          <w:rFonts w:hint="cs"/>
          <w:rtl/>
          <w:lang w:val="en-PL"/>
        </w:rPr>
        <w:t>سن</w:t>
      </w:r>
      <w:r w:rsidRPr="00207944">
        <w:rPr>
          <w:rtl/>
          <w:lang w:val="en-PL"/>
        </w:rPr>
        <w:t xml:space="preserve"> </w:t>
      </w:r>
      <w:r w:rsidRPr="00207944">
        <w:rPr>
          <w:rFonts w:hint="cs"/>
          <w:rtl/>
          <w:lang w:val="en-PL"/>
        </w:rPr>
        <w:t>العمل</w:t>
      </w:r>
      <w:r w:rsidRPr="00207944">
        <w:rPr>
          <w:rtl/>
          <w:lang w:val="en-PL"/>
        </w:rPr>
        <w:t xml:space="preserve"> </w:t>
      </w:r>
      <w:r w:rsidRPr="00207944">
        <w:rPr>
          <w:rFonts w:hint="cs"/>
          <w:rtl/>
          <w:lang w:val="en-PL"/>
        </w:rPr>
        <w:t>تعتمد</w:t>
      </w:r>
      <w:r w:rsidRPr="00207944">
        <w:rPr>
          <w:rtl/>
          <w:lang w:val="en-PL"/>
        </w:rPr>
        <w:t xml:space="preserve"> </w:t>
      </w:r>
      <w:r w:rsidRPr="00207944">
        <w:rPr>
          <w:rFonts w:hint="cs"/>
          <w:rtl/>
          <w:lang w:val="en-PL"/>
        </w:rPr>
        <w:t>على</w:t>
      </w:r>
      <w:r w:rsidRPr="00207944">
        <w:rPr>
          <w:rtl/>
          <w:lang w:val="en-PL"/>
        </w:rPr>
        <w:t xml:space="preserve"> </w:t>
      </w:r>
      <w:r w:rsidRPr="00207944">
        <w:rPr>
          <w:rFonts w:hint="cs"/>
          <w:rtl/>
          <w:lang w:val="en-PL"/>
        </w:rPr>
        <w:t>اختبار</w:t>
      </w:r>
      <w:r w:rsidRPr="00207944">
        <w:rPr>
          <w:rtl/>
          <w:lang w:val="en-PL"/>
        </w:rPr>
        <w:t xml:space="preserve"> </w:t>
      </w:r>
      <w:r w:rsidRPr="00207944">
        <w:rPr>
          <w:rFonts w:hint="cs"/>
          <w:rtl/>
          <w:lang w:val="en-PL"/>
        </w:rPr>
        <w:t>الدخل،</w:t>
      </w:r>
      <w:r w:rsidRPr="00207944">
        <w:rPr>
          <w:rtl/>
          <w:lang w:val="en-PL"/>
        </w:rPr>
        <w:t xml:space="preserve"> </w:t>
      </w:r>
      <w:r w:rsidRPr="00207944">
        <w:rPr>
          <w:rFonts w:hint="cs"/>
          <w:rtl/>
          <w:lang w:val="en-PL"/>
        </w:rPr>
        <w:t>بينما</w:t>
      </w:r>
      <w:r w:rsidRPr="00207944">
        <w:rPr>
          <w:rtl/>
          <w:lang w:val="en-PL"/>
        </w:rPr>
        <w:t xml:space="preserve"> </w:t>
      </w:r>
      <w:r>
        <w:rPr>
          <w:rFonts w:hint="cs"/>
          <w:rtl/>
          <w:lang w:val="en-PL"/>
        </w:rPr>
        <w:t xml:space="preserve">١٨ </w:t>
      </w:r>
      <w:r w:rsidRPr="00207944">
        <w:rPr>
          <w:rFonts w:hint="cs"/>
          <w:rtl/>
          <w:lang w:val="en-PL"/>
        </w:rPr>
        <w:t>إعانة</w:t>
      </w:r>
      <w:r w:rsidRPr="00207944">
        <w:rPr>
          <w:rtl/>
          <w:lang w:val="en-PL"/>
        </w:rPr>
        <w:t xml:space="preserve"> </w:t>
      </w:r>
      <w:r w:rsidRPr="00207944">
        <w:rPr>
          <w:rFonts w:hint="cs"/>
          <w:rtl/>
          <w:lang w:val="en-PL"/>
        </w:rPr>
        <w:t>هي</w:t>
      </w:r>
      <w:r w:rsidRPr="00207944">
        <w:rPr>
          <w:rtl/>
          <w:lang w:val="en-PL"/>
        </w:rPr>
        <w:t xml:space="preserve"> </w:t>
      </w:r>
      <w:r w:rsidRPr="00207944">
        <w:rPr>
          <w:rFonts w:hint="cs"/>
          <w:rtl/>
          <w:lang w:val="en-PL"/>
        </w:rPr>
        <w:t>شاملة</w:t>
      </w:r>
      <w:r w:rsidRPr="00207944">
        <w:rPr>
          <w:rtl/>
          <w:lang w:val="en-PL"/>
        </w:rPr>
        <w:t xml:space="preserve">. </w:t>
      </w:r>
      <w:r w:rsidRPr="00207944">
        <w:rPr>
          <w:rFonts w:hint="cs"/>
          <w:rtl/>
          <w:lang w:val="en-PL"/>
        </w:rPr>
        <w:t>بالنسبة</w:t>
      </w:r>
      <w:r w:rsidRPr="00207944">
        <w:rPr>
          <w:rtl/>
          <w:lang w:val="en-PL"/>
        </w:rPr>
        <w:t xml:space="preserve"> </w:t>
      </w:r>
      <w:r w:rsidRPr="00207944">
        <w:rPr>
          <w:rFonts w:hint="cs"/>
          <w:rtl/>
          <w:lang w:val="en-PL"/>
        </w:rPr>
        <w:t>للأطفال،</w:t>
      </w:r>
      <w:r w:rsidRPr="00207944">
        <w:rPr>
          <w:rtl/>
          <w:lang w:val="en-PL"/>
        </w:rPr>
        <w:t xml:space="preserve"> </w:t>
      </w:r>
      <w:r>
        <w:rPr>
          <w:rFonts w:hint="cs"/>
          <w:rtl/>
          <w:lang w:val="en-PL"/>
        </w:rPr>
        <w:t xml:space="preserve">١٥ </w:t>
      </w:r>
      <w:r w:rsidRPr="00207944">
        <w:rPr>
          <w:rFonts w:hint="cs"/>
          <w:rtl/>
          <w:lang w:val="en-PL"/>
        </w:rPr>
        <w:t>إعانة</w:t>
      </w:r>
      <w:r w:rsidRPr="00207944">
        <w:rPr>
          <w:rtl/>
          <w:lang w:val="en-PL"/>
        </w:rPr>
        <w:t xml:space="preserve"> </w:t>
      </w:r>
      <w:r w:rsidRPr="00207944">
        <w:rPr>
          <w:rFonts w:hint="cs"/>
          <w:rtl/>
          <w:lang w:val="en-PL"/>
        </w:rPr>
        <w:t>إعاقة</w:t>
      </w:r>
      <w:r w:rsidRPr="00207944">
        <w:rPr>
          <w:rtl/>
          <w:lang w:val="en-PL"/>
        </w:rPr>
        <w:t xml:space="preserve"> </w:t>
      </w:r>
      <w:r w:rsidRPr="00207944">
        <w:rPr>
          <w:rFonts w:hint="cs"/>
          <w:rtl/>
          <w:lang w:val="en-PL"/>
        </w:rPr>
        <w:t>تعتمد</w:t>
      </w:r>
      <w:r w:rsidRPr="00207944">
        <w:rPr>
          <w:rtl/>
          <w:lang w:val="en-PL"/>
        </w:rPr>
        <w:t xml:space="preserve"> </w:t>
      </w:r>
      <w:r w:rsidRPr="00207944">
        <w:rPr>
          <w:rFonts w:hint="cs"/>
          <w:rtl/>
          <w:lang w:val="en-PL"/>
        </w:rPr>
        <w:t>على</w:t>
      </w:r>
      <w:r w:rsidRPr="00207944">
        <w:rPr>
          <w:rtl/>
          <w:lang w:val="en-PL"/>
        </w:rPr>
        <w:t xml:space="preserve"> </w:t>
      </w:r>
      <w:r w:rsidRPr="00207944">
        <w:rPr>
          <w:rFonts w:hint="cs"/>
          <w:rtl/>
          <w:lang w:val="en-PL"/>
        </w:rPr>
        <w:t>اختبار</w:t>
      </w:r>
      <w:r w:rsidRPr="00207944">
        <w:rPr>
          <w:rtl/>
          <w:lang w:val="en-PL"/>
        </w:rPr>
        <w:t xml:space="preserve"> </w:t>
      </w:r>
      <w:r w:rsidRPr="00207944">
        <w:rPr>
          <w:rFonts w:hint="cs"/>
          <w:rtl/>
          <w:lang w:val="en-PL"/>
        </w:rPr>
        <w:t>الدخل</w:t>
      </w:r>
      <w:r w:rsidRPr="00207944">
        <w:rPr>
          <w:rtl/>
          <w:lang w:val="en-PL"/>
        </w:rPr>
        <w:t xml:space="preserve"> </w:t>
      </w:r>
      <w:r>
        <w:rPr>
          <w:rFonts w:hint="cs"/>
          <w:rtl/>
          <w:lang w:val="en-PL"/>
        </w:rPr>
        <w:t xml:space="preserve">و١٥ </w:t>
      </w:r>
      <w:r w:rsidRPr="00207944">
        <w:rPr>
          <w:rFonts w:hint="cs"/>
          <w:rtl/>
          <w:lang w:val="en-PL"/>
        </w:rPr>
        <w:t>أخرى</w:t>
      </w:r>
      <w:r w:rsidRPr="00207944">
        <w:rPr>
          <w:rtl/>
          <w:lang w:val="en-PL"/>
        </w:rPr>
        <w:t xml:space="preserve"> </w:t>
      </w:r>
      <w:r w:rsidRPr="00207944">
        <w:rPr>
          <w:rFonts w:hint="cs"/>
          <w:rtl/>
          <w:lang w:val="en-PL"/>
        </w:rPr>
        <w:t>شاملة</w:t>
      </w:r>
      <w:r w:rsidR="00F2356F">
        <w:rPr>
          <w:rStyle w:val="FootnoteReference"/>
          <w:rtl/>
          <w:lang w:val="en-PL"/>
        </w:rPr>
        <w:footnoteReference w:id="22"/>
      </w:r>
      <w:r w:rsidRPr="00207944">
        <w:rPr>
          <w:rtl/>
          <w:lang w:val="en-PL"/>
        </w:rPr>
        <w:t xml:space="preserve">. </w:t>
      </w:r>
      <w:r w:rsidRPr="00207944">
        <w:rPr>
          <w:rFonts w:hint="cs"/>
          <w:rtl/>
          <w:lang w:val="en-PL"/>
        </w:rPr>
        <w:t>إن</w:t>
      </w:r>
      <w:r w:rsidRPr="00207944">
        <w:rPr>
          <w:rtl/>
          <w:lang w:val="en-PL"/>
        </w:rPr>
        <w:t xml:space="preserve"> </w:t>
      </w:r>
      <w:r w:rsidRPr="00207944">
        <w:rPr>
          <w:rFonts w:hint="cs"/>
          <w:rtl/>
          <w:lang w:val="en-PL"/>
        </w:rPr>
        <w:t>استخدام</w:t>
      </w:r>
      <w:r w:rsidRPr="00207944">
        <w:rPr>
          <w:rtl/>
          <w:lang w:val="en-PL"/>
        </w:rPr>
        <w:t xml:space="preserve"> </w:t>
      </w:r>
      <w:r w:rsidRPr="00207944">
        <w:rPr>
          <w:rFonts w:hint="cs"/>
          <w:rtl/>
          <w:lang w:val="en-PL"/>
        </w:rPr>
        <w:t>اختبار</w:t>
      </w:r>
      <w:r w:rsidRPr="00207944">
        <w:rPr>
          <w:rtl/>
          <w:lang w:val="en-PL"/>
        </w:rPr>
        <w:t xml:space="preserve"> </w:t>
      </w:r>
      <w:r w:rsidRPr="00207944">
        <w:rPr>
          <w:rFonts w:hint="cs"/>
          <w:rtl/>
          <w:lang w:val="en-PL"/>
        </w:rPr>
        <w:t>الدخل</w:t>
      </w:r>
      <w:r w:rsidRPr="00207944">
        <w:rPr>
          <w:rtl/>
          <w:lang w:val="en-PL"/>
        </w:rPr>
        <w:t xml:space="preserve"> </w:t>
      </w:r>
      <w:r w:rsidRPr="00207944">
        <w:rPr>
          <w:rFonts w:hint="cs"/>
          <w:rtl/>
          <w:lang w:val="en-PL"/>
        </w:rPr>
        <w:t>يعني</w:t>
      </w:r>
      <w:r w:rsidRPr="00207944">
        <w:rPr>
          <w:rtl/>
          <w:lang w:val="en-PL"/>
        </w:rPr>
        <w:t xml:space="preserve"> </w:t>
      </w:r>
      <w:r w:rsidRPr="00207944">
        <w:rPr>
          <w:rFonts w:hint="cs"/>
          <w:rtl/>
          <w:lang w:val="en-PL"/>
        </w:rPr>
        <w:t>أن</w:t>
      </w:r>
      <w:r w:rsidRPr="00207944">
        <w:rPr>
          <w:rtl/>
          <w:lang w:val="en-PL"/>
        </w:rPr>
        <w:t xml:space="preserve"> </w:t>
      </w:r>
      <w:r w:rsidRPr="00207944">
        <w:rPr>
          <w:rFonts w:hint="cs"/>
          <w:rtl/>
          <w:lang w:val="en-PL"/>
        </w:rPr>
        <w:t>العديد</w:t>
      </w:r>
      <w:r w:rsidRPr="00207944">
        <w:rPr>
          <w:rtl/>
          <w:lang w:val="en-PL"/>
        </w:rPr>
        <w:t xml:space="preserve"> </w:t>
      </w:r>
      <w:r w:rsidRPr="00207944">
        <w:rPr>
          <w:rFonts w:hint="cs"/>
          <w:rtl/>
          <w:lang w:val="en-PL"/>
        </w:rPr>
        <w:t>من</w:t>
      </w:r>
      <w:r w:rsidRPr="00207944">
        <w:rPr>
          <w:rtl/>
          <w:lang w:val="en-PL"/>
        </w:rPr>
        <w:t xml:space="preserve"> </w:t>
      </w:r>
      <w:r w:rsidRPr="00207944">
        <w:rPr>
          <w:rFonts w:hint="cs"/>
          <w:rtl/>
          <w:lang w:val="en-PL"/>
        </w:rPr>
        <w:t>الأشخاص</w:t>
      </w:r>
      <w:r w:rsidRPr="00207944">
        <w:rPr>
          <w:rtl/>
          <w:lang w:val="en-PL"/>
        </w:rPr>
        <w:t xml:space="preserve"> </w:t>
      </w:r>
      <w:r w:rsidRPr="00207944">
        <w:rPr>
          <w:rFonts w:hint="cs"/>
          <w:rtl/>
          <w:lang w:val="en-PL"/>
        </w:rPr>
        <w:t>ذوي</w:t>
      </w:r>
      <w:r w:rsidRPr="00207944">
        <w:rPr>
          <w:rtl/>
          <w:lang w:val="en-PL"/>
        </w:rPr>
        <w:t xml:space="preserve"> </w:t>
      </w:r>
      <w:r w:rsidRPr="00207944">
        <w:rPr>
          <w:rFonts w:hint="cs"/>
          <w:rtl/>
          <w:lang w:val="en-PL"/>
        </w:rPr>
        <w:t>الإعاقة</w:t>
      </w:r>
      <w:r w:rsidRPr="00207944">
        <w:rPr>
          <w:rtl/>
          <w:lang w:val="en-PL"/>
        </w:rPr>
        <w:t xml:space="preserve"> </w:t>
      </w:r>
      <w:r w:rsidRPr="00207944">
        <w:rPr>
          <w:rFonts w:hint="cs"/>
          <w:rtl/>
          <w:lang w:val="en-PL"/>
        </w:rPr>
        <w:t>يتم</w:t>
      </w:r>
      <w:r w:rsidRPr="00207944">
        <w:rPr>
          <w:rtl/>
          <w:lang w:val="en-PL"/>
        </w:rPr>
        <w:t xml:space="preserve"> </w:t>
      </w:r>
      <w:r w:rsidRPr="00207944">
        <w:rPr>
          <w:rFonts w:hint="cs"/>
          <w:rtl/>
          <w:lang w:val="en-PL"/>
        </w:rPr>
        <w:t>استبعادهم</w:t>
      </w:r>
      <w:r w:rsidRPr="00207944">
        <w:rPr>
          <w:rtl/>
          <w:lang w:val="en-PL"/>
        </w:rPr>
        <w:t xml:space="preserve"> </w:t>
      </w:r>
      <w:r w:rsidRPr="00207944">
        <w:rPr>
          <w:rFonts w:hint="cs"/>
          <w:rtl/>
          <w:lang w:val="en-PL"/>
        </w:rPr>
        <w:t>بسبب</w:t>
      </w:r>
      <w:r w:rsidRPr="00207944">
        <w:rPr>
          <w:rtl/>
          <w:lang w:val="en-PL"/>
        </w:rPr>
        <w:t xml:space="preserve"> </w:t>
      </w:r>
      <w:r w:rsidRPr="00207944">
        <w:rPr>
          <w:rFonts w:hint="cs"/>
          <w:rtl/>
          <w:lang w:val="en-PL"/>
        </w:rPr>
        <w:t>اعتبار</w:t>
      </w:r>
      <w:r w:rsidRPr="00207944">
        <w:rPr>
          <w:rtl/>
          <w:lang w:val="en-PL"/>
        </w:rPr>
        <w:t xml:space="preserve"> </w:t>
      </w:r>
      <w:r w:rsidRPr="00207944">
        <w:rPr>
          <w:rFonts w:hint="cs"/>
          <w:rtl/>
          <w:lang w:val="en-PL"/>
        </w:rPr>
        <w:t>دخولهم</w:t>
      </w:r>
      <w:r w:rsidRPr="00207944">
        <w:rPr>
          <w:rtl/>
          <w:lang w:val="en-PL"/>
        </w:rPr>
        <w:t xml:space="preserve"> </w:t>
      </w:r>
      <w:r w:rsidRPr="00207944">
        <w:rPr>
          <w:rFonts w:hint="cs"/>
          <w:rtl/>
          <w:lang w:val="en-PL"/>
        </w:rPr>
        <w:t>مرتفعة</w:t>
      </w:r>
      <w:r w:rsidRPr="00207944">
        <w:rPr>
          <w:rtl/>
          <w:lang w:val="en-PL"/>
        </w:rPr>
        <w:t xml:space="preserve"> </w:t>
      </w:r>
      <w:r w:rsidRPr="00207944">
        <w:rPr>
          <w:rFonts w:hint="cs"/>
          <w:rtl/>
          <w:lang w:val="en-PL"/>
        </w:rPr>
        <w:t>جدًا</w:t>
      </w:r>
      <w:r w:rsidRPr="00207944">
        <w:rPr>
          <w:rtl/>
          <w:lang w:val="en-PL"/>
        </w:rPr>
        <w:t xml:space="preserve"> </w:t>
      </w:r>
      <w:r w:rsidRPr="00207944">
        <w:rPr>
          <w:rFonts w:hint="cs"/>
          <w:rtl/>
          <w:lang w:val="en-PL"/>
        </w:rPr>
        <w:t>وفقًا</w:t>
      </w:r>
      <w:r w:rsidRPr="00207944">
        <w:rPr>
          <w:rtl/>
          <w:lang w:val="en-PL"/>
        </w:rPr>
        <w:t xml:space="preserve"> </w:t>
      </w:r>
      <w:r w:rsidRPr="00207944">
        <w:rPr>
          <w:rFonts w:hint="cs"/>
          <w:rtl/>
          <w:lang w:val="en-PL"/>
        </w:rPr>
        <w:t>للاختبار</w:t>
      </w:r>
      <w:r>
        <w:rPr>
          <w:rFonts w:hint="cs"/>
          <w:rtl/>
          <w:lang w:val="en-PL"/>
        </w:rPr>
        <w:t>.</w:t>
      </w:r>
    </w:p>
    <w:p w14:paraId="627304CB" w14:textId="67815460" w:rsidR="00207944" w:rsidRDefault="00207944" w:rsidP="00207944">
      <w:pPr>
        <w:bidi/>
        <w:jc w:val="both"/>
        <w:rPr>
          <w:rtl/>
          <w:lang w:val="en-PL"/>
        </w:rPr>
      </w:pPr>
      <w:r w:rsidRPr="00207944">
        <w:rPr>
          <w:rFonts w:hint="cs"/>
          <w:rtl/>
          <w:lang w:val="en-PL"/>
        </w:rPr>
        <w:t>تظهر</w:t>
      </w:r>
      <w:r w:rsidRPr="00207944">
        <w:rPr>
          <w:rtl/>
          <w:lang w:val="en-PL"/>
        </w:rPr>
        <w:t xml:space="preserve"> </w:t>
      </w:r>
      <w:r w:rsidRPr="00207944">
        <w:rPr>
          <w:rFonts w:hint="cs"/>
          <w:rtl/>
          <w:lang w:val="en-PL"/>
        </w:rPr>
        <w:t>الأدلة</w:t>
      </w:r>
      <w:r w:rsidRPr="00207944">
        <w:rPr>
          <w:rtl/>
          <w:lang w:val="en-PL"/>
        </w:rPr>
        <w:t xml:space="preserve"> </w:t>
      </w:r>
      <w:r w:rsidRPr="00207944">
        <w:rPr>
          <w:rFonts w:hint="cs"/>
          <w:rtl/>
          <w:lang w:val="en-PL"/>
        </w:rPr>
        <w:t>العالمية</w:t>
      </w:r>
      <w:r w:rsidRPr="00207944">
        <w:rPr>
          <w:rtl/>
          <w:lang w:val="en-PL"/>
        </w:rPr>
        <w:t xml:space="preserve"> </w:t>
      </w:r>
      <w:r w:rsidRPr="00207944">
        <w:rPr>
          <w:rFonts w:hint="cs"/>
          <w:rtl/>
          <w:lang w:val="en-PL"/>
        </w:rPr>
        <w:t>أن</w:t>
      </w:r>
      <w:r w:rsidRPr="00207944">
        <w:rPr>
          <w:rtl/>
          <w:lang w:val="en-PL"/>
        </w:rPr>
        <w:t xml:space="preserve"> </w:t>
      </w:r>
      <w:r w:rsidRPr="00207944">
        <w:rPr>
          <w:rFonts w:hint="cs"/>
          <w:rtl/>
          <w:lang w:val="en-PL"/>
        </w:rPr>
        <w:t>اختبار</w:t>
      </w:r>
      <w:r w:rsidRPr="00207944">
        <w:rPr>
          <w:rtl/>
          <w:lang w:val="en-PL"/>
        </w:rPr>
        <w:t xml:space="preserve"> </w:t>
      </w:r>
      <w:r w:rsidRPr="00207944">
        <w:rPr>
          <w:rFonts w:hint="cs"/>
          <w:rtl/>
          <w:lang w:val="en-PL"/>
        </w:rPr>
        <w:t>الدخل</w:t>
      </w:r>
      <w:r w:rsidRPr="00207944">
        <w:rPr>
          <w:rtl/>
          <w:lang w:val="en-PL"/>
        </w:rPr>
        <w:t xml:space="preserve"> </w:t>
      </w:r>
      <w:r w:rsidRPr="00207944">
        <w:rPr>
          <w:rFonts w:hint="cs"/>
          <w:rtl/>
          <w:lang w:val="en-PL"/>
        </w:rPr>
        <w:t>غالبًا</w:t>
      </w:r>
      <w:r w:rsidRPr="00207944">
        <w:rPr>
          <w:rtl/>
          <w:lang w:val="en-PL"/>
        </w:rPr>
        <w:t xml:space="preserve"> </w:t>
      </w:r>
      <w:r w:rsidRPr="00207944">
        <w:rPr>
          <w:rFonts w:hint="cs"/>
          <w:rtl/>
          <w:lang w:val="en-PL"/>
        </w:rPr>
        <w:t>ما</w:t>
      </w:r>
      <w:r w:rsidRPr="00207944">
        <w:rPr>
          <w:rtl/>
          <w:lang w:val="en-PL"/>
        </w:rPr>
        <w:t xml:space="preserve"> </w:t>
      </w:r>
      <w:r w:rsidRPr="00207944">
        <w:rPr>
          <w:rFonts w:hint="cs"/>
          <w:rtl/>
          <w:lang w:val="en-PL"/>
        </w:rPr>
        <w:t>يكون</w:t>
      </w:r>
      <w:r w:rsidRPr="00207944">
        <w:rPr>
          <w:rtl/>
          <w:lang w:val="en-PL"/>
        </w:rPr>
        <w:t xml:space="preserve"> </w:t>
      </w:r>
      <w:r w:rsidRPr="00207944">
        <w:rPr>
          <w:rFonts w:hint="cs"/>
          <w:rtl/>
          <w:lang w:val="en-PL"/>
        </w:rPr>
        <w:t>غير</w:t>
      </w:r>
      <w:r w:rsidRPr="00207944">
        <w:rPr>
          <w:rtl/>
          <w:lang w:val="en-PL"/>
        </w:rPr>
        <w:t xml:space="preserve"> </w:t>
      </w:r>
      <w:r w:rsidRPr="00207944">
        <w:rPr>
          <w:rFonts w:hint="cs"/>
          <w:rtl/>
          <w:lang w:val="en-PL"/>
        </w:rPr>
        <w:t>دقيق</w:t>
      </w:r>
      <w:r w:rsidRPr="00207944">
        <w:rPr>
          <w:rtl/>
          <w:lang w:val="en-PL"/>
        </w:rPr>
        <w:t xml:space="preserve">. </w:t>
      </w:r>
      <w:r w:rsidRPr="00207944">
        <w:rPr>
          <w:rFonts w:hint="cs"/>
          <w:rtl/>
          <w:lang w:val="en-PL"/>
        </w:rPr>
        <w:t>في</w:t>
      </w:r>
      <w:r w:rsidRPr="00207944">
        <w:rPr>
          <w:rtl/>
          <w:lang w:val="en-PL"/>
        </w:rPr>
        <w:t xml:space="preserve"> </w:t>
      </w:r>
      <w:r w:rsidRPr="00207944">
        <w:rPr>
          <w:rFonts w:hint="cs"/>
          <w:rtl/>
          <w:lang w:val="en-PL"/>
        </w:rPr>
        <w:t>معظم</w:t>
      </w:r>
      <w:r w:rsidRPr="00207944">
        <w:rPr>
          <w:rtl/>
          <w:lang w:val="en-PL"/>
        </w:rPr>
        <w:t xml:space="preserve"> </w:t>
      </w:r>
      <w:r w:rsidRPr="00207944">
        <w:rPr>
          <w:rFonts w:hint="cs"/>
          <w:rtl/>
          <w:lang w:val="en-PL"/>
        </w:rPr>
        <w:t>البلدان،</w:t>
      </w:r>
      <w:r w:rsidRPr="00207944">
        <w:rPr>
          <w:rtl/>
          <w:lang w:val="en-PL"/>
        </w:rPr>
        <w:t xml:space="preserve"> </w:t>
      </w:r>
      <w:r w:rsidRPr="00207944">
        <w:rPr>
          <w:rFonts w:hint="cs"/>
          <w:rtl/>
          <w:lang w:val="en-PL"/>
        </w:rPr>
        <w:t>تتجاوز</w:t>
      </w:r>
      <w:r w:rsidRPr="00207944">
        <w:rPr>
          <w:rtl/>
          <w:lang w:val="en-PL"/>
        </w:rPr>
        <w:t xml:space="preserve"> </w:t>
      </w:r>
      <w:r w:rsidRPr="00207944">
        <w:rPr>
          <w:rFonts w:hint="cs"/>
          <w:rtl/>
          <w:lang w:val="en-PL"/>
        </w:rPr>
        <w:t>أخطاء</w:t>
      </w:r>
      <w:r w:rsidRPr="00207944">
        <w:rPr>
          <w:rtl/>
          <w:lang w:val="en-PL"/>
        </w:rPr>
        <w:t xml:space="preserve"> </w:t>
      </w:r>
      <w:r w:rsidRPr="00207944">
        <w:rPr>
          <w:rFonts w:hint="cs"/>
          <w:rtl/>
          <w:lang w:val="en-PL"/>
        </w:rPr>
        <w:t>الاستهداف</w:t>
      </w:r>
      <w:r w:rsidRPr="00207944">
        <w:rPr>
          <w:rtl/>
          <w:lang w:val="en-PL"/>
        </w:rPr>
        <w:t xml:space="preserve"> </w:t>
      </w:r>
      <w:r>
        <w:rPr>
          <w:rFonts w:hint="cs"/>
          <w:rtl/>
          <w:lang w:val="en-PL"/>
        </w:rPr>
        <w:t>٥٠</w:t>
      </w:r>
      <w:r w:rsidRPr="00207944">
        <w:rPr>
          <w:rtl/>
          <w:lang w:val="en-PL"/>
        </w:rPr>
        <w:t>%</w:t>
      </w:r>
      <w:r w:rsidRPr="00207944">
        <w:rPr>
          <w:rFonts w:hint="cs"/>
          <w:rtl/>
          <w:lang w:val="en-PL"/>
        </w:rPr>
        <w:t>،</w:t>
      </w:r>
      <w:r w:rsidRPr="00207944">
        <w:rPr>
          <w:rtl/>
          <w:lang w:val="en-PL"/>
        </w:rPr>
        <w:t xml:space="preserve"> </w:t>
      </w:r>
      <w:r w:rsidRPr="00207944">
        <w:rPr>
          <w:rFonts w:hint="cs"/>
          <w:rtl/>
          <w:lang w:val="en-PL"/>
        </w:rPr>
        <w:t>مما</w:t>
      </w:r>
      <w:r w:rsidRPr="00207944">
        <w:rPr>
          <w:rtl/>
          <w:lang w:val="en-PL"/>
        </w:rPr>
        <w:t xml:space="preserve"> </w:t>
      </w:r>
      <w:r w:rsidRPr="00207944">
        <w:rPr>
          <w:rFonts w:hint="cs"/>
          <w:rtl/>
          <w:lang w:val="en-PL"/>
        </w:rPr>
        <w:t>يؤدي</w:t>
      </w:r>
      <w:r w:rsidRPr="00207944">
        <w:rPr>
          <w:rtl/>
          <w:lang w:val="en-PL"/>
        </w:rPr>
        <w:t xml:space="preserve"> </w:t>
      </w:r>
      <w:r w:rsidRPr="00207944">
        <w:rPr>
          <w:rFonts w:hint="cs"/>
          <w:rtl/>
          <w:lang w:val="en-PL"/>
        </w:rPr>
        <w:t>إلى</w:t>
      </w:r>
      <w:r w:rsidRPr="00207944">
        <w:rPr>
          <w:rtl/>
          <w:lang w:val="en-PL"/>
        </w:rPr>
        <w:t xml:space="preserve"> </w:t>
      </w:r>
      <w:r w:rsidRPr="00207944">
        <w:rPr>
          <w:rFonts w:hint="cs"/>
          <w:rtl/>
          <w:lang w:val="en-PL"/>
        </w:rPr>
        <w:t>عدم</w:t>
      </w:r>
      <w:r w:rsidRPr="00207944">
        <w:rPr>
          <w:rtl/>
          <w:lang w:val="en-PL"/>
        </w:rPr>
        <w:t xml:space="preserve"> </w:t>
      </w:r>
      <w:r w:rsidRPr="00207944">
        <w:rPr>
          <w:rFonts w:hint="cs"/>
          <w:rtl/>
          <w:lang w:val="en-PL"/>
        </w:rPr>
        <w:t>حصول</w:t>
      </w:r>
      <w:r w:rsidRPr="00207944">
        <w:rPr>
          <w:rtl/>
          <w:lang w:val="en-PL"/>
        </w:rPr>
        <w:t xml:space="preserve"> </w:t>
      </w:r>
      <w:r w:rsidRPr="00207944">
        <w:rPr>
          <w:rFonts w:hint="cs"/>
          <w:rtl/>
          <w:lang w:val="en-PL"/>
        </w:rPr>
        <w:t>العديد</w:t>
      </w:r>
      <w:r w:rsidRPr="00207944">
        <w:rPr>
          <w:rtl/>
          <w:lang w:val="en-PL"/>
        </w:rPr>
        <w:t xml:space="preserve"> </w:t>
      </w:r>
      <w:r w:rsidRPr="00207944">
        <w:rPr>
          <w:rFonts w:hint="cs"/>
          <w:rtl/>
          <w:lang w:val="en-PL"/>
        </w:rPr>
        <w:t>من</w:t>
      </w:r>
      <w:r w:rsidRPr="00207944">
        <w:rPr>
          <w:rtl/>
          <w:lang w:val="en-PL"/>
        </w:rPr>
        <w:t xml:space="preserve"> </w:t>
      </w:r>
      <w:r w:rsidRPr="00207944">
        <w:rPr>
          <w:rFonts w:hint="cs"/>
          <w:rtl/>
          <w:lang w:val="en-PL"/>
        </w:rPr>
        <w:t>الأفراد</w:t>
      </w:r>
      <w:r w:rsidRPr="00207944">
        <w:rPr>
          <w:rtl/>
          <w:lang w:val="en-PL"/>
        </w:rPr>
        <w:t xml:space="preserve"> </w:t>
      </w:r>
      <w:r w:rsidRPr="00207944">
        <w:rPr>
          <w:rFonts w:hint="cs"/>
          <w:rtl/>
          <w:lang w:val="en-PL"/>
        </w:rPr>
        <w:t>المؤهلين</w:t>
      </w:r>
      <w:r w:rsidRPr="00207944">
        <w:rPr>
          <w:rtl/>
          <w:lang w:val="en-PL"/>
        </w:rPr>
        <w:t xml:space="preserve"> </w:t>
      </w:r>
      <w:r w:rsidRPr="00207944">
        <w:rPr>
          <w:rFonts w:hint="cs"/>
          <w:rtl/>
          <w:lang w:val="en-PL"/>
        </w:rPr>
        <w:t>على</w:t>
      </w:r>
      <w:r w:rsidRPr="00207944">
        <w:rPr>
          <w:rtl/>
          <w:lang w:val="en-PL"/>
        </w:rPr>
        <w:t xml:space="preserve"> </w:t>
      </w:r>
      <w:r w:rsidRPr="00207944">
        <w:rPr>
          <w:rFonts w:hint="cs"/>
          <w:rtl/>
          <w:lang w:val="en-PL"/>
        </w:rPr>
        <w:t>الدعم</w:t>
      </w:r>
      <w:r w:rsidRPr="00207944">
        <w:rPr>
          <w:rtl/>
          <w:lang w:val="en-PL"/>
        </w:rPr>
        <w:t xml:space="preserve"> </w:t>
      </w:r>
      <w:r w:rsidRPr="00207944">
        <w:rPr>
          <w:rFonts w:hint="cs"/>
          <w:rtl/>
          <w:lang w:val="en-PL"/>
        </w:rPr>
        <w:t>الذي</w:t>
      </w:r>
      <w:r w:rsidRPr="00207944">
        <w:rPr>
          <w:rtl/>
          <w:lang w:val="en-PL"/>
        </w:rPr>
        <w:t xml:space="preserve"> </w:t>
      </w:r>
      <w:r w:rsidRPr="00207944">
        <w:rPr>
          <w:rFonts w:hint="cs"/>
          <w:rtl/>
          <w:lang w:val="en-PL"/>
        </w:rPr>
        <w:t>يحتاجونه</w:t>
      </w:r>
      <w:r w:rsidR="000316D7">
        <w:rPr>
          <w:rStyle w:val="FootnoteReference"/>
          <w:rtl/>
          <w:lang w:val="en-PL"/>
        </w:rPr>
        <w:footnoteReference w:id="23"/>
      </w:r>
      <w:r w:rsidRPr="00207944">
        <w:rPr>
          <w:rtl/>
          <w:lang w:val="en-PL"/>
        </w:rPr>
        <w:t xml:space="preserve">. </w:t>
      </w:r>
      <w:r w:rsidRPr="00207944">
        <w:rPr>
          <w:rFonts w:hint="cs"/>
          <w:rtl/>
          <w:lang w:val="en-PL"/>
        </w:rPr>
        <w:t>ونتيجة</w:t>
      </w:r>
      <w:r w:rsidRPr="00207944">
        <w:rPr>
          <w:rtl/>
          <w:lang w:val="en-PL"/>
        </w:rPr>
        <w:t xml:space="preserve"> </w:t>
      </w:r>
      <w:r w:rsidRPr="00207944">
        <w:rPr>
          <w:rFonts w:hint="cs"/>
          <w:rtl/>
          <w:lang w:val="en-PL"/>
        </w:rPr>
        <w:t>لذلك،</w:t>
      </w:r>
      <w:r w:rsidRPr="00207944">
        <w:rPr>
          <w:rtl/>
          <w:lang w:val="en-PL"/>
        </w:rPr>
        <w:t xml:space="preserve"> </w:t>
      </w:r>
      <w:r w:rsidRPr="00207944">
        <w:rPr>
          <w:rFonts w:hint="cs"/>
          <w:rtl/>
          <w:lang w:val="en-PL"/>
        </w:rPr>
        <w:t>عندما</w:t>
      </w:r>
      <w:r w:rsidRPr="00207944">
        <w:rPr>
          <w:rtl/>
          <w:lang w:val="en-PL"/>
        </w:rPr>
        <w:t xml:space="preserve"> </w:t>
      </w:r>
      <w:r w:rsidRPr="00207944">
        <w:rPr>
          <w:rFonts w:hint="cs"/>
          <w:rtl/>
          <w:lang w:val="en-PL"/>
        </w:rPr>
        <w:t>يتم</w:t>
      </w:r>
      <w:r w:rsidRPr="00207944">
        <w:rPr>
          <w:rtl/>
          <w:lang w:val="en-PL"/>
        </w:rPr>
        <w:t xml:space="preserve"> </w:t>
      </w:r>
      <w:r w:rsidRPr="00207944">
        <w:rPr>
          <w:rFonts w:hint="cs"/>
          <w:rtl/>
          <w:lang w:val="en-PL"/>
        </w:rPr>
        <w:t>تطبيق</w:t>
      </w:r>
      <w:r w:rsidRPr="00207944">
        <w:rPr>
          <w:rtl/>
          <w:lang w:val="en-PL"/>
        </w:rPr>
        <w:t xml:space="preserve"> </w:t>
      </w:r>
      <w:r w:rsidRPr="00207944">
        <w:rPr>
          <w:rFonts w:hint="cs"/>
          <w:rtl/>
          <w:lang w:val="en-PL"/>
        </w:rPr>
        <w:t>اختبارات</w:t>
      </w:r>
      <w:r w:rsidRPr="00207944">
        <w:rPr>
          <w:rtl/>
          <w:lang w:val="en-PL"/>
        </w:rPr>
        <w:t xml:space="preserve"> </w:t>
      </w:r>
      <w:r w:rsidRPr="00207944">
        <w:rPr>
          <w:rFonts w:hint="cs"/>
          <w:rtl/>
          <w:lang w:val="en-PL"/>
        </w:rPr>
        <w:t>الدخل</w:t>
      </w:r>
      <w:r w:rsidRPr="00207944">
        <w:rPr>
          <w:rtl/>
          <w:lang w:val="en-PL"/>
        </w:rPr>
        <w:t xml:space="preserve"> </w:t>
      </w:r>
      <w:r w:rsidRPr="00207944">
        <w:rPr>
          <w:rFonts w:hint="cs"/>
          <w:rtl/>
          <w:lang w:val="en-PL"/>
        </w:rPr>
        <w:t>على</w:t>
      </w:r>
      <w:r w:rsidRPr="00207944">
        <w:rPr>
          <w:rtl/>
          <w:lang w:val="en-PL"/>
        </w:rPr>
        <w:t xml:space="preserve"> </w:t>
      </w:r>
      <w:r w:rsidRPr="00207944">
        <w:rPr>
          <w:rFonts w:hint="cs"/>
          <w:rtl/>
          <w:lang w:val="en-PL"/>
        </w:rPr>
        <w:t>إعانات</w:t>
      </w:r>
      <w:r w:rsidRPr="00207944">
        <w:rPr>
          <w:rtl/>
          <w:lang w:val="en-PL"/>
        </w:rPr>
        <w:t xml:space="preserve"> </w:t>
      </w:r>
      <w:r w:rsidRPr="00207944">
        <w:rPr>
          <w:rFonts w:hint="cs"/>
          <w:rtl/>
          <w:lang w:val="en-PL"/>
        </w:rPr>
        <w:t>الإعاقة</w:t>
      </w:r>
      <w:r w:rsidRPr="00207944">
        <w:rPr>
          <w:rtl/>
          <w:lang w:val="en-PL"/>
        </w:rPr>
        <w:t xml:space="preserve"> </w:t>
      </w:r>
      <w:r w:rsidRPr="00207944">
        <w:rPr>
          <w:rFonts w:hint="cs"/>
          <w:rtl/>
          <w:lang w:val="en-PL"/>
        </w:rPr>
        <w:t>أو</w:t>
      </w:r>
      <w:r w:rsidRPr="00207944">
        <w:rPr>
          <w:rtl/>
          <w:lang w:val="en-PL"/>
        </w:rPr>
        <w:t xml:space="preserve"> </w:t>
      </w:r>
      <w:r w:rsidRPr="00207944">
        <w:rPr>
          <w:rFonts w:hint="cs"/>
          <w:rtl/>
          <w:lang w:val="en-PL"/>
        </w:rPr>
        <w:t>معاشات</w:t>
      </w:r>
      <w:r w:rsidRPr="00207944">
        <w:rPr>
          <w:rtl/>
          <w:lang w:val="en-PL"/>
        </w:rPr>
        <w:t xml:space="preserve"> </w:t>
      </w:r>
      <w:r w:rsidRPr="00207944">
        <w:rPr>
          <w:rFonts w:hint="cs"/>
          <w:rtl/>
          <w:lang w:val="en-PL"/>
        </w:rPr>
        <w:t>التقاعد،</w:t>
      </w:r>
      <w:r w:rsidRPr="00207944">
        <w:rPr>
          <w:rtl/>
          <w:lang w:val="en-PL"/>
        </w:rPr>
        <w:t xml:space="preserve"> </w:t>
      </w:r>
      <w:r w:rsidRPr="00207944">
        <w:rPr>
          <w:rFonts w:hint="cs"/>
          <w:rtl/>
          <w:lang w:val="en-PL"/>
        </w:rPr>
        <w:t>يتم</w:t>
      </w:r>
      <w:r w:rsidRPr="00207944">
        <w:rPr>
          <w:rtl/>
          <w:lang w:val="en-PL"/>
        </w:rPr>
        <w:t xml:space="preserve"> </w:t>
      </w:r>
      <w:r w:rsidRPr="00207944">
        <w:rPr>
          <w:rFonts w:hint="cs"/>
          <w:rtl/>
          <w:lang w:val="en-PL"/>
        </w:rPr>
        <w:t>استبعاد</w:t>
      </w:r>
      <w:r w:rsidRPr="00207944">
        <w:rPr>
          <w:rtl/>
          <w:lang w:val="en-PL"/>
        </w:rPr>
        <w:t xml:space="preserve"> </w:t>
      </w:r>
      <w:r w:rsidRPr="00207944">
        <w:rPr>
          <w:rFonts w:hint="cs"/>
          <w:rtl/>
          <w:lang w:val="en-PL"/>
        </w:rPr>
        <w:t>جزء</w:t>
      </w:r>
      <w:r w:rsidRPr="00207944">
        <w:rPr>
          <w:rtl/>
          <w:lang w:val="en-PL"/>
        </w:rPr>
        <w:t xml:space="preserve"> </w:t>
      </w:r>
      <w:r w:rsidRPr="00207944">
        <w:rPr>
          <w:rFonts w:hint="cs"/>
          <w:rtl/>
          <w:lang w:val="en-PL"/>
        </w:rPr>
        <w:t>كبير</w:t>
      </w:r>
      <w:r w:rsidRPr="00207944">
        <w:rPr>
          <w:rtl/>
          <w:lang w:val="en-PL"/>
        </w:rPr>
        <w:t xml:space="preserve"> </w:t>
      </w:r>
      <w:r w:rsidRPr="00207944">
        <w:rPr>
          <w:rFonts w:hint="cs"/>
          <w:rtl/>
          <w:lang w:val="en-PL"/>
        </w:rPr>
        <w:t>من</w:t>
      </w:r>
      <w:r w:rsidRPr="00207944">
        <w:rPr>
          <w:rtl/>
          <w:lang w:val="en-PL"/>
        </w:rPr>
        <w:t xml:space="preserve"> </w:t>
      </w:r>
      <w:r w:rsidRPr="00207944">
        <w:rPr>
          <w:rFonts w:hint="cs"/>
          <w:rtl/>
          <w:lang w:val="en-PL"/>
        </w:rPr>
        <w:t>أولئك</w:t>
      </w:r>
      <w:r w:rsidRPr="00207944">
        <w:rPr>
          <w:rtl/>
          <w:lang w:val="en-PL"/>
        </w:rPr>
        <w:t xml:space="preserve"> </w:t>
      </w:r>
      <w:r w:rsidRPr="00207944">
        <w:rPr>
          <w:rFonts w:hint="cs"/>
          <w:rtl/>
          <w:lang w:val="en-PL"/>
        </w:rPr>
        <w:t>الذين</w:t>
      </w:r>
      <w:r w:rsidRPr="00207944">
        <w:rPr>
          <w:rtl/>
          <w:lang w:val="en-PL"/>
        </w:rPr>
        <w:t xml:space="preserve"> </w:t>
      </w:r>
      <w:r w:rsidRPr="00207944">
        <w:rPr>
          <w:rFonts w:hint="cs"/>
          <w:rtl/>
          <w:lang w:val="en-PL"/>
        </w:rPr>
        <w:t>يحتاجون</w:t>
      </w:r>
      <w:r w:rsidRPr="00207944">
        <w:rPr>
          <w:rtl/>
          <w:lang w:val="en-PL"/>
        </w:rPr>
        <w:t xml:space="preserve"> </w:t>
      </w:r>
      <w:r w:rsidRPr="00207944">
        <w:rPr>
          <w:rFonts w:hint="cs"/>
          <w:rtl/>
          <w:lang w:val="en-PL"/>
        </w:rPr>
        <w:t>إلى</w:t>
      </w:r>
      <w:r w:rsidRPr="00207944">
        <w:rPr>
          <w:rtl/>
          <w:lang w:val="en-PL"/>
        </w:rPr>
        <w:t xml:space="preserve"> </w:t>
      </w:r>
      <w:r w:rsidRPr="00207944">
        <w:rPr>
          <w:rFonts w:hint="cs"/>
          <w:rtl/>
          <w:lang w:val="en-PL"/>
        </w:rPr>
        <w:t>المساعدة</w:t>
      </w:r>
      <w:r>
        <w:rPr>
          <w:rFonts w:hint="cs"/>
          <w:rtl/>
          <w:lang w:val="en-PL"/>
        </w:rPr>
        <w:t>.</w:t>
      </w:r>
    </w:p>
    <w:p w14:paraId="63BDDE15" w14:textId="4445D772" w:rsidR="00F12C08" w:rsidRPr="00F12C08" w:rsidRDefault="00F12C08" w:rsidP="00F12C08">
      <w:pPr>
        <w:bidi/>
        <w:jc w:val="both"/>
        <w:rPr>
          <w:rtl/>
          <w:lang w:val="en-PL"/>
        </w:rPr>
      </w:pPr>
      <w:r w:rsidRPr="00F12C08">
        <w:rPr>
          <w:rFonts w:hint="cs"/>
          <w:rtl/>
          <w:lang w:val="en-PL"/>
        </w:rPr>
        <w:t>علاوة</w:t>
      </w:r>
      <w:r w:rsidRPr="00F12C08">
        <w:rPr>
          <w:rtl/>
          <w:lang w:val="en-PL"/>
        </w:rPr>
        <w:t xml:space="preserve"> </w:t>
      </w:r>
      <w:r w:rsidRPr="00F12C08">
        <w:rPr>
          <w:rFonts w:hint="cs"/>
          <w:rtl/>
          <w:lang w:val="en-PL"/>
        </w:rPr>
        <w:t>على</w:t>
      </w:r>
      <w:r w:rsidRPr="00F12C08">
        <w:rPr>
          <w:rtl/>
          <w:lang w:val="en-PL"/>
        </w:rPr>
        <w:t xml:space="preserve"> </w:t>
      </w:r>
      <w:r w:rsidRPr="00F12C08">
        <w:rPr>
          <w:rFonts w:hint="cs"/>
          <w:rtl/>
          <w:lang w:val="en-PL"/>
        </w:rPr>
        <w:t>ذلك،</w:t>
      </w:r>
      <w:r w:rsidRPr="00F12C08">
        <w:rPr>
          <w:rtl/>
          <w:lang w:val="en-PL"/>
        </w:rPr>
        <w:t xml:space="preserve"> </w:t>
      </w:r>
      <w:r w:rsidRPr="00F12C08">
        <w:rPr>
          <w:rFonts w:hint="cs"/>
          <w:rtl/>
          <w:lang w:val="en-PL"/>
        </w:rPr>
        <w:t>من</w:t>
      </w:r>
      <w:r w:rsidRPr="00F12C08">
        <w:rPr>
          <w:rtl/>
          <w:lang w:val="en-PL"/>
        </w:rPr>
        <w:t xml:space="preserve"> </w:t>
      </w:r>
      <w:r w:rsidRPr="00F12C08">
        <w:rPr>
          <w:rFonts w:hint="cs"/>
          <w:rtl/>
          <w:lang w:val="en-PL"/>
        </w:rPr>
        <w:t>خلال</w:t>
      </w:r>
      <w:r w:rsidRPr="00F12C08">
        <w:rPr>
          <w:rtl/>
          <w:lang w:val="en-PL"/>
        </w:rPr>
        <w:t xml:space="preserve"> </w:t>
      </w:r>
      <w:r w:rsidRPr="00F12C08">
        <w:rPr>
          <w:rFonts w:hint="cs"/>
          <w:rtl/>
          <w:lang w:val="en-PL"/>
        </w:rPr>
        <w:t>تطبيق</w:t>
      </w:r>
      <w:r w:rsidRPr="00F12C08">
        <w:rPr>
          <w:rtl/>
          <w:lang w:val="en-PL"/>
        </w:rPr>
        <w:t xml:space="preserve"> </w:t>
      </w:r>
      <w:r w:rsidRPr="00F12C08">
        <w:rPr>
          <w:rFonts w:hint="cs"/>
          <w:rtl/>
          <w:lang w:val="en-PL"/>
        </w:rPr>
        <w:t>اختبار</w:t>
      </w:r>
      <w:r w:rsidRPr="00F12C08">
        <w:rPr>
          <w:rtl/>
          <w:lang w:val="en-PL"/>
        </w:rPr>
        <w:t xml:space="preserve"> </w:t>
      </w:r>
      <w:r w:rsidRPr="00F12C08">
        <w:rPr>
          <w:rFonts w:hint="cs"/>
          <w:rtl/>
          <w:lang w:val="en-PL"/>
        </w:rPr>
        <w:t>الدخل،</w:t>
      </w:r>
      <w:r w:rsidRPr="00F12C08">
        <w:rPr>
          <w:rtl/>
          <w:lang w:val="en-PL"/>
        </w:rPr>
        <w:t xml:space="preserve"> </w:t>
      </w:r>
      <w:r w:rsidRPr="00F12C08">
        <w:rPr>
          <w:rFonts w:hint="cs"/>
          <w:rtl/>
          <w:lang w:val="en-PL"/>
        </w:rPr>
        <w:t>تخاطر</w:t>
      </w:r>
      <w:r w:rsidRPr="00F12C08">
        <w:rPr>
          <w:rtl/>
          <w:lang w:val="en-PL"/>
        </w:rPr>
        <w:t xml:space="preserve"> </w:t>
      </w:r>
      <w:r w:rsidRPr="00F12C08">
        <w:rPr>
          <w:rFonts w:hint="cs"/>
          <w:rtl/>
          <w:lang w:val="en-PL"/>
        </w:rPr>
        <w:t>البلدان</w:t>
      </w:r>
      <w:r w:rsidRPr="00F12C08">
        <w:rPr>
          <w:rtl/>
          <w:lang w:val="en-PL"/>
        </w:rPr>
        <w:t xml:space="preserve"> </w:t>
      </w:r>
      <w:r w:rsidRPr="00F12C08">
        <w:rPr>
          <w:rFonts w:hint="cs"/>
          <w:rtl/>
          <w:lang w:val="en-PL"/>
        </w:rPr>
        <w:t>بتجاهل</w:t>
      </w:r>
      <w:r w:rsidRPr="00F12C08">
        <w:rPr>
          <w:rtl/>
          <w:lang w:val="en-PL"/>
        </w:rPr>
        <w:t xml:space="preserve"> </w:t>
      </w:r>
      <w:r w:rsidRPr="00F12C08">
        <w:rPr>
          <w:rFonts w:hint="cs"/>
          <w:rtl/>
          <w:lang w:val="en-PL"/>
        </w:rPr>
        <w:t>التكاليف</w:t>
      </w:r>
      <w:r w:rsidRPr="00F12C08">
        <w:rPr>
          <w:rtl/>
          <w:lang w:val="en-PL"/>
        </w:rPr>
        <w:t xml:space="preserve"> </w:t>
      </w:r>
      <w:r w:rsidRPr="00F12C08">
        <w:rPr>
          <w:rFonts w:hint="cs"/>
          <w:rtl/>
          <w:lang w:val="en-PL"/>
        </w:rPr>
        <w:t>الإضافية</w:t>
      </w:r>
      <w:r w:rsidRPr="00F12C08">
        <w:rPr>
          <w:rtl/>
          <w:lang w:val="en-PL"/>
        </w:rPr>
        <w:t xml:space="preserve"> </w:t>
      </w:r>
      <w:r w:rsidRPr="00F12C08">
        <w:rPr>
          <w:rFonts w:hint="cs"/>
          <w:rtl/>
          <w:lang w:val="en-PL"/>
        </w:rPr>
        <w:t>المرتبطة</w:t>
      </w:r>
      <w:r w:rsidRPr="00F12C08">
        <w:rPr>
          <w:rtl/>
          <w:lang w:val="en-PL"/>
        </w:rPr>
        <w:t xml:space="preserve"> </w:t>
      </w:r>
      <w:r w:rsidRPr="00F12C08">
        <w:rPr>
          <w:rFonts w:hint="cs"/>
          <w:rtl/>
          <w:lang w:val="en-PL"/>
        </w:rPr>
        <w:t>بالإعاقة</w:t>
      </w:r>
      <w:r w:rsidRPr="00F12C08">
        <w:rPr>
          <w:rtl/>
          <w:lang w:val="en-PL"/>
        </w:rPr>
        <w:t xml:space="preserve"> </w:t>
      </w:r>
      <w:r w:rsidRPr="00F12C08">
        <w:rPr>
          <w:rFonts w:hint="cs"/>
          <w:rtl/>
          <w:lang w:val="en-PL"/>
        </w:rPr>
        <w:t>التي</w:t>
      </w:r>
      <w:r w:rsidRPr="00F12C08">
        <w:rPr>
          <w:rtl/>
          <w:lang w:val="en-PL"/>
        </w:rPr>
        <w:t xml:space="preserve"> </w:t>
      </w:r>
      <w:r w:rsidRPr="00F12C08">
        <w:rPr>
          <w:rFonts w:hint="cs"/>
          <w:rtl/>
          <w:lang w:val="en-PL"/>
        </w:rPr>
        <w:t>تؤثر</w:t>
      </w:r>
      <w:r w:rsidRPr="00F12C08">
        <w:rPr>
          <w:rtl/>
          <w:lang w:val="en-PL"/>
        </w:rPr>
        <w:t xml:space="preserve"> </w:t>
      </w:r>
      <w:r w:rsidRPr="00F12C08">
        <w:rPr>
          <w:rFonts w:hint="cs"/>
          <w:rtl/>
          <w:lang w:val="en-PL"/>
        </w:rPr>
        <w:t>على</w:t>
      </w:r>
      <w:r w:rsidRPr="00F12C08">
        <w:rPr>
          <w:rtl/>
          <w:lang w:val="en-PL"/>
        </w:rPr>
        <w:t xml:space="preserve"> </w:t>
      </w:r>
      <w:r w:rsidRPr="00F12C08">
        <w:rPr>
          <w:rFonts w:hint="cs"/>
          <w:rtl/>
          <w:lang w:val="en-PL"/>
        </w:rPr>
        <w:t>الأفراد</w:t>
      </w:r>
      <w:r w:rsidRPr="00F12C08">
        <w:rPr>
          <w:rtl/>
          <w:lang w:val="en-PL"/>
        </w:rPr>
        <w:t xml:space="preserve"> </w:t>
      </w:r>
      <w:r w:rsidRPr="00F12C08">
        <w:rPr>
          <w:rFonts w:hint="cs"/>
          <w:rtl/>
          <w:lang w:val="en-PL"/>
        </w:rPr>
        <w:t>بغض</w:t>
      </w:r>
      <w:r w:rsidRPr="00F12C08">
        <w:rPr>
          <w:rtl/>
          <w:lang w:val="en-PL"/>
        </w:rPr>
        <w:t xml:space="preserve"> </w:t>
      </w:r>
      <w:r w:rsidRPr="00F12C08">
        <w:rPr>
          <w:rFonts w:hint="cs"/>
          <w:rtl/>
          <w:lang w:val="en-PL"/>
        </w:rPr>
        <w:t>النظر</w:t>
      </w:r>
      <w:r w:rsidRPr="00F12C08">
        <w:rPr>
          <w:rtl/>
          <w:lang w:val="en-PL"/>
        </w:rPr>
        <w:t xml:space="preserve"> </w:t>
      </w:r>
      <w:r w:rsidRPr="00F12C08">
        <w:rPr>
          <w:rFonts w:hint="cs"/>
          <w:rtl/>
          <w:lang w:val="en-PL"/>
        </w:rPr>
        <w:t>عن</w:t>
      </w:r>
      <w:r w:rsidRPr="00F12C08">
        <w:rPr>
          <w:rtl/>
          <w:lang w:val="en-PL"/>
        </w:rPr>
        <w:t xml:space="preserve"> </w:t>
      </w:r>
      <w:r w:rsidRPr="00F12C08">
        <w:rPr>
          <w:rFonts w:hint="cs"/>
          <w:rtl/>
          <w:lang w:val="en-PL"/>
        </w:rPr>
        <w:t>دخلهم</w:t>
      </w:r>
      <w:r w:rsidRPr="00F12C08">
        <w:rPr>
          <w:rtl/>
          <w:lang w:val="en-PL"/>
        </w:rPr>
        <w:t xml:space="preserve">. </w:t>
      </w:r>
      <w:r w:rsidRPr="00F12C08">
        <w:rPr>
          <w:rFonts w:hint="cs"/>
          <w:rtl/>
          <w:lang w:val="en-PL"/>
        </w:rPr>
        <w:t>إن</w:t>
      </w:r>
      <w:r w:rsidRPr="00F12C08">
        <w:rPr>
          <w:rtl/>
          <w:lang w:val="en-PL"/>
        </w:rPr>
        <w:t xml:space="preserve"> </w:t>
      </w:r>
      <w:r w:rsidRPr="00F12C08">
        <w:rPr>
          <w:rFonts w:hint="cs"/>
          <w:rtl/>
          <w:lang w:val="en-PL"/>
        </w:rPr>
        <w:t>تحقيق</w:t>
      </w:r>
      <w:r w:rsidRPr="00F12C08">
        <w:rPr>
          <w:rtl/>
          <w:lang w:val="en-PL"/>
        </w:rPr>
        <w:t xml:space="preserve"> </w:t>
      </w:r>
      <w:r w:rsidRPr="00F12C08">
        <w:rPr>
          <w:rFonts w:hint="cs"/>
          <w:rtl/>
          <w:lang w:val="en-PL"/>
        </w:rPr>
        <w:t>المساواة</w:t>
      </w:r>
      <w:r w:rsidRPr="00F12C08">
        <w:rPr>
          <w:rtl/>
          <w:lang w:val="en-PL"/>
        </w:rPr>
        <w:t xml:space="preserve"> </w:t>
      </w:r>
      <w:r w:rsidRPr="00F12C08">
        <w:rPr>
          <w:rFonts w:hint="cs"/>
          <w:rtl/>
          <w:lang w:val="en-PL"/>
        </w:rPr>
        <w:t>الحقيقية</w:t>
      </w:r>
      <w:r w:rsidRPr="00F12C08">
        <w:rPr>
          <w:rtl/>
          <w:lang w:val="en-PL"/>
        </w:rPr>
        <w:t xml:space="preserve"> </w:t>
      </w:r>
      <w:r w:rsidRPr="00F12C08">
        <w:rPr>
          <w:rFonts w:hint="cs"/>
          <w:rtl/>
          <w:lang w:val="en-PL"/>
        </w:rPr>
        <w:t>في</w:t>
      </w:r>
      <w:r w:rsidRPr="00F12C08">
        <w:rPr>
          <w:rtl/>
          <w:lang w:val="en-PL"/>
        </w:rPr>
        <w:t xml:space="preserve"> </w:t>
      </w:r>
      <w:r w:rsidRPr="00F12C08">
        <w:rPr>
          <w:rFonts w:hint="cs"/>
          <w:rtl/>
          <w:lang w:val="en-PL"/>
        </w:rPr>
        <w:t>الفرص</w:t>
      </w:r>
      <w:r w:rsidRPr="00F12C08">
        <w:rPr>
          <w:rtl/>
          <w:lang w:val="en-PL"/>
        </w:rPr>
        <w:t xml:space="preserve"> </w:t>
      </w:r>
      <w:r w:rsidRPr="00F12C08">
        <w:rPr>
          <w:rFonts w:hint="cs"/>
          <w:rtl/>
          <w:lang w:val="en-PL"/>
        </w:rPr>
        <w:t>يتطلب</w:t>
      </w:r>
      <w:r w:rsidRPr="00F12C08">
        <w:rPr>
          <w:rtl/>
          <w:lang w:val="en-PL"/>
        </w:rPr>
        <w:t xml:space="preserve"> </w:t>
      </w:r>
      <w:r w:rsidRPr="00F12C08">
        <w:rPr>
          <w:rFonts w:hint="cs"/>
          <w:rtl/>
          <w:lang w:val="en-PL"/>
        </w:rPr>
        <w:t>الوصول</w:t>
      </w:r>
      <w:r w:rsidRPr="00F12C08">
        <w:rPr>
          <w:rtl/>
          <w:lang w:val="en-PL"/>
        </w:rPr>
        <w:t xml:space="preserve"> </w:t>
      </w:r>
      <w:r w:rsidRPr="00F12C08">
        <w:rPr>
          <w:rFonts w:hint="cs"/>
          <w:rtl/>
          <w:lang w:val="en-PL"/>
        </w:rPr>
        <w:t>إلى</w:t>
      </w:r>
      <w:r w:rsidRPr="00F12C08">
        <w:rPr>
          <w:rtl/>
          <w:lang w:val="en-PL"/>
        </w:rPr>
        <w:t xml:space="preserve"> </w:t>
      </w:r>
      <w:r w:rsidRPr="00F12C08">
        <w:rPr>
          <w:rFonts w:hint="cs"/>
          <w:rtl/>
          <w:lang w:val="en-PL"/>
        </w:rPr>
        <w:t>الدعم</w:t>
      </w:r>
      <w:r w:rsidRPr="00F12C08">
        <w:rPr>
          <w:rtl/>
          <w:lang w:val="en-PL"/>
        </w:rPr>
        <w:t xml:space="preserve"> </w:t>
      </w:r>
      <w:r w:rsidRPr="00F12C08">
        <w:rPr>
          <w:rFonts w:hint="cs"/>
          <w:rtl/>
          <w:lang w:val="en-PL"/>
        </w:rPr>
        <w:t>المالي</w:t>
      </w:r>
      <w:r w:rsidRPr="00F12C08">
        <w:rPr>
          <w:rtl/>
          <w:lang w:val="en-PL"/>
        </w:rPr>
        <w:t xml:space="preserve"> </w:t>
      </w:r>
      <w:r w:rsidRPr="00F12C08">
        <w:rPr>
          <w:rFonts w:hint="cs"/>
          <w:rtl/>
          <w:lang w:val="en-PL"/>
        </w:rPr>
        <w:t>لجميع</w:t>
      </w:r>
      <w:r w:rsidRPr="00F12C08">
        <w:rPr>
          <w:rtl/>
          <w:lang w:val="en-PL"/>
        </w:rPr>
        <w:t xml:space="preserve"> </w:t>
      </w:r>
      <w:r w:rsidRPr="00F12C08">
        <w:rPr>
          <w:rFonts w:hint="cs"/>
          <w:rtl/>
          <w:lang w:val="en-PL"/>
        </w:rPr>
        <w:t>الأشخاص</w:t>
      </w:r>
      <w:r w:rsidRPr="00F12C08">
        <w:rPr>
          <w:rtl/>
          <w:lang w:val="en-PL"/>
        </w:rPr>
        <w:t xml:space="preserve"> </w:t>
      </w:r>
      <w:r w:rsidRPr="00F12C08">
        <w:rPr>
          <w:rFonts w:hint="cs"/>
          <w:rtl/>
          <w:lang w:val="en-PL"/>
        </w:rPr>
        <w:t>ذوي</w:t>
      </w:r>
      <w:r w:rsidRPr="00F12C08">
        <w:rPr>
          <w:rtl/>
          <w:lang w:val="en-PL"/>
        </w:rPr>
        <w:t xml:space="preserve"> </w:t>
      </w:r>
      <w:r w:rsidRPr="00F12C08">
        <w:rPr>
          <w:rFonts w:hint="cs"/>
          <w:rtl/>
          <w:lang w:val="en-PL"/>
        </w:rPr>
        <w:t>الإعاقة،</w:t>
      </w:r>
      <w:r w:rsidRPr="00F12C08">
        <w:rPr>
          <w:rtl/>
          <w:lang w:val="en-PL"/>
        </w:rPr>
        <w:t xml:space="preserve"> </w:t>
      </w:r>
      <w:r w:rsidRPr="00F12C08">
        <w:rPr>
          <w:rFonts w:hint="cs"/>
          <w:rtl/>
          <w:lang w:val="en-PL"/>
        </w:rPr>
        <w:t>بغض</w:t>
      </w:r>
      <w:r w:rsidRPr="00F12C08">
        <w:rPr>
          <w:rtl/>
          <w:lang w:val="en-PL"/>
        </w:rPr>
        <w:t xml:space="preserve"> </w:t>
      </w:r>
      <w:r w:rsidRPr="00F12C08">
        <w:rPr>
          <w:rFonts w:hint="cs"/>
          <w:rtl/>
          <w:lang w:val="en-PL"/>
        </w:rPr>
        <w:t>النظر</w:t>
      </w:r>
      <w:r w:rsidRPr="00F12C08">
        <w:rPr>
          <w:rtl/>
          <w:lang w:val="en-PL"/>
        </w:rPr>
        <w:t xml:space="preserve"> </w:t>
      </w:r>
      <w:r w:rsidRPr="00F12C08">
        <w:rPr>
          <w:rFonts w:hint="cs"/>
          <w:rtl/>
          <w:lang w:val="en-PL"/>
        </w:rPr>
        <w:t>عن</w:t>
      </w:r>
      <w:r w:rsidRPr="00F12C08">
        <w:rPr>
          <w:rtl/>
          <w:lang w:val="en-PL"/>
        </w:rPr>
        <w:t xml:space="preserve"> </w:t>
      </w:r>
      <w:r w:rsidRPr="00F12C08">
        <w:rPr>
          <w:rFonts w:hint="cs"/>
          <w:rtl/>
          <w:lang w:val="en-PL"/>
        </w:rPr>
        <w:t>دخلهم</w:t>
      </w:r>
      <w:r w:rsidRPr="00F12C08">
        <w:rPr>
          <w:rtl/>
          <w:lang w:val="en-PL"/>
        </w:rPr>
        <w:t xml:space="preserve">. </w:t>
      </w:r>
      <w:r w:rsidRPr="00F12C08">
        <w:rPr>
          <w:rFonts w:hint="cs"/>
          <w:rtl/>
          <w:lang w:val="en-PL"/>
        </w:rPr>
        <w:t>عندما</w:t>
      </w:r>
      <w:r w:rsidRPr="00F12C08">
        <w:rPr>
          <w:rtl/>
          <w:lang w:val="en-PL"/>
        </w:rPr>
        <w:t xml:space="preserve"> </w:t>
      </w:r>
      <w:r w:rsidRPr="00F12C08">
        <w:rPr>
          <w:rFonts w:hint="cs"/>
          <w:rtl/>
          <w:lang w:val="en-PL"/>
        </w:rPr>
        <w:t>يكون</w:t>
      </w:r>
      <w:r w:rsidRPr="00F12C08">
        <w:rPr>
          <w:rtl/>
          <w:lang w:val="en-PL"/>
        </w:rPr>
        <w:t xml:space="preserve"> </w:t>
      </w:r>
      <w:r w:rsidRPr="00F12C08">
        <w:rPr>
          <w:rFonts w:hint="cs"/>
          <w:rtl/>
          <w:lang w:val="en-PL"/>
        </w:rPr>
        <w:t>الدعم</w:t>
      </w:r>
      <w:r w:rsidRPr="00F12C08">
        <w:rPr>
          <w:rtl/>
          <w:lang w:val="en-PL"/>
        </w:rPr>
        <w:t xml:space="preserve"> </w:t>
      </w:r>
      <w:r w:rsidRPr="00F12C08">
        <w:rPr>
          <w:rFonts w:hint="cs"/>
          <w:rtl/>
          <w:lang w:val="en-PL"/>
        </w:rPr>
        <w:t>مشروطًا</w:t>
      </w:r>
      <w:r w:rsidRPr="00F12C08">
        <w:rPr>
          <w:rtl/>
          <w:lang w:val="en-PL"/>
        </w:rPr>
        <w:t xml:space="preserve"> </w:t>
      </w:r>
      <w:r w:rsidRPr="00F12C08">
        <w:rPr>
          <w:rFonts w:hint="cs"/>
          <w:rtl/>
          <w:lang w:val="en-PL"/>
        </w:rPr>
        <w:t>بالدخل،</w:t>
      </w:r>
      <w:r w:rsidRPr="00F12C08">
        <w:rPr>
          <w:rtl/>
          <w:lang w:val="en-PL"/>
        </w:rPr>
        <w:t xml:space="preserve"> </w:t>
      </w:r>
      <w:r w:rsidRPr="00F12C08">
        <w:rPr>
          <w:rFonts w:hint="cs"/>
          <w:rtl/>
          <w:lang w:val="en-PL"/>
        </w:rPr>
        <w:t>يتم</w:t>
      </w:r>
      <w:r w:rsidRPr="00F12C08">
        <w:rPr>
          <w:rtl/>
          <w:lang w:val="en-PL"/>
        </w:rPr>
        <w:t xml:space="preserve"> </w:t>
      </w:r>
      <w:r w:rsidRPr="00F12C08">
        <w:rPr>
          <w:rFonts w:hint="cs"/>
          <w:rtl/>
          <w:lang w:val="en-PL"/>
        </w:rPr>
        <w:t>حرمان</w:t>
      </w:r>
      <w:r w:rsidRPr="00F12C08">
        <w:rPr>
          <w:rtl/>
          <w:lang w:val="en-PL"/>
        </w:rPr>
        <w:t xml:space="preserve"> </w:t>
      </w:r>
      <w:r w:rsidRPr="00F12C08">
        <w:rPr>
          <w:rFonts w:hint="cs"/>
          <w:rtl/>
          <w:lang w:val="en-PL"/>
        </w:rPr>
        <w:t>العديد</w:t>
      </w:r>
      <w:r w:rsidRPr="00F12C08">
        <w:rPr>
          <w:rtl/>
          <w:lang w:val="en-PL"/>
        </w:rPr>
        <w:t xml:space="preserve"> </w:t>
      </w:r>
      <w:r w:rsidRPr="00F12C08">
        <w:rPr>
          <w:rFonts w:hint="cs"/>
          <w:rtl/>
          <w:lang w:val="en-PL"/>
        </w:rPr>
        <w:t>من</w:t>
      </w:r>
      <w:r w:rsidRPr="00F12C08">
        <w:rPr>
          <w:rtl/>
          <w:lang w:val="en-PL"/>
        </w:rPr>
        <w:t xml:space="preserve"> </w:t>
      </w:r>
      <w:r w:rsidRPr="00F12C08">
        <w:rPr>
          <w:rFonts w:hint="cs"/>
          <w:rtl/>
          <w:lang w:val="en-PL"/>
        </w:rPr>
        <w:t>الأفراد</w:t>
      </w:r>
      <w:r w:rsidRPr="00F12C08">
        <w:rPr>
          <w:rtl/>
          <w:lang w:val="en-PL"/>
        </w:rPr>
        <w:t xml:space="preserve"> </w:t>
      </w:r>
      <w:r w:rsidRPr="00F12C08">
        <w:rPr>
          <w:rFonts w:hint="cs"/>
          <w:rtl/>
          <w:lang w:val="en-PL"/>
        </w:rPr>
        <w:t>من</w:t>
      </w:r>
      <w:r w:rsidRPr="00F12C08">
        <w:rPr>
          <w:rtl/>
          <w:lang w:val="en-PL"/>
        </w:rPr>
        <w:t xml:space="preserve"> </w:t>
      </w:r>
      <w:r w:rsidRPr="00F12C08">
        <w:rPr>
          <w:rFonts w:hint="cs"/>
          <w:rtl/>
          <w:lang w:val="en-PL"/>
        </w:rPr>
        <w:t>المساعدة</w:t>
      </w:r>
      <w:r w:rsidRPr="00F12C08">
        <w:rPr>
          <w:rtl/>
          <w:lang w:val="en-PL"/>
        </w:rPr>
        <w:t xml:space="preserve"> </w:t>
      </w:r>
      <w:r w:rsidRPr="00F12C08">
        <w:rPr>
          <w:rFonts w:hint="cs"/>
          <w:rtl/>
          <w:lang w:val="en-PL"/>
        </w:rPr>
        <w:t>المهمة والأساسية،</w:t>
      </w:r>
      <w:r w:rsidRPr="00F12C08">
        <w:rPr>
          <w:rtl/>
          <w:lang w:val="en-PL"/>
        </w:rPr>
        <w:t xml:space="preserve"> </w:t>
      </w:r>
      <w:r w:rsidRPr="00F12C08">
        <w:rPr>
          <w:rFonts w:hint="cs"/>
          <w:rtl/>
          <w:lang w:val="en-PL"/>
        </w:rPr>
        <w:t>مما</w:t>
      </w:r>
      <w:r w:rsidRPr="00F12C08">
        <w:rPr>
          <w:rtl/>
          <w:lang w:val="en-PL"/>
        </w:rPr>
        <w:t xml:space="preserve"> </w:t>
      </w:r>
      <w:r w:rsidRPr="00F12C08">
        <w:rPr>
          <w:rFonts w:hint="cs"/>
          <w:rtl/>
          <w:lang w:val="en-PL"/>
        </w:rPr>
        <w:t>يمكن</w:t>
      </w:r>
      <w:r w:rsidRPr="00F12C08">
        <w:rPr>
          <w:rtl/>
          <w:lang w:val="en-PL"/>
        </w:rPr>
        <w:t xml:space="preserve"> </w:t>
      </w:r>
      <w:r w:rsidRPr="00F12C08">
        <w:rPr>
          <w:rFonts w:hint="cs"/>
          <w:rtl/>
          <w:lang w:val="en-PL"/>
        </w:rPr>
        <w:t>أن</w:t>
      </w:r>
      <w:r w:rsidRPr="00F12C08">
        <w:rPr>
          <w:rtl/>
          <w:lang w:val="en-PL"/>
        </w:rPr>
        <w:t xml:space="preserve"> </w:t>
      </w:r>
      <w:proofErr w:type="gramStart"/>
      <w:r w:rsidRPr="00F12C08">
        <w:rPr>
          <w:rFonts w:hint="cs"/>
          <w:rtl/>
          <w:lang w:val="en-PL"/>
        </w:rPr>
        <w:t>يعيق</w:t>
      </w:r>
      <w:proofErr w:type="gramEnd"/>
      <w:r w:rsidRPr="00F12C08">
        <w:rPr>
          <w:rtl/>
          <w:lang w:val="en-PL"/>
        </w:rPr>
        <w:t xml:space="preserve"> </w:t>
      </w:r>
      <w:r w:rsidRPr="00F12C08">
        <w:rPr>
          <w:rFonts w:hint="cs"/>
          <w:rtl/>
          <w:lang w:val="en-PL"/>
        </w:rPr>
        <w:t>مشاركتهم</w:t>
      </w:r>
      <w:r w:rsidRPr="00F12C08">
        <w:rPr>
          <w:rtl/>
          <w:lang w:val="en-PL"/>
        </w:rPr>
        <w:t xml:space="preserve"> </w:t>
      </w:r>
      <w:r w:rsidRPr="00F12C08">
        <w:rPr>
          <w:rFonts w:hint="cs"/>
          <w:rtl/>
          <w:lang w:val="en-PL"/>
        </w:rPr>
        <w:t>الكاملة</w:t>
      </w:r>
      <w:r w:rsidRPr="00F12C08">
        <w:rPr>
          <w:rtl/>
          <w:lang w:val="en-PL"/>
        </w:rPr>
        <w:t xml:space="preserve"> </w:t>
      </w:r>
      <w:r w:rsidRPr="00F12C08">
        <w:rPr>
          <w:rFonts w:hint="cs"/>
          <w:rtl/>
          <w:lang w:val="en-PL"/>
        </w:rPr>
        <w:t>في</w:t>
      </w:r>
      <w:r w:rsidRPr="00F12C08">
        <w:rPr>
          <w:rtl/>
          <w:lang w:val="en-PL"/>
        </w:rPr>
        <w:t xml:space="preserve"> </w:t>
      </w:r>
      <w:r w:rsidRPr="00F12C08">
        <w:rPr>
          <w:rFonts w:hint="cs"/>
          <w:rtl/>
          <w:lang w:val="en-PL"/>
        </w:rPr>
        <w:t>المجتمع،</w:t>
      </w:r>
      <w:r w:rsidRPr="00F12C08">
        <w:rPr>
          <w:rtl/>
          <w:lang w:val="en-PL"/>
        </w:rPr>
        <w:t xml:space="preserve"> </w:t>
      </w:r>
      <w:r w:rsidRPr="00F12C08">
        <w:rPr>
          <w:rFonts w:hint="cs"/>
          <w:rtl/>
          <w:lang w:val="en-PL"/>
        </w:rPr>
        <w:t>بما</w:t>
      </w:r>
      <w:r w:rsidRPr="00F12C08">
        <w:rPr>
          <w:rtl/>
          <w:lang w:val="en-PL"/>
        </w:rPr>
        <w:t xml:space="preserve"> </w:t>
      </w:r>
      <w:r w:rsidRPr="00F12C08">
        <w:rPr>
          <w:rFonts w:hint="cs"/>
          <w:rtl/>
          <w:lang w:val="en-PL"/>
        </w:rPr>
        <w:t>في</w:t>
      </w:r>
      <w:r w:rsidRPr="00F12C08">
        <w:rPr>
          <w:rtl/>
          <w:lang w:val="en-PL"/>
        </w:rPr>
        <w:t xml:space="preserve"> </w:t>
      </w:r>
      <w:r w:rsidRPr="00F12C08">
        <w:rPr>
          <w:rFonts w:hint="cs"/>
          <w:rtl/>
          <w:lang w:val="en-PL"/>
        </w:rPr>
        <w:t>ذلك</w:t>
      </w:r>
      <w:r w:rsidRPr="00F12C08">
        <w:rPr>
          <w:rtl/>
          <w:lang w:val="en-PL"/>
        </w:rPr>
        <w:t xml:space="preserve"> </w:t>
      </w:r>
      <w:r w:rsidRPr="00F12C08">
        <w:rPr>
          <w:rFonts w:hint="cs"/>
          <w:rtl/>
          <w:lang w:val="en-PL"/>
        </w:rPr>
        <w:t>الوصول</w:t>
      </w:r>
      <w:r w:rsidRPr="00F12C08">
        <w:rPr>
          <w:rtl/>
          <w:lang w:val="en-PL"/>
        </w:rPr>
        <w:t xml:space="preserve"> </w:t>
      </w:r>
      <w:r w:rsidRPr="00F12C08">
        <w:rPr>
          <w:rFonts w:hint="cs"/>
          <w:rtl/>
          <w:lang w:val="en-PL"/>
        </w:rPr>
        <w:t>إلى</w:t>
      </w:r>
      <w:r w:rsidRPr="00F12C08">
        <w:rPr>
          <w:rtl/>
          <w:lang w:val="en-PL"/>
        </w:rPr>
        <w:t xml:space="preserve"> </w:t>
      </w:r>
      <w:r w:rsidRPr="00F12C08">
        <w:rPr>
          <w:rFonts w:hint="cs"/>
          <w:rtl/>
          <w:lang w:val="en-PL"/>
        </w:rPr>
        <w:t>العمل.</w:t>
      </w:r>
    </w:p>
    <w:p w14:paraId="71F4F968" w14:textId="68BA0B06" w:rsidR="00F12C08" w:rsidRPr="00F12C08" w:rsidRDefault="00F12C08" w:rsidP="00F12C08">
      <w:pPr>
        <w:bidi/>
        <w:jc w:val="both"/>
        <w:rPr>
          <w:rtl/>
          <w:lang w:val="en-PL"/>
        </w:rPr>
      </w:pPr>
      <w:r w:rsidRPr="00F12C08">
        <w:rPr>
          <w:rFonts w:hint="cs"/>
          <w:rtl/>
          <w:lang w:val="en-PL"/>
        </w:rPr>
        <w:t>بالإضافة</w:t>
      </w:r>
      <w:r w:rsidRPr="00F12C08">
        <w:rPr>
          <w:rtl/>
          <w:lang w:val="en-PL"/>
        </w:rPr>
        <w:t xml:space="preserve"> </w:t>
      </w:r>
      <w:r w:rsidRPr="00F12C08">
        <w:rPr>
          <w:rFonts w:hint="cs"/>
          <w:rtl/>
          <w:lang w:val="en-PL"/>
        </w:rPr>
        <w:t>إلى</w:t>
      </w:r>
      <w:r w:rsidRPr="00F12C08">
        <w:rPr>
          <w:rtl/>
          <w:lang w:val="en-PL"/>
        </w:rPr>
        <w:t xml:space="preserve"> </w:t>
      </w:r>
      <w:r w:rsidRPr="00F12C08">
        <w:rPr>
          <w:rFonts w:hint="cs"/>
          <w:rtl/>
          <w:lang w:val="en-PL"/>
        </w:rPr>
        <w:t>ذلك،</w:t>
      </w:r>
      <w:r w:rsidRPr="00F12C08">
        <w:rPr>
          <w:rtl/>
          <w:lang w:val="en-PL"/>
        </w:rPr>
        <w:t xml:space="preserve"> </w:t>
      </w:r>
      <w:r w:rsidRPr="00F12C08">
        <w:rPr>
          <w:rFonts w:hint="cs"/>
          <w:rtl/>
          <w:lang w:val="en-PL"/>
        </w:rPr>
        <w:t>يمكن</w:t>
      </w:r>
      <w:r w:rsidRPr="00F12C08">
        <w:rPr>
          <w:rtl/>
          <w:lang w:val="en-PL"/>
        </w:rPr>
        <w:t xml:space="preserve"> </w:t>
      </w:r>
      <w:r w:rsidRPr="00F12C08">
        <w:rPr>
          <w:rFonts w:hint="cs"/>
          <w:rtl/>
          <w:lang w:val="en-PL"/>
        </w:rPr>
        <w:t>أن</w:t>
      </w:r>
      <w:r w:rsidRPr="00F12C08">
        <w:rPr>
          <w:rtl/>
          <w:lang w:val="en-PL"/>
        </w:rPr>
        <w:t xml:space="preserve"> </w:t>
      </w:r>
      <w:r w:rsidRPr="00F12C08">
        <w:rPr>
          <w:rFonts w:hint="cs"/>
          <w:rtl/>
          <w:lang w:val="en-PL"/>
        </w:rPr>
        <w:t>يخلق</w:t>
      </w:r>
      <w:r w:rsidRPr="00F12C08">
        <w:rPr>
          <w:rtl/>
          <w:lang w:val="en-PL"/>
        </w:rPr>
        <w:t xml:space="preserve"> </w:t>
      </w:r>
      <w:r w:rsidRPr="00F12C08">
        <w:rPr>
          <w:rFonts w:hint="cs"/>
          <w:rtl/>
          <w:lang w:val="en-PL"/>
        </w:rPr>
        <w:t>اختبار</w:t>
      </w:r>
      <w:r w:rsidRPr="00F12C08">
        <w:rPr>
          <w:rtl/>
          <w:lang w:val="en-PL"/>
        </w:rPr>
        <w:t xml:space="preserve"> </w:t>
      </w:r>
      <w:r w:rsidRPr="00F12C08">
        <w:rPr>
          <w:rFonts w:hint="cs"/>
          <w:rtl/>
          <w:lang w:val="en-PL"/>
        </w:rPr>
        <w:t>الدخل</w:t>
      </w:r>
      <w:r w:rsidRPr="00F12C08">
        <w:rPr>
          <w:rtl/>
          <w:lang w:val="en-PL"/>
        </w:rPr>
        <w:t xml:space="preserve"> </w:t>
      </w:r>
      <w:r w:rsidRPr="00F12C08">
        <w:rPr>
          <w:rFonts w:hint="cs"/>
          <w:rtl/>
          <w:lang w:val="en-PL"/>
        </w:rPr>
        <w:t>بشكل</w:t>
      </w:r>
      <w:r w:rsidRPr="00F12C08">
        <w:rPr>
          <w:rtl/>
          <w:lang w:val="en-PL"/>
        </w:rPr>
        <w:t xml:space="preserve"> </w:t>
      </w:r>
      <w:r w:rsidRPr="00F12C08">
        <w:rPr>
          <w:rFonts w:hint="cs"/>
          <w:rtl/>
          <w:lang w:val="en-PL"/>
        </w:rPr>
        <w:t>غير</w:t>
      </w:r>
      <w:r w:rsidRPr="00F12C08">
        <w:rPr>
          <w:rtl/>
          <w:lang w:val="en-PL"/>
        </w:rPr>
        <w:t xml:space="preserve"> </w:t>
      </w:r>
      <w:r w:rsidRPr="00F12C08">
        <w:rPr>
          <w:rFonts w:hint="cs"/>
          <w:rtl/>
          <w:lang w:val="en-PL"/>
        </w:rPr>
        <w:t>مباشر</w:t>
      </w:r>
      <w:r w:rsidRPr="00F12C08">
        <w:rPr>
          <w:rtl/>
          <w:lang w:val="en-PL"/>
        </w:rPr>
        <w:t xml:space="preserve"> </w:t>
      </w:r>
      <w:r w:rsidRPr="00F12C08">
        <w:rPr>
          <w:rFonts w:hint="cs"/>
          <w:rtl/>
          <w:lang w:val="en-PL"/>
        </w:rPr>
        <w:t>حافزًا</w:t>
      </w:r>
      <w:r w:rsidRPr="00F12C08">
        <w:rPr>
          <w:rtl/>
          <w:lang w:val="en-PL"/>
        </w:rPr>
        <w:t xml:space="preserve"> </w:t>
      </w:r>
      <w:r w:rsidRPr="00F12C08">
        <w:rPr>
          <w:rFonts w:hint="cs"/>
          <w:rtl/>
          <w:lang w:val="en-PL"/>
        </w:rPr>
        <w:t>سلبياً للأشخاص</w:t>
      </w:r>
      <w:r w:rsidRPr="00F12C08">
        <w:rPr>
          <w:rtl/>
          <w:lang w:val="en-PL"/>
        </w:rPr>
        <w:t xml:space="preserve"> </w:t>
      </w:r>
      <w:r w:rsidRPr="00F12C08">
        <w:rPr>
          <w:rFonts w:hint="cs"/>
          <w:rtl/>
          <w:lang w:val="en-PL"/>
        </w:rPr>
        <w:t>ذوي</w:t>
      </w:r>
      <w:r w:rsidRPr="00F12C08">
        <w:rPr>
          <w:rtl/>
          <w:lang w:val="en-PL"/>
        </w:rPr>
        <w:t xml:space="preserve"> </w:t>
      </w:r>
      <w:r w:rsidRPr="00F12C08">
        <w:rPr>
          <w:rFonts w:hint="cs"/>
          <w:rtl/>
          <w:lang w:val="en-PL"/>
        </w:rPr>
        <w:t>الإعاقة</w:t>
      </w:r>
      <w:r w:rsidRPr="00F12C08">
        <w:rPr>
          <w:rtl/>
          <w:lang w:val="en-PL"/>
        </w:rPr>
        <w:t xml:space="preserve"> </w:t>
      </w:r>
      <w:r w:rsidRPr="00F12C08">
        <w:rPr>
          <w:rFonts w:hint="cs"/>
          <w:rtl/>
          <w:lang w:val="en-PL"/>
        </w:rPr>
        <w:t>للبحث</w:t>
      </w:r>
      <w:r w:rsidRPr="00F12C08">
        <w:rPr>
          <w:rtl/>
          <w:lang w:val="en-PL"/>
        </w:rPr>
        <w:t xml:space="preserve"> </w:t>
      </w:r>
      <w:r w:rsidRPr="00F12C08">
        <w:rPr>
          <w:rFonts w:hint="cs"/>
          <w:rtl/>
          <w:lang w:val="en-PL"/>
        </w:rPr>
        <w:t>عن</w:t>
      </w:r>
      <w:r w:rsidRPr="00F12C08">
        <w:rPr>
          <w:rtl/>
          <w:lang w:val="en-PL"/>
        </w:rPr>
        <w:t xml:space="preserve"> </w:t>
      </w:r>
      <w:r w:rsidRPr="00F12C08">
        <w:rPr>
          <w:rFonts w:hint="cs"/>
          <w:rtl/>
          <w:lang w:val="en-PL"/>
        </w:rPr>
        <w:t>عمل،</w:t>
      </w:r>
      <w:r w:rsidRPr="00F12C08">
        <w:rPr>
          <w:rtl/>
          <w:lang w:val="en-PL"/>
        </w:rPr>
        <w:t xml:space="preserve"> </w:t>
      </w:r>
      <w:r w:rsidRPr="00F12C08">
        <w:rPr>
          <w:rFonts w:hint="cs"/>
          <w:rtl/>
          <w:lang w:val="en-PL"/>
        </w:rPr>
        <w:t>حيث</w:t>
      </w:r>
      <w:r w:rsidRPr="00F12C08">
        <w:rPr>
          <w:rtl/>
          <w:lang w:val="en-PL"/>
        </w:rPr>
        <w:t xml:space="preserve"> </w:t>
      </w:r>
      <w:r w:rsidRPr="00F12C08">
        <w:rPr>
          <w:rFonts w:hint="cs"/>
          <w:rtl/>
          <w:lang w:val="en-PL"/>
        </w:rPr>
        <w:t>قد</w:t>
      </w:r>
      <w:r w:rsidRPr="00F12C08">
        <w:rPr>
          <w:rtl/>
          <w:lang w:val="en-PL"/>
        </w:rPr>
        <w:t xml:space="preserve"> </w:t>
      </w:r>
      <w:r w:rsidRPr="00F12C08">
        <w:rPr>
          <w:rFonts w:hint="cs"/>
          <w:rtl/>
          <w:lang w:val="en-PL"/>
        </w:rPr>
        <w:t>تؤدي</w:t>
      </w:r>
      <w:r w:rsidRPr="00F12C08">
        <w:rPr>
          <w:rtl/>
          <w:lang w:val="en-PL"/>
        </w:rPr>
        <w:t xml:space="preserve"> </w:t>
      </w:r>
      <w:r w:rsidRPr="00F12C08">
        <w:rPr>
          <w:rFonts w:hint="cs"/>
          <w:rtl/>
          <w:lang w:val="en-PL"/>
        </w:rPr>
        <w:t>الأرباح</w:t>
      </w:r>
      <w:r w:rsidRPr="00F12C08">
        <w:rPr>
          <w:rtl/>
          <w:lang w:val="en-PL"/>
        </w:rPr>
        <w:t xml:space="preserve"> </w:t>
      </w:r>
      <w:r w:rsidRPr="00F12C08">
        <w:rPr>
          <w:rFonts w:hint="cs"/>
          <w:rtl/>
          <w:lang w:val="en-PL"/>
        </w:rPr>
        <w:t>الأعلى</w:t>
      </w:r>
      <w:r w:rsidRPr="00F12C08">
        <w:rPr>
          <w:rtl/>
          <w:lang w:val="en-PL"/>
        </w:rPr>
        <w:t xml:space="preserve"> </w:t>
      </w:r>
      <w:r w:rsidRPr="00F12C08">
        <w:rPr>
          <w:rFonts w:hint="cs"/>
          <w:rtl/>
          <w:lang w:val="en-PL"/>
        </w:rPr>
        <w:t>إلى</w:t>
      </w:r>
      <w:r w:rsidRPr="00F12C08">
        <w:rPr>
          <w:rtl/>
          <w:lang w:val="en-PL"/>
        </w:rPr>
        <w:t xml:space="preserve"> </w:t>
      </w:r>
      <w:r w:rsidRPr="00F12C08">
        <w:rPr>
          <w:rFonts w:hint="cs"/>
          <w:rtl/>
          <w:lang w:val="en-PL"/>
        </w:rPr>
        <w:t>فقدان</w:t>
      </w:r>
      <w:r w:rsidRPr="00F12C08">
        <w:rPr>
          <w:rtl/>
          <w:lang w:val="en-PL"/>
        </w:rPr>
        <w:t xml:space="preserve"> </w:t>
      </w:r>
      <w:r w:rsidRPr="00F12C08">
        <w:rPr>
          <w:rFonts w:hint="cs"/>
          <w:rtl/>
          <w:lang w:val="en-PL"/>
        </w:rPr>
        <w:t>المنافع</w:t>
      </w:r>
      <w:r w:rsidRPr="00F12C08">
        <w:rPr>
          <w:rtl/>
          <w:lang w:val="en-PL"/>
        </w:rPr>
        <w:t xml:space="preserve">. </w:t>
      </w:r>
      <w:r w:rsidRPr="00F12C08">
        <w:rPr>
          <w:rFonts w:hint="cs"/>
          <w:rtl/>
          <w:lang w:val="en-PL"/>
        </w:rPr>
        <w:t>هذا</w:t>
      </w:r>
      <w:r w:rsidRPr="00F12C08">
        <w:rPr>
          <w:rtl/>
          <w:lang w:val="en-PL"/>
        </w:rPr>
        <w:t xml:space="preserve"> </w:t>
      </w:r>
      <w:r w:rsidRPr="00F12C08">
        <w:rPr>
          <w:rFonts w:hint="cs"/>
          <w:rtl/>
          <w:lang w:val="en-PL"/>
        </w:rPr>
        <w:t>لا</w:t>
      </w:r>
      <w:r w:rsidRPr="00F12C08">
        <w:rPr>
          <w:rtl/>
          <w:lang w:val="en-PL"/>
        </w:rPr>
        <w:t xml:space="preserve"> </w:t>
      </w:r>
      <w:r w:rsidRPr="00F12C08">
        <w:rPr>
          <w:rFonts w:hint="cs"/>
          <w:rtl/>
          <w:lang w:val="en-PL"/>
        </w:rPr>
        <w:t>يساهم</w:t>
      </w:r>
      <w:r w:rsidRPr="00F12C08">
        <w:rPr>
          <w:rtl/>
          <w:lang w:val="en-PL"/>
        </w:rPr>
        <w:t xml:space="preserve"> </w:t>
      </w:r>
      <w:r w:rsidRPr="00F12C08">
        <w:rPr>
          <w:rFonts w:hint="cs"/>
          <w:rtl/>
          <w:lang w:val="en-PL"/>
        </w:rPr>
        <w:t>فقط</w:t>
      </w:r>
      <w:r w:rsidRPr="00F12C08">
        <w:rPr>
          <w:rtl/>
          <w:lang w:val="en-PL"/>
        </w:rPr>
        <w:t xml:space="preserve"> </w:t>
      </w:r>
      <w:r w:rsidRPr="00F12C08">
        <w:rPr>
          <w:rFonts w:hint="cs"/>
          <w:rtl/>
          <w:lang w:val="en-PL"/>
        </w:rPr>
        <w:t>في</w:t>
      </w:r>
      <w:r w:rsidRPr="00F12C08">
        <w:rPr>
          <w:rtl/>
          <w:lang w:val="en-PL"/>
        </w:rPr>
        <w:t xml:space="preserve"> </w:t>
      </w:r>
      <w:r w:rsidRPr="00F12C08">
        <w:rPr>
          <w:rFonts w:hint="cs"/>
          <w:rtl/>
          <w:lang w:val="en-PL"/>
        </w:rPr>
        <w:t>استمرار</w:t>
      </w:r>
      <w:r w:rsidRPr="00F12C08">
        <w:rPr>
          <w:rtl/>
          <w:lang w:val="en-PL"/>
        </w:rPr>
        <w:t xml:space="preserve"> </w:t>
      </w:r>
      <w:r w:rsidRPr="00F12C08">
        <w:rPr>
          <w:rFonts w:hint="cs"/>
          <w:rtl/>
          <w:lang w:val="en-PL"/>
        </w:rPr>
        <w:t>انعدام</w:t>
      </w:r>
      <w:r w:rsidRPr="00F12C08">
        <w:rPr>
          <w:rtl/>
          <w:lang w:val="en-PL"/>
        </w:rPr>
        <w:t xml:space="preserve"> </w:t>
      </w:r>
      <w:r w:rsidRPr="00F12C08">
        <w:rPr>
          <w:rFonts w:hint="cs"/>
          <w:rtl/>
          <w:lang w:val="en-PL"/>
        </w:rPr>
        <w:t>الأمان</w:t>
      </w:r>
      <w:r w:rsidRPr="00F12C08">
        <w:rPr>
          <w:rtl/>
          <w:lang w:val="en-PL"/>
        </w:rPr>
        <w:t xml:space="preserve"> </w:t>
      </w:r>
      <w:r w:rsidRPr="00F12C08">
        <w:rPr>
          <w:rFonts w:hint="cs"/>
          <w:rtl/>
          <w:lang w:val="en-PL"/>
        </w:rPr>
        <w:t>المالي،</w:t>
      </w:r>
      <w:r w:rsidRPr="00F12C08">
        <w:rPr>
          <w:rtl/>
          <w:lang w:val="en-PL"/>
        </w:rPr>
        <w:t xml:space="preserve"> </w:t>
      </w:r>
      <w:r w:rsidRPr="00F12C08">
        <w:rPr>
          <w:rFonts w:hint="cs"/>
          <w:rtl/>
          <w:lang w:val="en-PL"/>
        </w:rPr>
        <w:t>بل</w:t>
      </w:r>
      <w:r w:rsidRPr="00F12C08">
        <w:rPr>
          <w:rtl/>
          <w:lang w:val="en-PL"/>
        </w:rPr>
        <w:t xml:space="preserve"> </w:t>
      </w:r>
      <w:r w:rsidRPr="00F12C08">
        <w:rPr>
          <w:rFonts w:hint="cs"/>
          <w:rtl/>
          <w:lang w:val="en-PL"/>
        </w:rPr>
        <w:t>يحد</w:t>
      </w:r>
      <w:r w:rsidRPr="00F12C08">
        <w:rPr>
          <w:rtl/>
          <w:lang w:val="en-PL"/>
        </w:rPr>
        <w:t xml:space="preserve"> </w:t>
      </w:r>
      <w:r w:rsidRPr="00F12C08">
        <w:rPr>
          <w:rFonts w:hint="cs"/>
          <w:rtl/>
          <w:lang w:val="en-PL"/>
        </w:rPr>
        <w:t>أيضًا</w:t>
      </w:r>
      <w:r w:rsidRPr="00F12C08">
        <w:rPr>
          <w:rtl/>
          <w:lang w:val="en-PL"/>
        </w:rPr>
        <w:t xml:space="preserve"> </w:t>
      </w:r>
      <w:r w:rsidRPr="00F12C08">
        <w:rPr>
          <w:rFonts w:hint="cs"/>
          <w:rtl/>
          <w:lang w:val="en-PL"/>
        </w:rPr>
        <w:t>من</w:t>
      </w:r>
      <w:r w:rsidRPr="00F12C08">
        <w:rPr>
          <w:rtl/>
          <w:lang w:val="en-PL"/>
        </w:rPr>
        <w:t xml:space="preserve"> </w:t>
      </w:r>
      <w:r w:rsidRPr="00F12C08">
        <w:rPr>
          <w:rFonts w:hint="cs"/>
          <w:rtl/>
          <w:lang w:val="en-PL"/>
        </w:rPr>
        <w:t>قدرتهم</w:t>
      </w:r>
      <w:r w:rsidRPr="00F12C08">
        <w:rPr>
          <w:rtl/>
          <w:lang w:val="en-PL"/>
        </w:rPr>
        <w:t xml:space="preserve"> </w:t>
      </w:r>
      <w:r w:rsidRPr="00F12C08">
        <w:rPr>
          <w:rFonts w:hint="cs"/>
          <w:rtl/>
          <w:lang w:val="en-PL"/>
        </w:rPr>
        <w:t>على</w:t>
      </w:r>
      <w:r w:rsidRPr="00F12C08">
        <w:rPr>
          <w:rtl/>
          <w:lang w:val="en-PL"/>
        </w:rPr>
        <w:t xml:space="preserve"> </w:t>
      </w:r>
      <w:r w:rsidRPr="00F12C08">
        <w:rPr>
          <w:rFonts w:hint="cs"/>
          <w:rtl/>
          <w:lang w:val="en-PL"/>
        </w:rPr>
        <w:t>المشاركة</w:t>
      </w:r>
      <w:r w:rsidRPr="00F12C08">
        <w:rPr>
          <w:rtl/>
          <w:lang w:val="en-PL"/>
        </w:rPr>
        <w:t xml:space="preserve"> </w:t>
      </w:r>
      <w:r w:rsidRPr="00F12C08">
        <w:rPr>
          <w:rFonts w:hint="cs"/>
          <w:rtl/>
          <w:lang w:val="en-PL"/>
        </w:rPr>
        <w:t>الكاملة</w:t>
      </w:r>
      <w:r w:rsidRPr="00F12C08">
        <w:rPr>
          <w:rtl/>
          <w:lang w:val="en-PL"/>
        </w:rPr>
        <w:t xml:space="preserve"> </w:t>
      </w:r>
      <w:r w:rsidRPr="00F12C08">
        <w:rPr>
          <w:rFonts w:hint="cs"/>
          <w:rtl/>
          <w:lang w:val="en-PL"/>
        </w:rPr>
        <w:t>في</w:t>
      </w:r>
      <w:r w:rsidRPr="00F12C08">
        <w:rPr>
          <w:rtl/>
          <w:lang w:val="en-PL"/>
        </w:rPr>
        <w:t xml:space="preserve"> </w:t>
      </w:r>
      <w:r w:rsidRPr="00F12C08">
        <w:rPr>
          <w:rFonts w:hint="cs"/>
          <w:rtl/>
          <w:lang w:val="en-PL"/>
        </w:rPr>
        <w:t>المجتمع</w:t>
      </w:r>
      <w:r w:rsidRPr="00F12C08">
        <w:rPr>
          <w:lang w:val="en-PL"/>
        </w:rPr>
        <w:t>.</w:t>
      </w:r>
    </w:p>
    <w:p w14:paraId="5E10F2EE" w14:textId="6B375167" w:rsidR="00F12C08" w:rsidRDefault="00F12C08" w:rsidP="00F12C08">
      <w:pPr>
        <w:bidi/>
        <w:jc w:val="both"/>
        <w:rPr>
          <w:rtl/>
          <w:lang w:val="en-PL"/>
        </w:rPr>
      </w:pPr>
      <w:r w:rsidRPr="00F12C08">
        <w:rPr>
          <w:rFonts w:hint="cs"/>
          <w:rtl/>
          <w:lang w:val="en-PL"/>
        </w:rPr>
        <w:t>سؤال</w:t>
      </w:r>
      <w:r w:rsidRPr="00F12C08">
        <w:rPr>
          <w:rtl/>
          <w:lang w:val="en-PL"/>
        </w:rPr>
        <w:t xml:space="preserve"> </w:t>
      </w:r>
      <w:r w:rsidRPr="00F12C08">
        <w:rPr>
          <w:rFonts w:hint="cs"/>
          <w:rtl/>
          <w:lang w:val="en-PL"/>
        </w:rPr>
        <w:t>رئيسي</w:t>
      </w:r>
      <w:r w:rsidRPr="00F12C08">
        <w:rPr>
          <w:rtl/>
          <w:lang w:val="en-PL"/>
        </w:rPr>
        <w:t xml:space="preserve"> </w:t>
      </w:r>
      <w:r w:rsidRPr="00F12C08">
        <w:rPr>
          <w:rFonts w:hint="cs"/>
          <w:rtl/>
          <w:lang w:val="en-PL"/>
        </w:rPr>
        <w:t>في</w:t>
      </w:r>
      <w:r w:rsidRPr="00F12C08">
        <w:rPr>
          <w:rtl/>
          <w:lang w:val="en-PL"/>
        </w:rPr>
        <w:t xml:space="preserve"> </w:t>
      </w:r>
      <w:r w:rsidRPr="00F12C08">
        <w:rPr>
          <w:rFonts w:hint="cs"/>
          <w:rtl/>
          <w:lang w:val="en-PL"/>
        </w:rPr>
        <w:t>تصميم</w:t>
      </w:r>
      <w:r w:rsidRPr="00F12C08">
        <w:rPr>
          <w:rtl/>
          <w:lang w:val="en-PL"/>
        </w:rPr>
        <w:t xml:space="preserve"> </w:t>
      </w:r>
      <w:r w:rsidRPr="00F12C08">
        <w:rPr>
          <w:rFonts w:hint="cs"/>
          <w:rtl/>
          <w:lang w:val="en-PL"/>
        </w:rPr>
        <w:t>النظم</w:t>
      </w:r>
      <w:r w:rsidRPr="00F12C08">
        <w:rPr>
          <w:rtl/>
          <w:lang w:val="en-PL"/>
        </w:rPr>
        <w:t xml:space="preserve"> </w:t>
      </w:r>
      <w:r w:rsidRPr="00F12C08">
        <w:rPr>
          <w:rFonts w:hint="cs"/>
          <w:rtl/>
          <w:lang w:val="en-PL"/>
        </w:rPr>
        <w:t>عند</w:t>
      </w:r>
      <w:r w:rsidRPr="00F12C08">
        <w:rPr>
          <w:rtl/>
          <w:lang w:val="en-PL"/>
        </w:rPr>
        <w:t xml:space="preserve"> </w:t>
      </w:r>
      <w:r w:rsidRPr="00F12C08">
        <w:rPr>
          <w:rFonts w:hint="cs"/>
          <w:rtl/>
          <w:lang w:val="en-PL"/>
        </w:rPr>
        <w:t>استخدام</w:t>
      </w:r>
      <w:r w:rsidRPr="00F12C08">
        <w:rPr>
          <w:rtl/>
          <w:lang w:val="en-PL"/>
        </w:rPr>
        <w:t xml:space="preserve"> </w:t>
      </w:r>
      <w:r w:rsidRPr="00F12C08">
        <w:rPr>
          <w:rFonts w:hint="cs"/>
          <w:rtl/>
          <w:lang w:val="en-PL"/>
        </w:rPr>
        <w:t>الاستهداف</w:t>
      </w:r>
      <w:r w:rsidRPr="00F12C08">
        <w:rPr>
          <w:rtl/>
          <w:lang w:val="en-PL"/>
        </w:rPr>
        <w:t xml:space="preserve"> </w:t>
      </w:r>
      <w:r w:rsidRPr="00F12C08">
        <w:rPr>
          <w:rFonts w:hint="cs"/>
          <w:rtl/>
          <w:lang w:val="en-PL"/>
        </w:rPr>
        <w:t>على</w:t>
      </w:r>
      <w:r w:rsidRPr="00F12C08">
        <w:rPr>
          <w:rtl/>
          <w:lang w:val="en-PL"/>
        </w:rPr>
        <w:t xml:space="preserve"> </w:t>
      </w:r>
      <w:r w:rsidRPr="00F12C08">
        <w:rPr>
          <w:rFonts w:hint="cs"/>
          <w:rtl/>
          <w:lang w:val="en-PL"/>
        </w:rPr>
        <w:t>أساس</w:t>
      </w:r>
      <w:r w:rsidRPr="00F12C08">
        <w:rPr>
          <w:rtl/>
          <w:lang w:val="en-PL"/>
        </w:rPr>
        <w:t xml:space="preserve"> </w:t>
      </w:r>
      <w:r w:rsidRPr="00F12C08">
        <w:rPr>
          <w:rFonts w:hint="cs"/>
          <w:rtl/>
          <w:lang w:val="en-PL"/>
        </w:rPr>
        <w:t>الفقر</w:t>
      </w:r>
      <w:r w:rsidRPr="00F12C08">
        <w:rPr>
          <w:rtl/>
          <w:lang w:val="en-PL"/>
        </w:rPr>
        <w:t xml:space="preserve"> </w:t>
      </w:r>
      <w:r w:rsidRPr="00F12C08">
        <w:rPr>
          <w:rFonts w:hint="cs"/>
          <w:rtl/>
          <w:lang w:val="en-PL"/>
        </w:rPr>
        <w:t>للمنفعة</w:t>
      </w:r>
      <w:r w:rsidRPr="00F12C08">
        <w:rPr>
          <w:rtl/>
          <w:lang w:val="en-PL"/>
        </w:rPr>
        <w:t xml:space="preserve"> </w:t>
      </w:r>
      <w:r w:rsidRPr="00F12C08">
        <w:rPr>
          <w:rFonts w:hint="cs"/>
          <w:rtl/>
          <w:lang w:val="en-PL"/>
        </w:rPr>
        <w:t>الفردية،</w:t>
      </w:r>
      <w:r w:rsidRPr="00F12C08">
        <w:rPr>
          <w:rtl/>
          <w:lang w:val="en-PL"/>
        </w:rPr>
        <w:t xml:space="preserve"> </w:t>
      </w:r>
      <w:r w:rsidRPr="00F12C08">
        <w:rPr>
          <w:rFonts w:hint="cs"/>
          <w:rtl/>
          <w:lang w:val="en-PL"/>
        </w:rPr>
        <w:t>مثل</w:t>
      </w:r>
      <w:r w:rsidRPr="00F12C08">
        <w:rPr>
          <w:rtl/>
          <w:lang w:val="en-PL"/>
        </w:rPr>
        <w:t xml:space="preserve"> </w:t>
      </w:r>
      <w:r w:rsidRPr="00F12C08">
        <w:rPr>
          <w:rFonts w:hint="cs"/>
          <w:rtl/>
          <w:lang w:val="en-PL"/>
        </w:rPr>
        <w:t>منافع الإعاقة</w:t>
      </w:r>
      <w:r w:rsidRPr="00F12C08">
        <w:rPr>
          <w:rtl/>
          <w:lang w:val="en-PL"/>
        </w:rPr>
        <w:t xml:space="preserve"> </w:t>
      </w:r>
      <w:r w:rsidRPr="00F12C08">
        <w:rPr>
          <w:rFonts w:hint="cs"/>
          <w:rtl/>
          <w:lang w:val="en-PL"/>
        </w:rPr>
        <w:t>ومعاشات</w:t>
      </w:r>
      <w:r w:rsidRPr="00F12C08">
        <w:rPr>
          <w:rtl/>
          <w:lang w:val="en-PL"/>
        </w:rPr>
        <w:t xml:space="preserve"> </w:t>
      </w:r>
      <w:r w:rsidRPr="00F12C08">
        <w:rPr>
          <w:rFonts w:hint="cs"/>
          <w:rtl/>
          <w:lang w:val="en-PL"/>
        </w:rPr>
        <w:t>التقاعد،</w:t>
      </w:r>
      <w:r w:rsidRPr="00F12C08">
        <w:rPr>
          <w:rtl/>
          <w:lang w:val="en-PL"/>
        </w:rPr>
        <w:t xml:space="preserve"> </w:t>
      </w:r>
      <w:r w:rsidRPr="00F12C08">
        <w:rPr>
          <w:rFonts w:hint="cs"/>
          <w:rtl/>
          <w:lang w:val="en-PL"/>
        </w:rPr>
        <w:t>هو</w:t>
      </w:r>
      <w:r w:rsidRPr="00F12C08">
        <w:rPr>
          <w:rtl/>
          <w:lang w:val="en-PL"/>
        </w:rPr>
        <w:t xml:space="preserve"> </w:t>
      </w:r>
      <w:r w:rsidRPr="00F12C08">
        <w:rPr>
          <w:rFonts w:hint="cs"/>
          <w:rtl/>
          <w:lang w:val="en-PL"/>
        </w:rPr>
        <w:t>ما</w:t>
      </w:r>
      <w:r w:rsidRPr="00F12C08">
        <w:rPr>
          <w:rtl/>
          <w:lang w:val="en-PL"/>
        </w:rPr>
        <w:t xml:space="preserve"> </w:t>
      </w:r>
      <w:r w:rsidRPr="00F12C08">
        <w:rPr>
          <w:rFonts w:hint="cs"/>
          <w:rtl/>
          <w:lang w:val="en-PL"/>
        </w:rPr>
        <w:t>إذا</w:t>
      </w:r>
      <w:r w:rsidRPr="00F12C08">
        <w:rPr>
          <w:rtl/>
          <w:lang w:val="en-PL"/>
        </w:rPr>
        <w:t xml:space="preserve"> </w:t>
      </w:r>
      <w:r w:rsidRPr="00F12C08">
        <w:rPr>
          <w:rFonts w:hint="cs"/>
          <w:rtl/>
          <w:lang w:val="en-PL"/>
        </w:rPr>
        <w:t>كان</w:t>
      </w:r>
      <w:r w:rsidRPr="00F12C08">
        <w:rPr>
          <w:rtl/>
          <w:lang w:val="en-PL"/>
        </w:rPr>
        <w:t xml:space="preserve"> </w:t>
      </w:r>
      <w:r w:rsidRPr="00F12C08">
        <w:rPr>
          <w:rFonts w:hint="cs"/>
          <w:rtl/>
          <w:lang w:val="en-PL"/>
        </w:rPr>
        <w:t>يجب</w:t>
      </w:r>
      <w:r w:rsidRPr="00F12C08">
        <w:rPr>
          <w:rtl/>
          <w:lang w:val="en-PL"/>
        </w:rPr>
        <w:t xml:space="preserve"> </w:t>
      </w:r>
      <w:r w:rsidRPr="00F12C08">
        <w:rPr>
          <w:rFonts w:hint="cs"/>
          <w:rtl/>
          <w:lang w:val="en-PL"/>
        </w:rPr>
        <w:t>تقييم</w:t>
      </w:r>
      <w:r w:rsidRPr="00F12C08">
        <w:rPr>
          <w:rtl/>
          <w:lang w:val="en-PL"/>
        </w:rPr>
        <w:t xml:space="preserve"> </w:t>
      </w:r>
      <w:r w:rsidRPr="00F12C08">
        <w:rPr>
          <w:rFonts w:hint="cs"/>
          <w:rtl/>
          <w:lang w:val="en-PL"/>
        </w:rPr>
        <w:t>الأهلية</w:t>
      </w:r>
      <w:r w:rsidRPr="00F12C08">
        <w:rPr>
          <w:rtl/>
          <w:lang w:val="en-PL"/>
        </w:rPr>
        <w:t xml:space="preserve"> </w:t>
      </w:r>
      <w:r w:rsidRPr="00F12C08">
        <w:rPr>
          <w:rFonts w:hint="cs"/>
          <w:rtl/>
          <w:lang w:val="en-PL"/>
        </w:rPr>
        <w:t>بناءً</w:t>
      </w:r>
      <w:r w:rsidRPr="00F12C08">
        <w:rPr>
          <w:rtl/>
          <w:lang w:val="en-PL"/>
        </w:rPr>
        <w:t xml:space="preserve"> </w:t>
      </w:r>
      <w:r w:rsidRPr="00F12C08">
        <w:rPr>
          <w:rFonts w:hint="cs"/>
          <w:rtl/>
          <w:lang w:val="en-PL"/>
        </w:rPr>
        <w:t>على</w:t>
      </w:r>
      <w:r w:rsidRPr="00F12C08">
        <w:rPr>
          <w:rtl/>
          <w:lang w:val="en-PL"/>
        </w:rPr>
        <w:t xml:space="preserve"> </w:t>
      </w:r>
      <w:r w:rsidRPr="00F12C08">
        <w:rPr>
          <w:rFonts w:hint="cs"/>
          <w:rtl/>
          <w:lang w:val="en-PL"/>
        </w:rPr>
        <w:t>دخل</w:t>
      </w:r>
      <w:r w:rsidRPr="00F12C08">
        <w:rPr>
          <w:rtl/>
          <w:lang w:val="en-PL"/>
        </w:rPr>
        <w:t xml:space="preserve"> </w:t>
      </w:r>
      <w:r w:rsidRPr="00F12C08">
        <w:rPr>
          <w:rFonts w:hint="cs"/>
          <w:rtl/>
          <w:lang w:val="en-PL"/>
        </w:rPr>
        <w:t>الفرد</w:t>
      </w:r>
      <w:r w:rsidRPr="00F12C08">
        <w:rPr>
          <w:rtl/>
          <w:lang w:val="en-PL"/>
        </w:rPr>
        <w:t xml:space="preserve"> </w:t>
      </w:r>
      <w:r w:rsidRPr="00F12C08">
        <w:rPr>
          <w:rFonts w:hint="cs"/>
          <w:rtl/>
          <w:lang w:val="en-PL"/>
        </w:rPr>
        <w:t>أو</w:t>
      </w:r>
      <w:r w:rsidRPr="00F12C08">
        <w:rPr>
          <w:rtl/>
          <w:lang w:val="en-PL"/>
        </w:rPr>
        <w:t xml:space="preserve"> </w:t>
      </w:r>
      <w:r w:rsidRPr="00F12C08">
        <w:rPr>
          <w:rFonts w:hint="cs"/>
          <w:rtl/>
          <w:lang w:val="en-PL"/>
        </w:rPr>
        <w:t>دخل</w:t>
      </w:r>
      <w:r w:rsidRPr="00F12C08">
        <w:rPr>
          <w:rtl/>
          <w:lang w:val="en-PL"/>
        </w:rPr>
        <w:t xml:space="preserve"> </w:t>
      </w:r>
      <w:r w:rsidRPr="00F12C08">
        <w:rPr>
          <w:rFonts w:hint="cs"/>
          <w:rtl/>
          <w:lang w:val="en-PL"/>
        </w:rPr>
        <w:t>الأسرة</w:t>
      </w:r>
      <w:r w:rsidRPr="00F12C08">
        <w:rPr>
          <w:rtl/>
          <w:lang w:val="en-PL"/>
        </w:rPr>
        <w:t xml:space="preserve">. </w:t>
      </w:r>
      <w:r w:rsidR="00BB300C">
        <w:rPr>
          <w:rFonts w:hint="cs"/>
          <w:rtl/>
          <w:lang w:val="en-PL"/>
        </w:rPr>
        <w:t>الضمان</w:t>
      </w:r>
      <w:r w:rsidRPr="00F12C08">
        <w:rPr>
          <w:rtl/>
          <w:lang w:val="en-PL"/>
        </w:rPr>
        <w:t xml:space="preserve"> </w:t>
      </w:r>
      <w:r w:rsidRPr="00F12C08">
        <w:rPr>
          <w:rFonts w:hint="cs"/>
          <w:rtl/>
          <w:lang w:val="en-PL"/>
        </w:rPr>
        <w:t>الاجتماعي</w:t>
      </w:r>
      <w:r w:rsidRPr="00F12C08">
        <w:rPr>
          <w:rtl/>
          <w:lang w:val="en-PL"/>
        </w:rPr>
        <w:t xml:space="preserve"> </w:t>
      </w:r>
      <w:r w:rsidRPr="00F12C08">
        <w:rPr>
          <w:rFonts w:hint="cs"/>
          <w:rtl/>
          <w:lang w:val="en-PL"/>
        </w:rPr>
        <w:t>هو</w:t>
      </w:r>
      <w:r w:rsidRPr="00F12C08">
        <w:rPr>
          <w:rtl/>
          <w:lang w:val="en-PL"/>
        </w:rPr>
        <w:t xml:space="preserve"> </w:t>
      </w:r>
      <w:r w:rsidRPr="00F12C08">
        <w:rPr>
          <w:rFonts w:hint="cs"/>
          <w:rtl/>
          <w:lang w:val="en-PL"/>
        </w:rPr>
        <w:t>حق</w:t>
      </w:r>
      <w:r w:rsidRPr="00F12C08">
        <w:rPr>
          <w:rtl/>
          <w:lang w:val="en-PL"/>
        </w:rPr>
        <w:t xml:space="preserve"> </w:t>
      </w:r>
      <w:r w:rsidRPr="00F12C08">
        <w:rPr>
          <w:rFonts w:hint="cs"/>
          <w:rtl/>
          <w:lang w:val="en-PL"/>
        </w:rPr>
        <w:t>فردي،</w:t>
      </w:r>
      <w:r w:rsidRPr="00F12C08">
        <w:rPr>
          <w:rtl/>
          <w:lang w:val="en-PL"/>
        </w:rPr>
        <w:t xml:space="preserve"> </w:t>
      </w:r>
      <w:r w:rsidRPr="00F12C08">
        <w:rPr>
          <w:rFonts w:hint="cs"/>
          <w:rtl/>
          <w:lang w:val="en-PL"/>
        </w:rPr>
        <w:t>ولكن</w:t>
      </w:r>
      <w:r w:rsidRPr="00F12C08">
        <w:rPr>
          <w:rtl/>
          <w:lang w:val="en-PL"/>
        </w:rPr>
        <w:t xml:space="preserve"> </w:t>
      </w:r>
      <w:r w:rsidRPr="00F12C08">
        <w:rPr>
          <w:rFonts w:hint="cs"/>
          <w:rtl/>
          <w:lang w:val="en-PL"/>
        </w:rPr>
        <w:t>إذا</w:t>
      </w:r>
      <w:r w:rsidRPr="00F12C08">
        <w:rPr>
          <w:rtl/>
          <w:lang w:val="en-PL"/>
        </w:rPr>
        <w:t xml:space="preserve"> </w:t>
      </w:r>
      <w:r w:rsidRPr="00F12C08">
        <w:rPr>
          <w:rFonts w:hint="cs"/>
          <w:rtl/>
          <w:lang w:val="en-PL"/>
        </w:rPr>
        <w:t>تم</w:t>
      </w:r>
      <w:r w:rsidRPr="00F12C08">
        <w:rPr>
          <w:rtl/>
          <w:lang w:val="en-PL"/>
        </w:rPr>
        <w:t xml:space="preserve"> </w:t>
      </w:r>
      <w:r w:rsidRPr="00F12C08">
        <w:rPr>
          <w:rFonts w:hint="cs"/>
          <w:rtl/>
          <w:lang w:val="en-PL"/>
        </w:rPr>
        <w:t>تحديد</w:t>
      </w:r>
      <w:r w:rsidRPr="00F12C08">
        <w:rPr>
          <w:rtl/>
          <w:lang w:val="en-PL"/>
        </w:rPr>
        <w:t xml:space="preserve"> </w:t>
      </w:r>
      <w:r w:rsidRPr="00F12C08">
        <w:rPr>
          <w:rFonts w:hint="cs"/>
          <w:rtl/>
          <w:lang w:val="en-PL"/>
        </w:rPr>
        <w:t>الأهلية</w:t>
      </w:r>
      <w:r w:rsidRPr="00F12C08">
        <w:rPr>
          <w:rtl/>
          <w:lang w:val="en-PL"/>
        </w:rPr>
        <w:t xml:space="preserve"> </w:t>
      </w:r>
      <w:r w:rsidRPr="00F12C08">
        <w:rPr>
          <w:rFonts w:hint="cs"/>
          <w:rtl/>
          <w:lang w:val="en-PL"/>
        </w:rPr>
        <w:t>بناءً</w:t>
      </w:r>
      <w:r w:rsidRPr="00F12C08">
        <w:rPr>
          <w:rtl/>
          <w:lang w:val="en-PL"/>
        </w:rPr>
        <w:t xml:space="preserve"> </w:t>
      </w:r>
      <w:r w:rsidRPr="00F12C08">
        <w:rPr>
          <w:rFonts w:hint="cs"/>
          <w:rtl/>
          <w:lang w:val="en-PL"/>
        </w:rPr>
        <w:t>على</w:t>
      </w:r>
      <w:r w:rsidRPr="00F12C08">
        <w:rPr>
          <w:rtl/>
          <w:lang w:val="en-PL"/>
        </w:rPr>
        <w:t xml:space="preserve"> </w:t>
      </w:r>
      <w:r w:rsidRPr="00F12C08">
        <w:rPr>
          <w:rFonts w:hint="cs"/>
          <w:rtl/>
          <w:lang w:val="en-PL"/>
        </w:rPr>
        <w:t>دخل</w:t>
      </w:r>
      <w:r w:rsidRPr="00F12C08">
        <w:rPr>
          <w:rtl/>
          <w:lang w:val="en-PL"/>
        </w:rPr>
        <w:t xml:space="preserve"> </w:t>
      </w:r>
      <w:r w:rsidRPr="00F12C08">
        <w:rPr>
          <w:rFonts w:hint="cs"/>
          <w:rtl/>
          <w:lang w:val="en-PL"/>
        </w:rPr>
        <w:t>الأسرة،</w:t>
      </w:r>
      <w:r w:rsidRPr="00F12C08">
        <w:rPr>
          <w:rtl/>
          <w:lang w:val="en-PL"/>
        </w:rPr>
        <w:t xml:space="preserve"> </w:t>
      </w:r>
      <w:r w:rsidRPr="00F12C08">
        <w:rPr>
          <w:rFonts w:hint="cs"/>
          <w:rtl/>
          <w:lang w:val="en-PL"/>
        </w:rPr>
        <w:t>قد</w:t>
      </w:r>
      <w:r w:rsidRPr="00F12C08">
        <w:rPr>
          <w:rtl/>
          <w:lang w:val="en-PL"/>
        </w:rPr>
        <w:t xml:space="preserve"> </w:t>
      </w:r>
      <w:r w:rsidRPr="00F12C08">
        <w:rPr>
          <w:rFonts w:hint="cs"/>
          <w:rtl/>
          <w:lang w:val="en-PL"/>
        </w:rPr>
        <w:t>يُعتبر</w:t>
      </w:r>
      <w:r w:rsidRPr="00F12C08">
        <w:rPr>
          <w:rtl/>
          <w:lang w:val="en-PL"/>
        </w:rPr>
        <w:t xml:space="preserve"> </w:t>
      </w:r>
      <w:r w:rsidRPr="00F12C08">
        <w:rPr>
          <w:rFonts w:hint="cs"/>
          <w:rtl/>
          <w:lang w:val="en-PL"/>
        </w:rPr>
        <w:t>الأشخاص</w:t>
      </w:r>
      <w:r w:rsidRPr="00F12C08">
        <w:rPr>
          <w:rtl/>
          <w:lang w:val="en-PL"/>
        </w:rPr>
        <w:t xml:space="preserve"> </w:t>
      </w:r>
      <w:r w:rsidRPr="00F12C08">
        <w:rPr>
          <w:rFonts w:hint="cs"/>
          <w:rtl/>
          <w:lang w:val="en-PL"/>
        </w:rPr>
        <w:t>الذين</w:t>
      </w:r>
      <w:r w:rsidRPr="00F12C08">
        <w:rPr>
          <w:rtl/>
          <w:lang w:val="en-PL"/>
        </w:rPr>
        <w:t xml:space="preserve"> </w:t>
      </w:r>
      <w:r w:rsidRPr="00F12C08">
        <w:rPr>
          <w:rFonts w:hint="cs"/>
          <w:rtl/>
          <w:lang w:val="en-PL"/>
        </w:rPr>
        <w:t>ليس</w:t>
      </w:r>
      <w:r w:rsidRPr="00F12C08">
        <w:rPr>
          <w:rtl/>
          <w:lang w:val="en-PL"/>
        </w:rPr>
        <w:t xml:space="preserve"> </w:t>
      </w:r>
      <w:r w:rsidRPr="00F12C08">
        <w:rPr>
          <w:rFonts w:hint="cs"/>
          <w:rtl/>
          <w:lang w:val="en-PL"/>
        </w:rPr>
        <w:t>لديهم</w:t>
      </w:r>
      <w:r w:rsidRPr="00F12C08">
        <w:rPr>
          <w:rtl/>
          <w:lang w:val="en-PL"/>
        </w:rPr>
        <w:t xml:space="preserve"> </w:t>
      </w:r>
      <w:r w:rsidRPr="00F12C08">
        <w:rPr>
          <w:rFonts w:hint="cs"/>
          <w:rtl/>
          <w:lang w:val="en-PL"/>
        </w:rPr>
        <w:t>أي</w:t>
      </w:r>
      <w:r w:rsidRPr="00F12C08">
        <w:rPr>
          <w:rtl/>
          <w:lang w:val="en-PL"/>
        </w:rPr>
        <w:t xml:space="preserve"> </w:t>
      </w:r>
      <w:r w:rsidRPr="00F12C08">
        <w:rPr>
          <w:rFonts w:hint="cs"/>
          <w:rtl/>
          <w:lang w:val="en-PL"/>
        </w:rPr>
        <w:t>دخل</w:t>
      </w:r>
      <w:r w:rsidRPr="00F12C08">
        <w:rPr>
          <w:rtl/>
          <w:lang w:val="en-PL"/>
        </w:rPr>
        <w:t xml:space="preserve"> </w:t>
      </w:r>
      <w:r w:rsidRPr="00F12C08">
        <w:rPr>
          <w:rFonts w:hint="cs"/>
          <w:rtl/>
          <w:lang w:val="en-PL"/>
        </w:rPr>
        <w:t>شخصي</w:t>
      </w:r>
      <w:r w:rsidRPr="00F12C08">
        <w:rPr>
          <w:rtl/>
          <w:lang w:val="en-PL"/>
        </w:rPr>
        <w:t xml:space="preserve"> </w:t>
      </w:r>
      <w:r w:rsidRPr="00F12C08">
        <w:rPr>
          <w:rFonts w:hint="cs"/>
          <w:rtl/>
          <w:lang w:val="en-PL"/>
        </w:rPr>
        <w:t>غير</w:t>
      </w:r>
      <w:r w:rsidRPr="00F12C08">
        <w:rPr>
          <w:rtl/>
          <w:lang w:val="en-PL"/>
        </w:rPr>
        <w:t xml:space="preserve"> </w:t>
      </w:r>
      <w:r w:rsidRPr="00F12C08">
        <w:rPr>
          <w:rFonts w:hint="cs"/>
          <w:rtl/>
          <w:lang w:val="en-PL"/>
        </w:rPr>
        <w:t>مؤهلين</w:t>
      </w:r>
      <w:r w:rsidRPr="00F12C08">
        <w:rPr>
          <w:rtl/>
          <w:lang w:val="en-PL"/>
        </w:rPr>
        <w:t xml:space="preserve"> </w:t>
      </w:r>
      <w:r w:rsidRPr="00F12C08">
        <w:rPr>
          <w:rFonts w:hint="cs"/>
          <w:rtl/>
          <w:lang w:val="en-PL"/>
        </w:rPr>
        <w:t>بسبب</w:t>
      </w:r>
      <w:r w:rsidRPr="00F12C08">
        <w:rPr>
          <w:rtl/>
          <w:lang w:val="en-PL"/>
        </w:rPr>
        <w:t xml:space="preserve"> </w:t>
      </w:r>
      <w:r w:rsidRPr="00F12C08">
        <w:rPr>
          <w:rFonts w:hint="cs"/>
          <w:rtl/>
          <w:lang w:val="en-PL"/>
        </w:rPr>
        <w:t>الوضع</w:t>
      </w:r>
      <w:r w:rsidRPr="00F12C08">
        <w:rPr>
          <w:rtl/>
          <w:lang w:val="en-PL"/>
        </w:rPr>
        <w:t xml:space="preserve"> </w:t>
      </w:r>
      <w:r w:rsidRPr="00F12C08">
        <w:rPr>
          <w:rFonts w:hint="cs"/>
          <w:rtl/>
          <w:lang w:val="en-PL"/>
        </w:rPr>
        <w:t>المالي</w:t>
      </w:r>
      <w:r w:rsidRPr="00F12C08">
        <w:rPr>
          <w:rtl/>
          <w:lang w:val="en-PL"/>
        </w:rPr>
        <w:t xml:space="preserve"> </w:t>
      </w:r>
      <w:r w:rsidRPr="00F12C08">
        <w:rPr>
          <w:rFonts w:hint="cs"/>
          <w:rtl/>
          <w:lang w:val="en-PL"/>
        </w:rPr>
        <w:t>للأسرة</w:t>
      </w:r>
      <w:r w:rsidRPr="00F12C08">
        <w:rPr>
          <w:rtl/>
          <w:lang w:val="en-PL"/>
        </w:rPr>
        <w:t xml:space="preserve">. </w:t>
      </w:r>
      <w:r w:rsidRPr="00F12C08">
        <w:rPr>
          <w:rFonts w:hint="cs"/>
          <w:rtl/>
          <w:lang w:val="en-PL"/>
        </w:rPr>
        <w:t>هذه</w:t>
      </w:r>
      <w:r w:rsidRPr="00F12C08">
        <w:rPr>
          <w:rtl/>
          <w:lang w:val="en-PL"/>
        </w:rPr>
        <w:t xml:space="preserve"> </w:t>
      </w:r>
      <w:r w:rsidRPr="00F12C08">
        <w:rPr>
          <w:rFonts w:hint="cs"/>
          <w:rtl/>
          <w:lang w:val="en-PL"/>
        </w:rPr>
        <w:t>الطريقة</w:t>
      </w:r>
      <w:r w:rsidRPr="00F12C08">
        <w:rPr>
          <w:rtl/>
          <w:lang w:val="en-PL"/>
        </w:rPr>
        <w:t xml:space="preserve"> </w:t>
      </w:r>
      <w:r w:rsidRPr="00F12C08">
        <w:rPr>
          <w:rFonts w:hint="cs"/>
          <w:rtl/>
          <w:lang w:val="en-PL"/>
        </w:rPr>
        <w:t>تنتهك</w:t>
      </w:r>
      <w:r w:rsidRPr="00F12C08">
        <w:rPr>
          <w:rtl/>
          <w:lang w:val="en-PL"/>
        </w:rPr>
        <w:t xml:space="preserve"> </w:t>
      </w:r>
      <w:r w:rsidRPr="00F12C08">
        <w:rPr>
          <w:rFonts w:hint="cs"/>
          <w:rtl/>
          <w:lang w:val="en-PL"/>
        </w:rPr>
        <w:t>حق</w:t>
      </w:r>
      <w:r w:rsidRPr="00F12C08">
        <w:rPr>
          <w:rtl/>
          <w:lang w:val="en-PL"/>
        </w:rPr>
        <w:t xml:space="preserve"> </w:t>
      </w:r>
      <w:r w:rsidRPr="00F12C08">
        <w:rPr>
          <w:rFonts w:hint="cs"/>
          <w:rtl/>
          <w:lang w:val="en-PL"/>
        </w:rPr>
        <w:t>الفرد</w:t>
      </w:r>
      <w:r w:rsidRPr="00F12C08">
        <w:rPr>
          <w:rtl/>
          <w:lang w:val="en-PL"/>
        </w:rPr>
        <w:t xml:space="preserve"> </w:t>
      </w:r>
      <w:r w:rsidRPr="00F12C08">
        <w:rPr>
          <w:rFonts w:hint="cs"/>
          <w:rtl/>
          <w:lang w:val="en-PL"/>
        </w:rPr>
        <w:t>في</w:t>
      </w:r>
      <w:r w:rsidRPr="00F12C08">
        <w:rPr>
          <w:rtl/>
          <w:lang w:val="en-PL"/>
        </w:rPr>
        <w:t xml:space="preserve"> </w:t>
      </w:r>
      <w:r w:rsidR="00BB300C">
        <w:rPr>
          <w:rFonts w:hint="cs"/>
          <w:rtl/>
          <w:lang w:val="en-PL"/>
        </w:rPr>
        <w:t>الضمان</w:t>
      </w:r>
      <w:r w:rsidRPr="00F12C08">
        <w:rPr>
          <w:rtl/>
          <w:lang w:val="en-PL"/>
        </w:rPr>
        <w:t xml:space="preserve"> </w:t>
      </w:r>
      <w:r w:rsidRPr="00F12C08">
        <w:rPr>
          <w:rFonts w:hint="cs"/>
          <w:rtl/>
          <w:lang w:val="en-PL"/>
        </w:rPr>
        <w:t>الاجتماعي</w:t>
      </w:r>
      <w:r w:rsidRPr="00F12C08">
        <w:rPr>
          <w:rtl/>
          <w:lang w:val="en-PL"/>
        </w:rPr>
        <w:t xml:space="preserve">. </w:t>
      </w:r>
      <w:r w:rsidRPr="00F12C08">
        <w:rPr>
          <w:rFonts w:hint="cs"/>
          <w:rtl/>
          <w:lang w:val="en-PL"/>
        </w:rPr>
        <w:t>لحماية</w:t>
      </w:r>
      <w:r w:rsidRPr="00F12C08">
        <w:rPr>
          <w:rtl/>
          <w:lang w:val="en-PL"/>
        </w:rPr>
        <w:t xml:space="preserve"> </w:t>
      </w:r>
      <w:r w:rsidRPr="00F12C08">
        <w:rPr>
          <w:rFonts w:hint="cs"/>
          <w:rtl/>
          <w:lang w:val="en-PL"/>
        </w:rPr>
        <w:t>هذا</w:t>
      </w:r>
      <w:r w:rsidRPr="00F12C08">
        <w:rPr>
          <w:rtl/>
          <w:lang w:val="en-PL"/>
        </w:rPr>
        <w:t xml:space="preserve"> </w:t>
      </w:r>
      <w:r w:rsidRPr="00F12C08">
        <w:rPr>
          <w:rFonts w:hint="cs"/>
          <w:rtl/>
          <w:lang w:val="en-PL"/>
        </w:rPr>
        <w:t>الحق</w:t>
      </w:r>
      <w:r w:rsidRPr="00F12C08">
        <w:rPr>
          <w:rtl/>
          <w:lang w:val="en-PL"/>
        </w:rPr>
        <w:t xml:space="preserve"> </w:t>
      </w:r>
      <w:r w:rsidRPr="00F12C08">
        <w:rPr>
          <w:rFonts w:hint="cs"/>
          <w:rtl/>
          <w:lang w:val="en-PL"/>
        </w:rPr>
        <w:t>بشكل</w:t>
      </w:r>
      <w:r w:rsidRPr="00F12C08">
        <w:rPr>
          <w:rtl/>
          <w:lang w:val="en-PL"/>
        </w:rPr>
        <w:t xml:space="preserve"> </w:t>
      </w:r>
      <w:r w:rsidRPr="00F12C08">
        <w:rPr>
          <w:rFonts w:hint="cs"/>
          <w:rtl/>
          <w:lang w:val="en-PL"/>
        </w:rPr>
        <w:t>أفضل</w:t>
      </w:r>
      <w:r w:rsidRPr="00F12C08">
        <w:rPr>
          <w:rtl/>
          <w:lang w:val="en-PL"/>
        </w:rPr>
        <w:t xml:space="preserve"> </w:t>
      </w:r>
      <w:r w:rsidRPr="00F12C08">
        <w:rPr>
          <w:rFonts w:hint="cs"/>
          <w:rtl/>
          <w:lang w:val="en-PL"/>
        </w:rPr>
        <w:t>وضمان</w:t>
      </w:r>
      <w:r w:rsidRPr="00F12C08">
        <w:rPr>
          <w:rtl/>
          <w:lang w:val="en-PL"/>
        </w:rPr>
        <w:t xml:space="preserve"> </w:t>
      </w:r>
      <w:r w:rsidRPr="00F12C08">
        <w:rPr>
          <w:rFonts w:hint="cs"/>
          <w:rtl/>
          <w:lang w:val="en-PL"/>
        </w:rPr>
        <w:t>الوصول</w:t>
      </w:r>
      <w:r w:rsidRPr="00F12C08">
        <w:rPr>
          <w:rtl/>
          <w:lang w:val="en-PL"/>
        </w:rPr>
        <w:t xml:space="preserve"> </w:t>
      </w:r>
      <w:r w:rsidRPr="00F12C08">
        <w:rPr>
          <w:rFonts w:hint="cs"/>
          <w:rtl/>
          <w:lang w:val="en-PL"/>
        </w:rPr>
        <w:t>للأشخاص</w:t>
      </w:r>
      <w:r w:rsidRPr="00F12C08">
        <w:rPr>
          <w:rtl/>
          <w:lang w:val="en-PL"/>
        </w:rPr>
        <w:t xml:space="preserve"> </w:t>
      </w:r>
      <w:r w:rsidRPr="00F12C08">
        <w:rPr>
          <w:rFonts w:hint="cs"/>
          <w:rtl/>
          <w:lang w:val="en-PL"/>
        </w:rPr>
        <w:t>ذوي</w:t>
      </w:r>
      <w:r w:rsidRPr="00F12C08">
        <w:rPr>
          <w:rtl/>
          <w:lang w:val="en-PL"/>
        </w:rPr>
        <w:t xml:space="preserve"> </w:t>
      </w:r>
      <w:r w:rsidRPr="00F12C08">
        <w:rPr>
          <w:rFonts w:hint="cs"/>
          <w:rtl/>
          <w:lang w:val="en-PL"/>
        </w:rPr>
        <w:t>الإعاقة،</w:t>
      </w:r>
      <w:r w:rsidRPr="00F12C08">
        <w:rPr>
          <w:rtl/>
          <w:lang w:val="en-PL"/>
        </w:rPr>
        <w:t xml:space="preserve"> </w:t>
      </w:r>
      <w:r w:rsidRPr="00F12C08">
        <w:rPr>
          <w:rFonts w:hint="cs"/>
          <w:rtl/>
          <w:lang w:val="en-PL"/>
        </w:rPr>
        <w:t>يكون</w:t>
      </w:r>
      <w:r w:rsidRPr="00F12C08">
        <w:rPr>
          <w:rtl/>
          <w:lang w:val="en-PL"/>
        </w:rPr>
        <w:t xml:space="preserve"> </w:t>
      </w:r>
      <w:r w:rsidRPr="00F12C08">
        <w:rPr>
          <w:rFonts w:hint="cs"/>
          <w:rtl/>
          <w:lang w:val="en-PL"/>
        </w:rPr>
        <w:t>من</w:t>
      </w:r>
      <w:r w:rsidRPr="00F12C08">
        <w:rPr>
          <w:rtl/>
          <w:lang w:val="en-PL"/>
        </w:rPr>
        <w:t xml:space="preserve"> </w:t>
      </w:r>
      <w:r w:rsidRPr="00F12C08">
        <w:rPr>
          <w:rFonts w:hint="cs"/>
          <w:rtl/>
          <w:lang w:val="en-PL"/>
        </w:rPr>
        <w:t>الأكثر</w:t>
      </w:r>
      <w:r w:rsidRPr="00F12C08">
        <w:rPr>
          <w:rtl/>
          <w:lang w:val="en-PL"/>
        </w:rPr>
        <w:t xml:space="preserve"> </w:t>
      </w:r>
      <w:r w:rsidRPr="00F12C08">
        <w:rPr>
          <w:rFonts w:hint="cs"/>
          <w:rtl/>
          <w:lang w:val="en-PL"/>
        </w:rPr>
        <w:t>فعالية</w:t>
      </w:r>
      <w:r w:rsidRPr="00F12C08">
        <w:rPr>
          <w:rFonts w:hint="eastAsia"/>
          <w:rtl/>
          <w:lang w:val="en-PL"/>
        </w:rPr>
        <w:t>—</w:t>
      </w:r>
      <w:r w:rsidRPr="00F12C08">
        <w:rPr>
          <w:rFonts w:hint="cs"/>
          <w:rtl/>
          <w:lang w:val="en-PL"/>
        </w:rPr>
        <w:t>وأكثر</w:t>
      </w:r>
      <w:r w:rsidRPr="00F12C08">
        <w:rPr>
          <w:rtl/>
          <w:lang w:val="en-PL"/>
        </w:rPr>
        <w:t xml:space="preserve"> </w:t>
      </w:r>
      <w:r w:rsidRPr="00F12C08">
        <w:rPr>
          <w:rFonts w:hint="cs"/>
          <w:rtl/>
          <w:lang w:val="en-PL"/>
        </w:rPr>
        <w:t>توافقًا</w:t>
      </w:r>
      <w:r w:rsidRPr="00F12C08">
        <w:rPr>
          <w:rtl/>
          <w:lang w:val="en-PL"/>
        </w:rPr>
        <w:t xml:space="preserve"> </w:t>
      </w:r>
      <w:r w:rsidRPr="00F12C08">
        <w:rPr>
          <w:rFonts w:hint="cs"/>
          <w:rtl/>
          <w:lang w:val="en-PL"/>
        </w:rPr>
        <w:t>مع</w:t>
      </w:r>
      <w:r w:rsidRPr="00F12C08">
        <w:rPr>
          <w:rtl/>
          <w:lang w:val="en-PL"/>
        </w:rPr>
        <w:t xml:space="preserve"> </w:t>
      </w:r>
      <w:r w:rsidRPr="00F12C08">
        <w:rPr>
          <w:rFonts w:hint="cs"/>
          <w:rtl/>
          <w:lang w:val="en-PL"/>
        </w:rPr>
        <w:t>حقوق</w:t>
      </w:r>
      <w:r w:rsidRPr="00F12C08">
        <w:rPr>
          <w:rtl/>
          <w:lang w:val="en-PL"/>
        </w:rPr>
        <w:t xml:space="preserve"> </w:t>
      </w:r>
      <w:r w:rsidRPr="00F12C08">
        <w:rPr>
          <w:rFonts w:hint="cs"/>
          <w:rtl/>
          <w:lang w:val="en-PL"/>
        </w:rPr>
        <w:t>الإنسان</w:t>
      </w:r>
      <w:r w:rsidRPr="00F12C08">
        <w:rPr>
          <w:rFonts w:hint="eastAsia"/>
          <w:rtl/>
          <w:lang w:val="en-PL"/>
        </w:rPr>
        <w:t>—</w:t>
      </w:r>
      <w:r w:rsidRPr="00F12C08">
        <w:rPr>
          <w:rFonts w:hint="cs"/>
          <w:rtl/>
          <w:lang w:val="en-PL"/>
        </w:rPr>
        <w:t>تقييم</w:t>
      </w:r>
      <w:r w:rsidRPr="00F12C08">
        <w:rPr>
          <w:rtl/>
          <w:lang w:val="en-PL"/>
        </w:rPr>
        <w:t xml:space="preserve"> </w:t>
      </w:r>
      <w:r w:rsidRPr="00F12C08">
        <w:rPr>
          <w:rFonts w:hint="cs"/>
          <w:rtl/>
          <w:lang w:val="en-PL"/>
        </w:rPr>
        <w:t>الأهلية</w:t>
      </w:r>
      <w:r w:rsidRPr="00F12C08">
        <w:rPr>
          <w:rtl/>
          <w:lang w:val="en-PL"/>
        </w:rPr>
        <w:t xml:space="preserve"> </w:t>
      </w:r>
      <w:r w:rsidRPr="00F12C08">
        <w:rPr>
          <w:rFonts w:hint="cs"/>
          <w:rtl/>
          <w:lang w:val="en-PL"/>
        </w:rPr>
        <w:t>بناءً</w:t>
      </w:r>
      <w:r w:rsidRPr="00F12C08">
        <w:rPr>
          <w:rtl/>
          <w:lang w:val="en-PL"/>
        </w:rPr>
        <w:t xml:space="preserve"> </w:t>
      </w:r>
      <w:r w:rsidRPr="00F12C08">
        <w:rPr>
          <w:rFonts w:hint="cs"/>
          <w:rtl/>
          <w:lang w:val="en-PL"/>
        </w:rPr>
        <w:t>على</w:t>
      </w:r>
      <w:r w:rsidRPr="00F12C08">
        <w:rPr>
          <w:rtl/>
          <w:lang w:val="en-PL"/>
        </w:rPr>
        <w:t xml:space="preserve"> </w:t>
      </w:r>
      <w:r w:rsidRPr="00F12C08">
        <w:rPr>
          <w:rFonts w:hint="cs"/>
          <w:rtl/>
          <w:lang w:val="en-PL"/>
        </w:rPr>
        <w:t>دخل</w:t>
      </w:r>
      <w:r w:rsidRPr="00F12C08">
        <w:rPr>
          <w:rtl/>
          <w:lang w:val="en-PL"/>
        </w:rPr>
        <w:t xml:space="preserve"> </w:t>
      </w:r>
      <w:r w:rsidRPr="00F12C08">
        <w:rPr>
          <w:rFonts w:hint="cs"/>
          <w:rtl/>
          <w:lang w:val="en-PL"/>
        </w:rPr>
        <w:t>الفرد،</w:t>
      </w:r>
      <w:r w:rsidRPr="00F12C08">
        <w:rPr>
          <w:rtl/>
          <w:lang w:val="en-PL"/>
        </w:rPr>
        <w:t xml:space="preserve"> </w:t>
      </w:r>
      <w:r w:rsidRPr="00F12C08">
        <w:rPr>
          <w:rFonts w:hint="cs"/>
          <w:rtl/>
          <w:lang w:val="en-PL"/>
        </w:rPr>
        <w:t>كما</w:t>
      </w:r>
      <w:r w:rsidRPr="00F12C08">
        <w:rPr>
          <w:rtl/>
          <w:lang w:val="en-PL"/>
        </w:rPr>
        <w:t xml:space="preserve"> </w:t>
      </w:r>
      <w:r w:rsidRPr="00F12C08">
        <w:rPr>
          <w:rFonts w:hint="cs"/>
          <w:rtl/>
          <w:lang w:val="en-PL"/>
        </w:rPr>
        <w:t>يتم</w:t>
      </w:r>
      <w:r w:rsidRPr="00F12C08">
        <w:rPr>
          <w:rtl/>
          <w:lang w:val="en-PL"/>
        </w:rPr>
        <w:t xml:space="preserve"> </w:t>
      </w:r>
      <w:r w:rsidRPr="00F12C08">
        <w:rPr>
          <w:rFonts w:hint="cs"/>
          <w:rtl/>
          <w:lang w:val="en-PL"/>
        </w:rPr>
        <w:t>في</w:t>
      </w:r>
      <w:r w:rsidRPr="00F12C08">
        <w:rPr>
          <w:rtl/>
          <w:lang w:val="en-PL"/>
        </w:rPr>
        <w:t xml:space="preserve"> </w:t>
      </w:r>
      <w:r w:rsidRPr="00F12C08">
        <w:rPr>
          <w:rFonts w:hint="cs"/>
          <w:rtl/>
          <w:lang w:val="en-PL"/>
        </w:rPr>
        <w:t>جنوب</w:t>
      </w:r>
      <w:r w:rsidRPr="00F12C08">
        <w:rPr>
          <w:rtl/>
          <w:lang w:val="en-PL"/>
        </w:rPr>
        <w:t xml:space="preserve"> </w:t>
      </w:r>
      <w:r w:rsidRPr="00F12C08">
        <w:rPr>
          <w:rFonts w:hint="cs"/>
          <w:rtl/>
          <w:lang w:val="en-PL"/>
        </w:rPr>
        <w:t>أفريقيا</w:t>
      </w:r>
      <w:r w:rsidR="001D3243">
        <w:rPr>
          <w:rStyle w:val="FootnoteReference"/>
          <w:rtl/>
          <w:lang w:val="en-PL"/>
        </w:rPr>
        <w:footnoteReference w:id="24"/>
      </w:r>
      <w:r w:rsidRPr="00F12C08">
        <w:rPr>
          <w:rtl/>
          <w:lang w:val="en-PL"/>
        </w:rPr>
        <w:t xml:space="preserve">. </w:t>
      </w:r>
      <w:r w:rsidRPr="00F12C08">
        <w:rPr>
          <w:rFonts w:hint="cs"/>
          <w:rtl/>
          <w:lang w:val="en-PL"/>
        </w:rPr>
        <w:t>بالنسبة</w:t>
      </w:r>
      <w:r w:rsidRPr="00F12C08">
        <w:rPr>
          <w:rtl/>
          <w:lang w:val="en-PL"/>
        </w:rPr>
        <w:t xml:space="preserve"> </w:t>
      </w:r>
      <w:r w:rsidRPr="00F12C08">
        <w:rPr>
          <w:rFonts w:hint="cs"/>
          <w:rtl/>
          <w:lang w:val="en-PL"/>
        </w:rPr>
        <w:t>منافع الأطفال،</w:t>
      </w:r>
      <w:r w:rsidRPr="00F12C08">
        <w:rPr>
          <w:rtl/>
          <w:lang w:val="en-PL"/>
        </w:rPr>
        <w:t xml:space="preserve"> </w:t>
      </w:r>
      <w:r w:rsidRPr="00F12C08">
        <w:rPr>
          <w:rFonts w:hint="cs"/>
          <w:rtl/>
          <w:lang w:val="en-PL"/>
        </w:rPr>
        <w:t>يجب</w:t>
      </w:r>
      <w:r w:rsidRPr="00F12C08">
        <w:rPr>
          <w:rtl/>
          <w:lang w:val="en-PL"/>
        </w:rPr>
        <w:t xml:space="preserve"> </w:t>
      </w:r>
      <w:r w:rsidRPr="00F12C08">
        <w:rPr>
          <w:rFonts w:hint="cs"/>
          <w:rtl/>
          <w:lang w:val="en-PL"/>
        </w:rPr>
        <w:t>أن</w:t>
      </w:r>
      <w:r w:rsidRPr="00F12C08">
        <w:rPr>
          <w:rtl/>
          <w:lang w:val="en-PL"/>
        </w:rPr>
        <w:t xml:space="preserve"> </w:t>
      </w:r>
      <w:r w:rsidRPr="00F12C08">
        <w:rPr>
          <w:rFonts w:hint="cs"/>
          <w:rtl/>
          <w:lang w:val="en-PL"/>
        </w:rPr>
        <w:t>يأخذ</w:t>
      </w:r>
      <w:r w:rsidRPr="00F12C08">
        <w:rPr>
          <w:rtl/>
          <w:lang w:val="en-PL"/>
        </w:rPr>
        <w:t xml:space="preserve"> </w:t>
      </w:r>
      <w:r w:rsidRPr="00F12C08">
        <w:rPr>
          <w:rFonts w:hint="cs"/>
          <w:rtl/>
          <w:lang w:val="en-PL"/>
        </w:rPr>
        <w:t>هذا</w:t>
      </w:r>
      <w:r w:rsidRPr="00F12C08">
        <w:rPr>
          <w:rtl/>
          <w:lang w:val="en-PL"/>
        </w:rPr>
        <w:t xml:space="preserve"> </w:t>
      </w:r>
      <w:r w:rsidRPr="00F12C08">
        <w:rPr>
          <w:rFonts w:hint="cs"/>
          <w:rtl/>
          <w:lang w:val="en-PL"/>
        </w:rPr>
        <w:t>التقييم</w:t>
      </w:r>
      <w:r w:rsidRPr="00F12C08">
        <w:rPr>
          <w:rtl/>
          <w:lang w:val="en-PL"/>
        </w:rPr>
        <w:t xml:space="preserve"> </w:t>
      </w:r>
      <w:r w:rsidRPr="00F12C08">
        <w:rPr>
          <w:rFonts w:hint="cs"/>
          <w:rtl/>
          <w:lang w:val="en-PL"/>
        </w:rPr>
        <w:t>في</w:t>
      </w:r>
      <w:r w:rsidRPr="00F12C08">
        <w:rPr>
          <w:rtl/>
          <w:lang w:val="en-PL"/>
        </w:rPr>
        <w:t xml:space="preserve"> </w:t>
      </w:r>
      <w:r w:rsidRPr="00F12C08">
        <w:rPr>
          <w:rFonts w:hint="cs"/>
          <w:rtl/>
          <w:lang w:val="en-PL"/>
        </w:rPr>
        <w:t>الاعتبار</w:t>
      </w:r>
      <w:r w:rsidRPr="00F12C08">
        <w:rPr>
          <w:rtl/>
          <w:lang w:val="en-PL"/>
        </w:rPr>
        <w:t xml:space="preserve"> </w:t>
      </w:r>
      <w:r w:rsidRPr="00F12C08">
        <w:rPr>
          <w:rFonts w:hint="cs"/>
          <w:rtl/>
          <w:lang w:val="en-PL"/>
        </w:rPr>
        <w:t>دخل</w:t>
      </w:r>
      <w:r w:rsidRPr="00F12C08">
        <w:rPr>
          <w:rtl/>
          <w:lang w:val="en-PL"/>
        </w:rPr>
        <w:t xml:space="preserve"> </w:t>
      </w:r>
      <w:r w:rsidRPr="00F12C08">
        <w:rPr>
          <w:rFonts w:hint="cs"/>
          <w:rtl/>
          <w:lang w:val="en-PL"/>
        </w:rPr>
        <w:t>القائم</w:t>
      </w:r>
      <w:r w:rsidRPr="00F12C08">
        <w:rPr>
          <w:rtl/>
          <w:lang w:val="en-PL"/>
        </w:rPr>
        <w:t xml:space="preserve"> </w:t>
      </w:r>
      <w:r w:rsidRPr="00F12C08">
        <w:rPr>
          <w:rFonts w:hint="cs"/>
          <w:rtl/>
          <w:lang w:val="en-PL"/>
        </w:rPr>
        <w:t>بالرعاية</w:t>
      </w:r>
      <w:r w:rsidRPr="00F12C08">
        <w:rPr>
          <w:rtl/>
          <w:lang w:val="en-PL"/>
        </w:rPr>
        <w:t xml:space="preserve"> </w:t>
      </w:r>
      <w:r w:rsidRPr="00F12C08">
        <w:rPr>
          <w:rFonts w:hint="cs"/>
          <w:rtl/>
          <w:lang w:val="en-PL"/>
        </w:rPr>
        <w:t>فقط</w:t>
      </w:r>
      <w:r w:rsidRPr="00F12C08">
        <w:rPr>
          <w:rtl/>
          <w:lang w:val="en-PL"/>
        </w:rPr>
        <w:t>.</w:t>
      </w:r>
    </w:p>
    <w:p w14:paraId="588C33B8" w14:textId="77777777" w:rsidR="003379A8" w:rsidRDefault="003379A8" w:rsidP="003379A8">
      <w:pPr>
        <w:bidi/>
        <w:jc w:val="both"/>
        <w:rPr>
          <w:rtl/>
          <w:lang w:val="en-PL"/>
        </w:rPr>
      </w:pPr>
    </w:p>
    <w:p w14:paraId="6952C5CF" w14:textId="77777777" w:rsidR="00F2356F" w:rsidRDefault="00F2356F" w:rsidP="00F2356F">
      <w:pPr>
        <w:bidi/>
        <w:jc w:val="both"/>
        <w:rPr>
          <w:rtl/>
          <w:lang w:val="en-PL"/>
        </w:rPr>
      </w:pPr>
    </w:p>
    <w:p w14:paraId="2B0A4AB3" w14:textId="08A87A5F" w:rsidR="00EF1455" w:rsidRDefault="00EF1455" w:rsidP="00EF1455">
      <w:pPr>
        <w:bidi/>
        <w:jc w:val="both"/>
        <w:rPr>
          <w:rtl/>
        </w:rPr>
      </w:pPr>
      <w:r>
        <w:rPr>
          <w:rFonts w:hint="cs"/>
          <w:rtl/>
          <w:lang w:val="en-PL"/>
        </w:rPr>
        <w:t xml:space="preserve">٤.٢.٤ </w:t>
      </w:r>
      <w:r>
        <w:rPr>
          <w:rtl/>
        </w:rPr>
        <w:t>نوع آلية تقييم الإعاقة المستخدمة</w:t>
      </w:r>
    </w:p>
    <w:p w14:paraId="224FF657" w14:textId="65B6D367" w:rsidR="003379A8" w:rsidRDefault="003379A8" w:rsidP="003379A8">
      <w:pPr>
        <w:bidi/>
        <w:jc w:val="both"/>
        <w:rPr>
          <w:rtl/>
        </w:rPr>
      </w:pPr>
      <w:r>
        <w:rPr>
          <w:rFonts w:cs="Arial" w:hint="cs"/>
          <w:rtl/>
        </w:rPr>
        <w:t>حتى</w:t>
      </w:r>
      <w:r>
        <w:rPr>
          <w:rFonts w:cs="Arial"/>
          <w:rtl/>
        </w:rPr>
        <w:t xml:space="preserve"> </w:t>
      </w:r>
      <w:r>
        <w:rPr>
          <w:rFonts w:cs="Arial" w:hint="cs"/>
          <w:rtl/>
        </w:rPr>
        <w:t>عندما</w:t>
      </w:r>
      <w:r>
        <w:rPr>
          <w:rFonts w:cs="Arial"/>
          <w:rtl/>
        </w:rPr>
        <w:t xml:space="preserve"> </w:t>
      </w:r>
      <w:r>
        <w:rPr>
          <w:rFonts w:cs="Arial" w:hint="cs"/>
          <w:rtl/>
        </w:rPr>
        <w:t>تكون</w:t>
      </w:r>
      <w:r>
        <w:rPr>
          <w:rFonts w:cs="Arial"/>
          <w:rtl/>
        </w:rPr>
        <w:t xml:space="preserve"> </w:t>
      </w:r>
      <w:r>
        <w:rPr>
          <w:rFonts w:cs="Arial" w:hint="cs"/>
          <w:rtl/>
        </w:rPr>
        <w:t>المنافع</w:t>
      </w:r>
      <w:r>
        <w:rPr>
          <w:rFonts w:cs="Arial"/>
          <w:rtl/>
        </w:rPr>
        <w:t xml:space="preserve"> </w:t>
      </w:r>
      <w:r>
        <w:rPr>
          <w:rFonts w:cs="Arial" w:hint="cs"/>
          <w:rtl/>
        </w:rPr>
        <w:t>الخاصة</w:t>
      </w:r>
      <w:r>
        <w:rPr>
          <w:rFonts w:cs="Arial"/>
          <w:rtl/>
        </w:rPr>
        <w:t xml:space="preserve"> </w:t>
      </w:r>
      <w:r>
        <w:rPr>
          <w:rFonts w:cs="Arial" w:hint="cs"/>
          <w:rtl/>
        </w:rPr>
        <w:t>بالإعاقة</w:t>
      </w:r>
      <w:r>
        <w:rPr>
          <w:rFonts w:cs="Arial"/>
          <w:rtl/>
        </w:rPr>
        <w:t xml:space="preserve"> </w:t>
      </w:r>
      <w:r>
        <w:rPr>
          <w:rFonts w:cs="Arial" w:hint="cs"/>
          <w:rtl/>
        </w:rPr>
        <w:t>شاملة،</w:t>
      </w:r>
      <w:r>
        <w:rPr>
          <w:rFonts w:cs="Arial"/>
          <w:rtl/>
        </w:rPr>
        <w:t xml:space="preserve"> </w:t>
      </w:r>
      <w:r>
        <w:rPr>
          <w:rFonts w:cs="Arial" w:hint="cs"/>
          <w:rtl/>
        </w:rPr>
        <w:t>لا</w:t>
      </w:r>
      <w:r>
        <w:rPr>
          <w:rFonts w:cs="Arial"/>
          <w:rtl/>
        </w:rPr>
        <w:t xml:space="preserve"> </w:t>
      </w:r>
      <w:r>
        <w:rPr>
          <w:rFonts w:cs="Arial" w:hint="cs"/>
          <w:rtl/>
        </w:rPr>
        <w:t>يُضمن</w:t>
      </w:r>
      <w:r>
        <w:rPr>
          <w:rFonts w:cs="Arial"/>
          <w:rtl/>
        </w:rPr>
        <w:t xml:space="preserve"> </w:t>
      </w:r>
      <w:r>
        <w:rPr>
          <w:rFonts w:cs="Arial" w:hint="cs"/>
          <w:rtl/>
        </w:rPr>
        <w:t>تغطية</w:t>
      </w:r>
      <w:r>
        <w:rPr>
          <w:rFonts w:cs="Arial"/>
          <w:rtl/>
        </w:rPr>
        <w:t xml:space="preserve"> </w:t>
      </w:r>
      <w:r>
        <w:rPr>
          <w:rFonts w:cs="Arial" w:hint="cs"/>
          <w:rtl/>
        </w:rPr>
        <w:t>جميع</w:t>
      </w:r>
      <w:r>
        <w:rPr>
          <w:rFonts w:cs="Arial"/>
          <w:rtl/>
        </w:rPr>
        <w:t xml:space="preserve"> </w:t>
      </w:r>
      <w:r>
        <w:rPr>
          <w:rFonts w:cs="Arial" w:hint="cs"/>
          <w:rtl/>
        </w:rPr>
        <w:t>الأشخاص</w:t>
      </w:r>
      <w:r>
        <w:rPr>
          <w:rFonts w:cs="Arial"/>
          <w:rtl/>
        </w:rPr>
        <w:t xml:space="preserve"> </w:t>
      </w:r>
      <w:r>
        <w:rPr>
          <w:rFonts w:cs="Arial" w:hint="cs"/>
          <w:rtl/>
        </w:rPr>
        <w:t>المؤهلين</w:t>
      </w:r>
      <w:r>
        <w:rPr>
          <w:rFonts w:cs="Arial"/>
          <w:rtl/>
        </w:rPr>
        <w:t xml:space="preserve"> </w:t>
      </w:r>
      <w:r>
        <w:rPr>
          <w:rFonts w:cs="Arial" w:hint="cs"/>
          <w:rtl/>
        </w:rPr>
        <w:t>ذوي</w:t>
      </w:r>
      <w:r>
        <w:rPr>
          <w:rFonts w:cs="Arial"/>
          <w:rtl/>
        </w:rPr>
        <w:t xml:space="preserve"> </w:t>
      </w:r>
      <w:r>
        <w:rPr>
          <w:rFonts w:cs="Arial" w:hint="cs"/>
          <w:rtl/>
        </w:rPr>
        <w:t>الإعاقة</w:t>
      </w:r>
      <w:r>
        <w:rPr>
          <w:rFonts w:cs="Arial"/>
          <w:rtl/>
        </w:rPr>
        <w:t xml:space="preserve">. </w:t>
      </w:r>
      <w:r>
        <w:rPr>
          <w:rFonts w:cs="Arial" w:hint="cs"/>
          <w:rtl/>
        </w:rPr>
        <w:t>على</w:t>
      </w:r>
      <w:r>
        <w:rPr>
          <w:rFonts w:cs="Arial"/>
          <w:rtl/>
        </w:rPr>
        <w:t xml:space="preserve"> </w:t>
      </w:r>
      <w:r>
        <w:rPr>
          <w:rFonts w:cs="Arial" w:hint="cs"/>
          <w:rtl/>
        </w:rPr>
        <w:t>سبيل</w:t>
      </w:r>
      <w:r>
        <w:rPr>
          <w:rFonts w:cs="Arial"/>
          <w:rtl/>
        </w:rPr>
        <w:t xml:space="preserve"> </w:t>
      </w:r>
      <w:r>
        <w:rPr>
          <w:rFonts w:cs="Arial" w:hint="cs"/>
          <w:rtl/>
        </w:rPr>
        <w:t>المثال،</w:t>
      </w:r>
      <w:r>
        <w:rPr>
          <w:rFonts w:cs="Arial"/>
          <w:rtl/>
        </w:rPr>
        <w:t xml:space="preserve"> </w:t>
      </w:r>
      <w:r>
        <w:rPr>
          <w:rFonts w:cs="Arial" w:hint="cs"/>
          <w:rtl/>
        </w:rPr>
        <w:t>٢٧</w:t>
      </w:r>
      <w:r>
        <w:rPr>
          <w:rFonts w:cs="Arial"/>
          <w:rtl/>
        </w:rPr>
        <w:t xml:space="preserve">٪ </w:t>
      </w:r>
      <w:r>
        <w:rPr>
          <w:rFonts w:cs="Arial" w:hint="cs"/>
          <w:rtl/>
        </w:rPr>
        <w:t>من</w:t>
      </w:r>
      <w:r>
        <w:rPr>
          <w:rFonts w:cs="Arial"/>
          <w:rtl/>
        </w:rPr>
        <w:t xml:space="preserve"> </w:t>
      </w:r>
      <w:r>
        <w:rPr>
          <w:rFonts w:cs="Arial" w:hint="cs"/>
          <w:rtl/>
        </w:rPr>
        <w:t>الأشخاص</w:t>
      </w:r>
      <w:r>
        <w:rPr>
          <w:rFonts w:cs="Arial"/>
          <w:rtl/>
        </w:rPr>
        <w:t xml:space="preserve"> </w:t>
      </w:r>
      <w:r>
        <w:rPr>
          <w:rFonts w:cs="Arial" w:hint="cs"/>
          <w:rtl/>
        </w:rPr>
        <w:t>ذوي</w:t>
      </w:r>
      <w:r>
        <w:rPr>
          <w:rFonts w:cs="Arial"/>
          <w:rtl/>
        </w:rPr>
        <w:t xml:space="preserve"> </w:t>
      </w:r>
      <w:r>
        <w:rPr>
          <w:rFonts w:cs="Arial" w:hint="cs"/>
          <w:rtl/>
        </w:rPr>
        <w:t>الإعاقات</w:t>
      </w:r>
      <w:r>
        <w:rPr>
          <w:rFonts w:cs="Arial"/>
          <w:rtl/>
        </w:rPr>
        <w:t xml:space="preserve"> </w:t>
      </w:r>
      <w:r>
        <w:rPr>
          <w:rFonts w:cs="Arial" w:hint="cs"/>
          <w:rtl/>
        </w:rPr>
        <w:t>الشديدة</w:t>
      </w:r>
      <w:r>
        <w:rPr>
          <w:rFonts w:cs="Arial"/>
          <w:rtl/>
        </w:rPr>
        <w:t xml:space="preserve"> </w:t>
      </w:r>
      <w:r>
        <w:rPr>
          <w:rFonts w:cs="Arial" w:hint="cs"/>
          <w:rtl/>
        </w:rPr>
        <w:t>لا</w:t>
      </w:r>
      <w:r>
        <w:rPr>
          <w:rFonts w:cs="Arial"/>
          <w:rtl/>
        </w:rPr>
        <w:t xml:space="preserve"> </w:t>
      </w:r>
      <w:r>
        <w:rPr>
          <w:rFonts w:cs="Arial" w:hint="cs"/>
          <w:rtl/>
        </w:rPr>
        <w:t>يحصلون</w:t>
      </w:r>
      <w:r>
        <w:rPr>
          <w:rFonts w:cs="Arial"/>
          <w:rtl/>
        </w:rPr>
        <w:t xml:space="preserve"> </w:t>
      </w:r>
      <w:r>
        <w:rPr>
          <w:rFonts w:cs="Arial" w:hint="cs"/>
          <w:rtl/>
        </w:rPr>
        <w:t>على</w:t>
      </w:r>
      <w:r>
        <w:rPr>
          <w:rFonts w:cs="Arial"/>
          <w:rtl/>
        </w:rPr>
        <w:t xml:space="preserve"> </w:t>
      </w:r>
      <w:r>
        <w:rPr>
          <w:rFonts w:cs="Arial" w:hint="cs"/>
          <w:rtl/>
        </w:rPr>
        <w:t>معاش</w:t>
      </w:r>
      <w:r>
        <w:rPr>
          <w:rFonts w:cs="Arial"/>
          <w:rtl/>
        </w:rPr>
        <w:t xml:space="preserve"> </w:t>
      </w:r>
      <w:r>
        <w:rPr>
          <w:rFonts w:cs="Arial" w:hint="cs"/>
          <w:rtl/>
        </w:rPr>
        <w:t>العجز</w:t>
      </w:r>
      <w:r>
        <w:rPr>
          <w:rFonts w:cs="Arial"/>
          <w:rtl/>
        </w:rPr>
        <w:t xml:space="preserve"> </w:t>
      </w:r>
      <w:r>
        <w:rPr>
          <w:rFonts w:cs="Arial" w:hint="cs"/>
          <w:rtl/>
        </w:rPr>
        <w:t>الأساسي</w:t>
      </w:r>
      <w:r>
        <w:rPr>
          <w:rFonts w:cs="Arial"/>
          <w:rtl/>
        </w:rPr>
        <w:t xml:space="preserve"> </w:t>
      </w:r>
      <w:r>
        <w:rPr>
          <w:rFonts w:cs="Arial" w:hint="cs"/>
          <w:rtl/>
        </w:rPr>
        <w:t>الشامل</w:t>
      </w:r>
      <w:r>
        <w:rPr>
          <w:rFonts w:cs="Arial"/>
          <w:rtl/>
        </w:rPr>
        <w:t xml:space="preserve"> </w:t>
      </w:r>
      <w:r>
        <w:rPr>
          <w:rFonts w:cs="Arial" w:hint="cs"/>
          <w:rtl/>
        </w:rPr>
        <w:t>في</w:t>
      </w:r>
      <w:r>
        <w:rPr>
          <w:rFonts w:cs="Arial"/>
          <w:rtl/>
        </w:rPr>
        <w:t xml:space="preserve"> </w:t>
      </w:r>
      <w:r>
        <w:rPr>
          <w:rFonts w:cs="Arial" w:hint="cs"/>
          <w:rtl/>
        </w:rPr>
        <w:t>موريشيوس</w:t>
      </w:r>
      <w:r w:rsidR="001D3243">
        <w:rPr>
          <w:rStyle w:val="FootnoteReference"/>
          <w:rFonts w:cs="Arial"/>
          <w:rtl/>
        </w:rPr>
        <w:footnoteReference w:id="25"/>
      </w:r>
      <w:r>
        <w:t>.</w:t>
      </w:r>
    </w:p>
    <w:p w14:paraId="70AA1FE0" w14:textId="77777777" w:rsidR="003379A8" w:rsidRDefault="003379A8" w:rsidP="003379A8">
      <w:pPr>
        <w:bidi/>
        <w:jc w:val="both"/>
        <w:rPr>
          <w:rtl/>
        </w:rPr>
      </w:pPr>
    </w:p>
    <w:p w14:paraId="4995BE06" w14:textId="6C98DEF0" w:rsidR="003379A8" w:rsidRDefault="003379A8" w:rsidP="003379A8">
      <w:pPr>
        <w:bidi/>
        <w:jc w:val="both"/>
        <w:rPr>
          <w:rFonts w:cs="Arial"/>
          <w:rtl/>
        </w:rPr>
      </w:pPr>
      <w:r>
        <w:rPr>
          <w:rFonts w:cs="Arial" w:hint="cs"/>
          <w:rtl/>
        </w:rPr>
        <w:t>يشير</w:t>
      </w:r>
      <w:r>
        <w:rPr>
          <w:rFonts w:cs="Arial"/>
          <w:rtl/>
        </w:rPr>
        <w:t xml:space="preserve"> </w:t>
      </w:r>
      <w:r>
        <w:rPr>
          <w:rFonts w:cs="Arial" w:hint="cs"/>
          <w:rtl/>
        </w:rPr>
        <w:t>نقص</w:t>
      </w:r>
      <w:r>
        <w:rPr>
          <w:rFonts w:cs="Arial"/>
          <w:rtl/>
        </w:rPr>
        <w:t xml:space="preserve"> </w:t>
      </w:r>
      <w:r>
        <w:rPr>
          <w:rFonts w:cs="Arial" w:hint="cs"/>
          <w:rtl/>
        </w:rPr>
        <w:t>التغطية</w:t>
      </w:r>
      <w:r>
        <w:rPr>
          <w:rFonts w:cs="Arial"/>
          <w:rtl/>
        </w:rPr>
        <w:t xml:space="preserve"> </w:t>
      </w:r>
      <w:r>
        <w:rPr>
          <w:rFonts w:cs="Arial" w:hint="cs"/>
          <w:rtl/>
        </w:rPr>
        <w:t>للأشخاص</w:t>
      </w:r>
      <w:r>
        <w:rPr>
          <w:rFonts w:cs="Arial"/>
          <w:rtl/>
        </w:rPr>
        <w:t xml:space="preserve"> </w:t>
      </w:r>
      <w:r>
        <w:rPr>
          <w:rFonts w:cs="Arial" w:hint="cs"/>
          <w:rtl/>
        </w:rPr>
        <w:t>المؤهلين</w:t>
      </w:r>
      <w:r>
        <w:rPr>
          <w:rFonts w:cs="Arial"/>
          <w:rtl/>
        </w:rPr>
        <w:t xml:space="preserve"> </w:t>
      </w:r>
      <w:r>
        <w:rPr>
          <w:rFonts w:cs="Arial" w:hint="cs"/>
          <w:rtl/>
        </w:rPr>
        <w:t>ذوي</w:t>
      </w:r>
      <w:r>
        <w:rPr>
          <w:rFonts w:cs="Arial"/>
          <w:rtl/>
        </w:rPr>
        <w:t xml:space="preserve"> </w:t>
      </w:r>
      <w:r>
        <w:rPr>
          <w:rFonts w:cs="Arial" w:hint="cs"/>
          <w:rtl/>
        </w:rPr>
        <w:t>الإعاقة،</w:t>
      </w:r>
      <w:r>
        <w:rPr>
          <w:rFonts w:cs="Arial"/>
          <w:rtl/>
        </w:rPr>
        <w:t xml:space="preserve"> </w:t>
      </w:r>
      <w:r>
        <w:rPr>
          <w:rFonts w:cs="Arial" w:hint="cs"/>
          <w:rtl/>
        </w:rPr>
        <w:t>حتى</w:t>
      </w:r>
      <w:r>
        <w:rPr>
          <w:rFonts w:cs="Arial"/>
          <w:rtl/>
        </w:rPr>
        <w:t xml:space="preserve"> </w:t>
      </w:r>
      <w:r>
        <w:rPr>
          <w:rFonts w:cs="Arial" w:hint="cs"/>
          <w:rtl/>
        </w:rPr>
        <w:t>عندما</w:t>
      </w:r>
      <w:r>
        <w:rPr>
          <w:rFonts w:cs="Arial"/>
          <w:rtl/>
        </w:rPr>
        <w:t xml:space="preserve"> </w:t>
      </w:r>
      <w:r>
        <w:rPr>
          <w:rFonts w:cs="Arial" w:hint="cs"/>
          <w:rtl/>
        </w:rPr>
        <w:t>تكون</w:t>
      </w:r>
      <w:r>
        <w:rPr>
          <w:rFonts w:cs="Arial"/>
          <w:rtl/>
        </w:rPr>
        <w:t xml:space="preserve"> </w:t>
      </w:r>
      <w:r>
        <w:rPr>
          <w:rFonts w:cs="Arial" w:hint="cs"/>
          <w:rtl/>
        </w:rPr>
        <w:t>الأنظمة</w:t>
      </w:r>
      <w:r>
        <w:rPr>
          <w:rFonts w:cs="Arial"/>
          <w:rtl/>
        </w:rPr>
        <w:t xml:space="preserve"> </w:t>
      </w:r>
      <w:r>
        <w:rPr>
          <w:rFonts w:cs="Arial" w:hint="cs"/>
          <w:rtl/>
        </w:rPr>
        <w:t>شاملة،</w:t>
      </w:r>
      <w:r>
        <w:rPr>
          <w:rFonts w:cs="Arial"/>
          <w:rtl/>
        </w:rPr>
        <w:t xml:space="preserve"> </w:t>
      </w:r>
      <w:r>
        <w:rPr>
          <w:rFonts w:cs="Arial" w:hint="cs"/>
          <w:rtl/>
        </w:rPr>
        <w:t>إلى</w:t>
      </w:r>
      <w:r>
        <w:rPr>
          <w:rFonts w:cs="Arial"/>
          <w:rtl/>
        </w:rPr>
        <w:t xml:space="preserve"> </w:t>
      </w:r>
      <w:r>
        <w:rPr>
          <w:rFonts w:cs="Arial" w:hint="cs"/>
          <w:rtl/>
        </w:rPr>
        <w:t>وجود</w:t>
      </w:r>
      <w:r>
        <w:rPr>
          <w:rFonts w:cs="Arial"/>
          <w:rtl/>
        </w:rPr>
        <w:t xml:space="preserve"> </w:t>
      </w:r>
      <w:r>
        <w:rPr>
          <w:rFonts w:cs="Arial" w:hint="cs"/>
          <w:rtl/>
        </w:rPr>
        <w:t>حواجز</w:t>
      </w:r>
      <w:r>
        <w:rPr>
          <w:rFonts w:cs="Arial"/>
          <w:rtl/>
        </w:rPr>
        <w:t xml:space="preserve"> </w:t>
      </w:r>
      <w:r>
        <w:rPr>
          <w:rFonts w:cs="Arial" w:hint="cs"/>
          <w:rtl/>
        </w:rPr>
        <w:t>أخرى</w:t>
      </w:r>
      <w:r>
        <w:rPr>
          <w:rFonts w:cs="Arial"/>
          <w:rtl/>
        </w:rPr>
        <w:t xml:space="preserve"> </w:t>
      </w:r>
      <w:r>
        <w:rPr>
          <w:rFonts w:cs="Arial" w:hint="cs"/>
          <w:rtl/>
        </w:rPr>
        <w:t>تعيق</w:t>
      </w:r>
      <w:r>
        <w:rPr>
          <w:rFonts w:cs="Arial"/>
          <w:rtl/>
        </w:rPr>
        <w:t xml:space="preserve"> </w:t>
      </w:r>
      <w:r>
        <w:rPr>
          <w:rFonts w:cs="Arial" w:hint="cs"/>
          <w:rtl/>
        </w:rPr>
        <w:t>الوصول،</w:t>
      </w:r>
      <w:r>
        <w:rPr>
          <w:rFonts w:cs="Arial"/>
          <w:rtl/>
        </w:rPr>
        <w:t xml:space="preserve"> </w:t>
      </w:r>
      <w:r>
        <w:rPr>
          <w:rFonts w:cs="Arial" w:hint="cs"/>
          <w:rtl/>
        </w:rPr>
        <w:t>مثل</w:t>
      </w:r>
      <w:r>
        <w:rPr>
          <w:rFonts w:cs="Arial"/>
          <w:rtl/>
        </w:rPr>
        <w:t xml:space="preserve"> </w:t>
      </w:r>
      <w:r>
        <w:rPr>
          <w:rFonts w:cs="Arial" w:hint="cs"/>
          <w:rtl/>
        </w:rPr>
        <w:t>آليات</w:t>
      </w:r>
      <w:r>
        <w:rPr>
          <w:rFonts w:cs="Arial"/>
          <w:rtl/>
        </w:rPr>
        <w:t xml:space="preserve"> </w:t>
      </w:r>
      <w:r>
        <w:rPr>
          <w:rFonts w:cs="Arial" w:hint="cs"/>
          <w:rtl/>
        </w:rPr>
        <w:t>تقييم</w:t>
      </w:r>
      <w:r>
        <w:rPr>
          <w:rFonts w:cs="Arial"/>
          <w:rtl/>
        </w:rPr>
        <w:t xml:space="preserve"> </w:t>
      </w:r>
      <w:r>
        <w:rPr>
          <w:rFonts w:cs="Arial" w:hint="cs"/>
          <w:rtl/>
        </w:rPr>
        <w:t>الإعاقة</w:t>
      </w:r>
      <w:r>
        <w:rPr>
          <w:rFonts w:cs="Arial"/>
          <w:rtl/>
        </w:rPr>
        <w:t xml:space="preserve"> </w:t>
      </w:r>
      <w:r>
        <w:rPr>
          <w:rFonts w:cs="Arial" w:hint="cs"/>
          <w:rtl/>
        </w:rPr>
        <w:t>المعطلة</w:t>
      </w:r>
      <w:r w:rsidR="001D3243">
        <w:rPr>
          <w:rStyle w:val="FootnoteReference"/>
          <w:rFonts w:cs="Arial"/>
          <w:rtl/>
        </w:rPr>
        <w:footnoteReference w:id="26"/>
      </w:r>
      <w:r>
        <w:rPr>
          <w:rFonts w:cs="Arial"/>
          <w:rtl/>
        </w:rPr>
        <w:t xml:space="preserve">. </w:t>
      </w:r>
      <w:r>
        <w:rPr>
          <w:rFonts w:cs="Arial" w:hint="cs"/>
          <w:rtl/>
        </w:rPr>
        <w:t>بينما</w:t>
      </w:r>
      <w:r>
        <w:rPr>
          <w:rFonts w:cs="Arial"/>
          <w:rtl/>
        </w:rPr>
        <w:t xml:space="preserve"> </w:t>
      </w:r>
      <w:r>
        <w:rPr>
          <w:rFonts w:cs="Arial" w:hint="cs"/>
          <w:rtl/>
        </w:rPr>
        <w:t>يُعترف</w:t>
      </w:r>
      <w:r>
        <w:rPr>
          <w:rFonts w:cs="Arial"/>
          <w:rtl/>
        </w:rPr>
        <w:t xml:space="preserve"> </w:t>
      </w:r>
      <w:r>
        <w:rPr>
          <w:rFonts w:cs="Arial" w:hint="cs"/>
          <w:rtl/>
        </w:rPr>
        <w:t>على</w:t>
      </w:r>
      <w:r>
        <w:rPr>
          <w:rFonts w:cs="Arial"/>
          <w:rtl/>
        </w:rPr>
        <w:t xml:space="preserve"> </w:t>
      </w:r>
      <w:r>
        <w:rPr>
          <w:rFonts w:cs="Arial" w:hint="cs"/>
          <w:rtl/>
        </w:rPr>
        <w:t>نطاق</w:t>
      </w:r>
      <w:r>
        <w:rPr>
          <w:rFonts w:cs="Arial"/>
          <w:rtl/>
        </w:rPr>
        <w:t xml:space="preserve"> </w:t>
      </w:r>
      <w:r>
        <w:rPr>
          <w:rFonts w:cs="Arial" w:hint="cs"/>
          <w:rtl/>
        </w:rPr>
        <w:t>واسع</w:t>
      </w:r>
      <w:r>
        <w:rPr>
          <w:rFonts w:cs="Arial"/>
          <w:rtl/>
        </w:rPr>
        <w:t xml:space="preserve"> </w:t>
      </w:r>
      <w:r>
        <w:rPr>
          <w:rFonts w:cs="Arial" w:hint="cs"/>
          <w:rtl/>
        </w:rPr>
        <w:t>بأن</w:t>
      </w:r>
      <w:r>
        <w:rPr>
          <w:rFonts w:cs="Arial"/>
          <w:rtl/>
        </w:rPr>
        <w:t xml:space="preserve"> </w:t>
      </w:r>
      <w:r>
        <w:rPr>
          <w:rFonts w:cs="Arial" w:hint="cs"/>
          <w:rtl/>
        </w:rPr>
        <w:t>الطريقة</w:t>
      </w:r>
      <w:r>
        <w:rPr>
          <w:rFonts w:cs="Arial"/>
          <w:rtl/>
        </w:rPr>
        <w:t xml:space="preserve"> </w:t>
      </w:r>
      <w:r>
        <w:rPr>
          <w:rFonts w:cs="Arial" w:hint="cs"/>
          <w:rtl/>
        </w:rPr>
        <w:t>الأكثر</w:t>
      </w:r>
      <w:r>
        <w:rPr>
          <w:rFonts w:cs="Arial"/>
          <w:rtl/>
        </w:rPr>
        <w:t xml:space="preserve"> </w:t>
      </w:r>
      <w:r>
        <w:rPr>
          <w:rFonts w:cs="Arial" w:hint="cs"/>
          <w:rtl/>
        </w:rPr>
        <w:t>فعالية</w:t>
      </w:r>
      <w:r>
        <w:rPr>
          <w:rFonts w:cs="Arial"/>
          <w:rtl/>
        </w:rPr>
        <w:t xml:space="preserve"> </w:t>
      </w:r>
      <w:r>
        <w:rPr>
          <w:rFonts w:cs="Arial" w:hint="cs"/>
          <w:rtl/>
        </w:rPr>
        <w:t>لتقييم</w:t>
      </w:r>
      <w:r>
        <w:rPr>
          <w:rFonts w:cs="Arial"/>
          <w:rtl/>
        </w:rPr>
        <w:t xml:space="preserve"> </w:t>
      </w:r>
      <w:r>
        <w:rPr>
          <w:rFonts w:cs="Arial" w:hint="cs"/>
          <w:rtl/>
        </w:rPr>
        <w:t>الإعاقة</w:t>
      </w:r>
      <w:r>
        <w:rPr>
          <w:rFonts w:cs="Arial"/>
          <w:rtl/>
        </w:rPr>
        <w:t xml:space="preserve"> </w:t>
      </w:r>
      <w:r>
        <w:rPr>
          <w:rFonts w:cs="Arial" w:hint="cs"/>
          <w:rtl/>
        </w:rPr>
        <w:t>هي</w:t>
      </w:r>
      <w:r>
        <w:rPr>
          <w:rFonts w:cs="Arial"/>
          <w:rtl/>
        </w:rPr>
        <w:t xml:space="preserve"> </w:t>
      </w:r>
      <w:r>
        <w:rPr>
          <w:rFonts w:cs="Arial" w:hint="cs"/>
          <w:rtl/>
        </w:rPr>
        <w:t>من</w:t>
      </w:r>
      <w:r>
        <w:rPr>
          <w:rFonts w:cs="Arial"/>
          <w:rtl/>
        </w:rPr>
        <w:t xml:space="preserve"> </w:t>
      </w:r>
      <w:r>
        <w:rPr>
          <w:rFonts w:cs="Arial" w:hint="cs"/>
          <w:rtl/>
        </w:rPr>
        <w:t>خلال</w:t>
      </w:r>
      <w:r>
        <w:rPr>
          <w:rFonts w:cs="Arial"/>
          <w:rtl/>
        </w:rPr>
        <w:t xml:space="preserve"> </w:t>
      </w:r>
      <w:r>
        <w:rPr>
          <w:rFonts w:cs="Arial" w:hint="cs"/>
          <w:rtl/>
        </w:rPr>
        <w:t>تقييم</w:t>
      </w:r>
      <w:r>
        <w:rPr>
          <w:rFonts w:cs="Arial"/>
          <w:rtl/>
        </w:rPr>
        <w:t xml:space="preserve"> </w:t>
      </w:r>
      <w:r>
        <w:rPr>
          <w:rFonts w:cs="Arial" w:hint="cs"/>
          <w:rtl/>
        </w:rPr>
        <w:t>كل</w:t>
      </w:r>
      <w:r>
        <w:rPr>
          <w:rFonts w:cs="Arial"/>
          <w:rtl/>
        </w:rPr>
        <w:t xml:space="preserve"> </w:t>
      </w:r>
      <w:r>
        <w:rPr>
          <w:rFonts w:cs="Arial" w:hint="cs"/>
          <w:rtl/>
        </w:rPr>
        <w:t>من</w:t>
      </w:r>
      <w:r>
        <w:rPr>
          <w:rFonts w:cs="Arial"/>
          <w:rtl/>
        </w:rPr>
        <w:t xml:space="preserve"> </w:t>
      </w:r>
      <w:r>
        <w:rPr>
          <w:rFonts w:cs="Arial" w:hint="cs"/>
          <w:rtl/>
        </w:rPr>
        <w:t>الإعاقة</w:t>
      </w:r>
      <w:r>
        <w:rPr>
          <w:rFonts w:cs="Arial"/>
          <w:rtl/>
        </w:rPr>
        <w:t xml:space="preserve"> </w:t>
      </w:r>
      <w:r>
        <w:rPr>
          <w:rFonts w:cs="Arial" w:hint="cs"/>
          <w:rtl/>
        </w:rPr>
        <w:t>الذاتية</w:t>
      </w:r>
      <w:r>
        <w:rPr>
          <w:rFonts w:cs="Arial"/>
          <w:rtl/>
        </w:rPr>
        <w:t xml:space="preserve"> </w:t>
      </w:r>
      <w:r>
        <w:rPr>
          <w:rFonts w:cs="Arial" w:hint="cs"/>
          <w:rtl/>
        </w:rPr>
        <w:t>والعوامل</w:t>
      </w:r>
      <w:r>
        <w:rPr>
          <w:rFonts w:cs="Arial"/>
          <w:rtl/>
        </w:rPr>
        <w:t xml:space="preserve"> </w:t>
      </w:r>
      <w:r>
        <w:rPr>
          <w:rFonts w:cs="Arial" w:hint="cs"/>
          <w:rtl/>
        </w:rPr>
        <w:t>الاجتماعية</w:t>
      </w:r>
      <w:r>
        <w:rPr>
          <w:rFonts w:cs="Arial"/>
          <w:rtl/>
        </w:rPr>
        <w:t xml:space="preserve"> </w:t>
      </w:r>
      <w:r>
        <w:rPr>
          <w:rFonts w:cs="Arial" w:hint="cs"/>
          <w:rtl/>
        </w:rPr>
        <w:t>والبيئية</w:t>
      </w:r>
      <w:r>
        <w:rPr>
          <w:rFonts w:cs="Arial"/>
          <w:rtl/>
        </w:rPr>
        <w:t xml:space="preserve"> </w:t>
      </w:r>
      <w:r>
        <w:rPr>
          <w:rFonts w:cs="Arial" w:hint="cs"/>
          <w:rtl/>
        </w:rPr>
        <w:t>التي</w:t>
      </w:r>
      <w:r>
        <w:rPr>
          <w:rFonts w:cs="Arial"/>
          <w:rtl/>
        </w:rPr>
        <w:t xml:space="preserve"> </w:t>
      </w:r>
      <w:r>
        <w:rPr>
          <w:rFonts w:cs="Arial" w:hint="cs"/>
          <w:rtl/>
        </w:rPr>
        <w:t>تؤثر</w:t>
      </w:r>
      <w:r>
        <w:rPr>
          <w:rFonts w:cs="Arial"/>
          <w:rtl/>
        </w:rPr>
        <w:t xml:space="preserve"> </w:t>
      </w:r>
      <w:r>
        <w:rPr>
          <w:rFonts w:cs="Arial" w:hint="cs"/>
          <w:rtl/>
        </w:rPr>
        <w:t>على</w:t>
      </w:r>
      <w:r>
        <w:rPr>
          <w:rFonts w:cs="Arial"/>
          <w:rtl/>
        </w:rPr>
        <w:t xml:space="preserve"> </w:t>
      </w:r>
      <w:r>
        <w:rPr>
          <w:rFonts w:cs="Arial" w:hint="cs"/>
          <w:rtl/>
        </w:rPr>
        <w:t>قدرة</w:t>
      </w:r>
      <w:r>
        <w:rPr>
          <w:rFonts w:cs="Arial"/>
          <w:rtl/>
        </w:rPr>
        <w:t xml:space="preserve"> </w:t>
      </w:r>
      <w:r>
        <w:rPr>
          <w:rFonts w:cs="Arial" w:hint="cs"/>
          <w:rtl/>
        </w:rPr>
        <w:t>الشخص</w:t>
      </w:r>
      <w:r>
        <w:rPr>
          <w:rFonts w:cs="Arial"/>
          <w:rtl/>
        </w:rPr>
        <w:t xml:space="preserve"> </w:t>
      </w:r>
      <w:r>
        <w:rPr>
          <w:rFonts w:cs="Arial" w:hint="cs"/>
          <w:rtl/>
        </w:rPr>
        <w:t>على</w:t>
      </w:r>
      <w:r>
        <w:rPr>
          <w:rFonts w:cs="Arial"/>
          <w:rtl/>
        </w:rPr>
        <w:t xml:space="preserve"> </w:t>
      </w:r>
      <w:r>
        <w:rPr>
          <w:rFonts w:cs="Arial" w:hint="cs"/>
          <w:rtl/>
        </w:rPr>
        <w:t>أداء</w:t>
      </w:r>
      <w:r>
        <w:rPr>
          <w:rFonts w:cs="Arial"/>
          <w:rtl/>
        </w:rPr>
        <w:t xml:space="preserve"> </w:t>
      </w:r>
      <w:r>
        <w:rPr>
          <w:rFonts w:cs="Arial" w:hint="cs"/>
          <w:rtl/>
        </w:rPr>
        <w:t>الأنشطة</w:t>
      </w:r>
      <w:r>
        <w:rPr>
          <w:rFonts w:cs="Arial"/>
          <w:rtl/>
        </w:rPr>
        <w:t xml:space="preserve"> </w:t>
      </w:r>
      <w:r>
        <w:rPr>
          <w:rFonts w:cs="Arial" w:hint="cs"/>
          <w:rtl/>
        </w:rPr>
        <w:t>اليومية،</w:t>
      </w:r>
      <w:r>
        <w:rPr>
          <w:rFonts w:cs="Arial"/>
          <w:rtl/>
        </w:rPr>
        <w:t xml:space="preserve"> </w:t>
      </w:r>
      <w:r>
        <w:rPr>
          <w:rFonts w:cs="Arial" w:hint="cs"/>
          <w:rtl/>
        </w:rPr>
        <w:t>فإن</w:t>
      </w:r>
      <w:r>
        <w:rPr>
          <w:rFonts w:cs="Arial"/>
          <w:rtl/>
        </w:rPr>
        <w:t xml:space="preserve"> </w:t>
      </w:r>
      <w:r>
        <w:rPr>
          <w:rFonts w:cs="Arial" w:hint="cs"/>
          <w:rtl/>
        </w:rPr>
        <w:t>عددًا</w:t>
      </w:r>
      <w:r>
        <w:rPr>
          <w:rFonts w:cs="Arial"/>
          <w:rtl/>
        </w:rPr>
        <w:t xml:space="preserve"> </w:t>
      </w:r>
      <w:r>
        <w:rPr>
          <w:rFonts w:cs="Arial" w:hint="cs"/>
          <w:rtl/>
        </w:rPr>
        <w:t>قليلاً</w:t>
      </w:r>
      <w:r>
        <w:rPr>
          <w:rFonts w:cs="Arial"/>
          <w:rtl/>
        </w:rPr>
        <w:t xml:space="preserve"> </w:t>
      </w:r>
      <w:r>
        <w:rPr>
          <w:rFonts w:cs="Arial" w:hint="cs"/>
          <w:rtl/>
        </w:rPr>
        <w:t>من</w:t>
      </w:r>
      <w:r>
        <w:rPr>
          <w:rFonts w:cs="Arial"/>
          <w:rtl/>
        </w:rPr>
        <w:t xml:space="preserve"> </w:t>
      </w:r>
      <w:r>
        <w:rPr>
          <w:rFonts w:cs="Arial" w:hint="cs"/>
          <w:rtl/>
        </w:rPr>
        <w:t>البلدان</w:t>
      </w:r>
      <w:r>
        <w:rPr>
          <w:rFonts w:cs="Arial"/>
          <w:rtl/>
        </w:rPr>
        <w:t xml:space="preserve"> </w:t>
      </w:r>
      <w:r>
        <w:rPr>
          <w:rFonts w:cs="Arial" w:hint="cs"/>
          <w:rtl/>
        </w:rPr>
        <w:t>يتبنى</w:t>
      </w:r>
      <w:r>
        <w:rPr>
          <w:rFonts w:cs="Arial"/>
          <w:rtl/>
        </w:rPr>
        <w:t xml:space="preserve"> </w:t>
      </w:r>
      <w:r>
        <w:rPr>
          <w:rFonts w:cs="Arial" w:hint="cs"/>
          <w:rtl/>
        </w:rPr>
        <w:t>هذا</w:t>
      </w:r>
      <w:r>
        <w:rPr>
          <w:rFonts w:cs="Arial"/>
          <w:rtl/>
        </w:rPr>
        <w:t xml:space="preserve"> </w:t>
      </w:r>
      <w:r>
        <w:rPr>
          <w:rFonts w:cs="Arial" w:hint="cs"/>
          <w:rtl/>
        </w:rPr>
        <w:t>النهج</w:t>
      </w:r>
      <w:r>
        <w:rPr>
          <w:rFonts w:cs="Arial"/>
          <w:rtl/>
        </w:rPr>
        <w:t xml:space="preserve"> </w:t>
      </w:r>
      <w:r>
        <w:rPr>
          <w:rFonts w:cs="Arial" w:hint="cs"/>
          <w:rtl/>
        </w:rPr>
        <w:t>الشامل</w:t>
      </w:r>
      <w:r>
        <w:rPr>
          <w:rFonts w:cs="Arial"/>
          <w:rtl/>
        </w:rPr>
        <w:t xml:space="preserve">. </w:t>
      </w:r>
      <w:r>
        <w:rPr>
          <w:rFonts w:cs="Arial" w:hint="cs"/>
          <w:rtl/>
        </w:rPr>
        <w:t>تبرز</w:t>
      </w:r>
      <w:r>
        <w:rPr>
          <w:rFonts w:cs="Arial"/>
          <w:rtl/>
        </w:rPr>
        <w:t xml:space="preserve"> </w:t>
      </w:r>
      <w:r>
        <w:rPr>
          <w:rFonts w:cs="Arial" w:hint="cs"/>
          <w:rtl/>
        </w:rPr>
        <w:t>البرازيل</w:t>
      </w:r>
      <w:r>
        <w:rPr>
          <w:rFonts w:cs="Arial"/>
          <w:rtl/>
        </w:rPr>
        <w:t xml:space="preserve"> </w:t>
      </w:r>
      <w:r>
        <w:rPr>
          <w:rFonts w:cs="Arial" w:hint="cs"/>
          <w:rtl/>
        </w:rPr>
        <w:t>كأحد</w:t>
      </w:r>
      <w:r>
        <w:rPr>
          <w:rFonts w:cs="Arial"/>
          <w:rtl/>
        </w:rPr>
        <w:t xml:space="preserve"> </w:t>
      </w:r>
      <w:r>
        <w:rPr>
          <w:rFonts w:cs="Arial" w:hint="cs"/>
          <w:rtl/>
        </w:rPr>
        <w:t>الأمثلة</w:t>
      </w:r>
      <w:r>
        <w:rPr>
          <w:rFonts w:cs="Arial"/>
          <w:rtl/>
        </w:rPr>
        <w:t xml:space="preserve"> </w:t>
      </w:r>
      <w:r>
        <w:rPr>
          <w:rFonts w:cs="Arial" w:hint="cs"/>
          <w:rtl/>
        </w:rPr>
        <w:t>الجيدة</w:t>
      </w:r>
      <w:r>
        <w:rPr>
          <w:rFonts w:cs="Arial"/>
          <w:rtl/>
        </w:rPr>
        <w:t xml:space="preserve"> </w:t>
      </w:r>
      <w:r>
        <w:rPr>
          <w:rFonts w:cs="Arial" w:hint="cs"/>
          <w:rtl/>
        </w:rPr>
        <w:t>في</w:t>
      </w:r>
      <w:r>
        <w:rPr>
          <w:rFonts w:cs="Arial"/>
          <w:rtl/>
        </w:rPr>
        <w:t xml:space="preserve"> </w:t>
      </w:r>
      <w:r>
        <w:rPr>
          <w:rFonts w:cs="Arial" w:hint="cs"/>
          <w:rtl/>
        </w:rPr>
        <w:t>تطبيق ذلك،</w:t>
      </w:r>
      <w:r>
        <w:rPr>
          <w:rFonts w:cs="Arial"/>
          <w:rtl/>
        </w:rPr>
        <w:t xml:space="preserve"> </w:t>
      </w:r>
      <w:r>
        <w:rPr>
          <w:rFonts w:cs="Arial" w:hint="cs"/>
          <w:rtl/>
        </w:rPr>
        <w:t>حيث</w:t>
      </w:r>
      <w:r>
        <w:rPr>
          <w:rFonts w:cs="Arial"/>
          <w:rtl/>
        </w:rPr>
        <w:t xml:space="preserve"> </w:t>
      </w:r>
      <w:r>
        <w:rPr>
          <w:rFonts w:cs="Arial" w:hint="cs"/>
          <w:rtl/>
        </w:rPr>
        <w:t>يشارك</w:t>
      </w:r>
      <w:r>
        <w:rPr>
          <w:rFonts w:cs="Arial"/>
          <w:rtl/>
        </w:rPr>
        <w:t xml:space="preserve"> </w:t>
      </w:r>
      <w:r>
        <w:rPr>
          <w:rFonts w:cs="Arial" w:hint="cs"/>
          <w:rtl/>
        </w:rPr>
        <w:t>كل</w:t>
      </w:r>
      <w:r>
        <w:rPr>
          <w:rFonts w:cs="Arial"/>
          <w:rtl/>
        </w:rPr>
        <w:t xml:space="preserve"> </w:t>
      </w:r>
      <w:r>
        <w:rPr>
          <w:rFonts w:cs="Arial" w:hint="cs"/>
          <w:rtl/>
        </w:rPr>
        <w:t>من</w:t>
      </w:r>
      <w:r>
        <w:rPr>
          <w:rFonts w:cs="Arial"/>
          <w:rtl/>
        </w:rPr>
        <w:t xml:space="preserve"> </w:t>
      </w:r>
      <w:r>
        <w:rPr>
          <w:rFonts w:cs="Arial" w:hint="cs"/>
          <w:rtl/>
        </w:rPr>
        <w:t>المهنيين</w:t>
      </w:r>
      <w:r>
        <w:rPr>
          <w:rFonts w:cs="Arial"/>
          <w:rtl/>
        </w:rPr>
        <w:t xml:space="preserve"> </w:t>
      </w:r>
      <w:r>
        <w:rPr>
          <w:rFonts w:cs="Arial" w:hint="cs"/>
          <w:rtl/>
        </w:rPr>
        <w:t>الطبيين</w:t>
      </w:r>
      <w:r>
        <w:rPr>
          <w:rFonts w:cs="Arial"/>
          <w:rtl/>
        </w:rPr>
        <w:t xml:space="preserve"> </w:t>
      </w:r>
      <w:r>
        <w:rPr>
          <w:rFonts w:cs="Arial" w:hint="cs"/>
          <w:rtl/>
        </w:rPr>
        <w:t>وعمال</w:t>
      </w:r>
      <w:r>
        <w:rPr>
          <w:rFonts w:cs="Arial"/>
          <w:rtl/>
        </w:rPr>
        <w:t xml:space="preserve"> </w:t>
      </w:r>
      <w:r>
        <w:rPr>
          <w:rFonts w:cs="Arial" w:hint="cs"/>
          <w:rtl/>
        </w:rPr>
        <w:t>الخدمة</w:t>
      </w:r>
      <w:r>
        <w:rPr>
          <w:rFonts w:cs="Arial"/>
          <w:rtl/>
        </w:rPr>
        <w:t xml:space="preserve"> </w:t>
      </w:r>
      <w:r>
        <w:rPr>
          <w:rFonts w:cs="Arial" w:hint="cs"/>
          <w:rtl/>
        </w:rPr>
        <w:t>الاجتماعية</w:t>
      </w:r>
      <w:r>
        <w:rPr>
          <w:rFonts w:cs="Arial"/>
          <w:rtl/>
        </w:rPr>
        <w:t xml:space="preserve"> </w:t>
      </w:r>
      <w:r>
        <w:rPr>
          <w:rFonts w:cs="Arial" w:hint="cs"/>
          <w:rtl/>
        </w:rPr>
        <w:t>في</w:t>
      </w:r>
      <w:r>
        <w:rPr>
          <w:rFonts w:cs="Arial"/>
          <w:rtl/>
        </w:rPr>
        <w:t xml:space="preserve"> </w:t>
      </w:r>
      <w:r>
        <w:rPr>
          <w:rFonts w:cs="Arial" w:hint="cs"/>
          <w:rtl/>
        </w:rPr>
        <w:t>عملية</w:t>
      </w:r>
      <w:r>
        <w:rPr>
          <w:rFonts w:cs="Arial"/>
          <w:rtl/>
        </w:rPr>
        <w:t xml:space="preserve"> </w:t>
      </w:r>
      <w:r>
        <w:rPr>
          <w:rFonts w:cs="Arial" w:hint="cs"/>
          <w:rtl/>
        </w:rPr>
        <w:t>التقييم</w:t>
      </w:r>
      <w:r w:rsidR="001D3243">
        <w:rPr>
          <w:rStyle w:val="FootnoteReference"/>
          <w:rFonts w:cs="Arial"/>
          <w:rtl/>
        </w:rPr>
        <w:footnoteReference w:id="27"/>
      </w:r>
      <w:r>
        <w:rPr>
          <w:rFonts w:cs="Arial"/>
          <w:rtl/>
        </w:rPr>
        <w:t xml:space="preserve">. </w:t>
      </w:r>
      <w:r>
        <w:rPr>
          <w:rFonts w:cs="Arial" w:hint="cs"/>
          <w:rtl/>
        </w:rPr>
        <w:t>ومع</w:t>
      </w:r>
      <w:r>
        <w:rPr>
          <w:rFonts w:cs="Arial"/>
          <w:rtl/>
        </w:rPr>
        <w:t xml:space="preserve"> </w:t>
      </w:r>
      <w:r>
        <w:rPr>
          <w:rFonts w:cs="Arial" w:hint="cs"/>
          <w:rtl/>
        </w:rPr>
        <w:t>ذلك،</w:t>
      </w:r>
      <w:r>
        <w:rPr>
          <w:rFonts w:cs="Arial"/>
          <w:rtl/>
        </w:rPr>
        <w:t xml:space="preserve"> </w:t>
      </w:r>
      <w:r>
        <w:rPr>
          <w:rFonts w:cs="Arial" w:hint="cs"/>
          <w:rtl/>
        </w:rPr>
        <w:t>لا</w:t>
      </w:r>
      <w:r>
        <w:rPr>
          <w:rFonts w:cs="Arial"/>
          <w:rtl/>
        </w:rPr>
        <w:t xml:space="preserve"> </w:t>
      </w:r>
      <w:r>
        <w:rPr>
          <w:rFonts w:cs="Arial" w:hint="cs"/>
          <w:rtl/>
        </w:rPr>
        <w:t>تزال</w:t>
      </w:r>
      <w:r>
        <w:rPr>
          <w:rFonts w:cs="Arial"/>
          <w:rtl/>
        </w:rPr>
        <w:t xml:space="preserve"> </w:t>
      </w:r>
      <w:r>
        <w:rPr>
          <w:rFonts w:cs="Arial" w:hint="cs"/>
          <w:rtl/>
        </w:rPr>
        <w:t>العديد</w:t>
      </w:r>
      <w:r>
        <w:rPr>
          <w:rFonts w:cs="Arial"/>
          <w:rtl/>
        </w:rPr>
        <w:t xml:space="preserve"> </w:t>
      </w:r>
      <w:r>
        <w:rPr>
          <w:rFonts w:cs="Arial" w:hint="cs"/>
          <w:rtl/>
        </w:rPr>
        <w:t>من</w:t>
      </w:r>
      <w:r>
        <w:rPr>
          <w:rFonts w:cs="Arial"/>
          <w:rtl/>
        </w:rPr>
        <w:t xml:space="preserve"> </w:t>
      </w:r>
      <w:r>
        <w:rPr>
          <w:rFonts w:cs="Arial" w:hint="cs"/>
          <w:rtl/>
        </w:rPr>
        <w:t>البلدان</w:t>
      </w:r>
      <w:r>
        <w:rPr>
          <w:rFonts w:cs="Arial"/>
          <w:rtl/>
        </w:rPr>
        <w:t xml:space="preserve"> </w:t>
      </w:r>
      <w:r>
        <w:rPr>
          <w:rFonts w:cs="Arial" w:hint="cs"/>
          <w:rtl/>
        </w:rPr>
        <w:t>تعتمد</w:t>
      </w:r>
      <w:r>
        <w:rPr>
          <w:rFonts w:cs="Arial"/>
          <w:rtl/>
        </w:rPr>
        <w:t xml:space="preserve"> </w:t>
      </w:r>
      <w:r>
        <w:rPr>
          <w:rFonts w:cs="Arial" w:hint="cs"/>
          <w:rtl/>
        </w:rPr>
        <w:t>فقط</w:t>
      </w:r>
      <w:r>
        <w:rPr>
          <w:rFonts w:cs="Arial"/>
          <w:rtl/>
        </w:rPr>
        <w:t xml:space="preserve"> </w:t>
      </w:r>
      <w:r>
        <w:rPr>
          <w:rFonts w:cs="Arial" w:hint="cs"/>
          <w:rtl/>
        </w:rPr>
        <w:t>على</w:t>
      </w:r>
      <w:r>
        <w:rPr>
          <w:rFonts w:cs="Arial"/>
          <w:rtl/>
        </w:rPr>
        <w:t xml:space="preserve"> </w:t>
      </w:r>
      <w:r>
        <w:rPr>
          <w:rFonts w:cs="Arial" w:hint="cs"/>
          <w:rtl/>
        </w:rPr>
        <w:t>التقييمات</w:t>
      </w:r>
      <w:r>
        <w:rPr>
          <w:rFonts w:cs="Arial"/>
          <w:rtl/>
        </w:rPr>
        <w:t xml:space="preserve"> </w:t>
      </w:r>
      <w:r>
        <w:rPr>
          <w:rFonts w:cs="Arial" w:hint="cs"/>
          <w:rtl/>
        </w:rPr>
        <w:t>الطبية،</w:t>
      </w:r>
      <w:r>
        <w:rPr>
          <w:rFonts w:cs="Arial"/>
          <w:rtl/>
        </w:rPr>
        <w:t xml:space="preserve"> </w:t>
      </w:r>
      <w:r>
        <w:rPr>
          <w:rFonts w:cs="Arial" w:hint="cs"/>
          <w:rtl/>
        </w:rPr>
        <w:t>وهو</w:t>
      </w:r>
      <w:r>
        <w:rPr>
          <w:rFonts w:cs="Arial"/>
          <w:rtl/>
        </w:rPr>
        <w:t xml:space="preserve"> </w:t>
      </w:r>
      <w:r>
        <w:rPr>
          <w:rFonts w:cs="Arial" w:hint="cs"/>
          <w:rtl/>
        </w:rPr>
        <w:t>ما</w:t>
      </w:r>
      <w:r>
        <w:rPr>
          <w:rFonts w:cs="Arial"/>
          <w:rtl/>
        </w:rPr>
        <w:t xml:space="preserve"> </w:t>
      </w:r>
      <w:r>
        <w:rPr>
          <w:rFonts w:cs="Arial" w:hint="cs"/>
          <w:rtl/>
        </w:rPr>
        <w:t>يمكن</w:t>
      </w:r>
      <w:r>
        <w:rPr>
          <w:rFonts w:cs="Arial"/>
          <w:rtl/>
        </w:rPr>
        <w:t xml:space="preserve"> </w:t>
      </w:r>
      <w:r>
        <w:rPr>
          <w:rFonts w:cs="Arial" w:hint="cs"/>
          <w:rtl/>
        </w:rPr>
        <w:t>أن</w:t>
      </w:r>
      <w:r>
        <w:rPr>
          <w:rFonts w:cs="Arial"/>
          <w:rtl/>
        </w:rPr>
        <w:t xml:space="preserve"> </w:t>
      </w:r>
      <w:r>
        <w:rPr>
          <w:rFonts w:cs="Arial" w:hint="cs"/>
          <w:rtl/>
        </w:rPr>
        <w:t>يستبعد</w:t>
      </w:r>
      <w:r>
        <w:rPr>
          <w:rFonts w:cs="Arial"/>
          <w:rtl/>
        </w:rPr>
        <w:t xml:space="preserve"> </w:t>
      </w:r>
      <w:r>
        <w:rPr>
          <w:rFonts w:cs="Arial" w:hint="cs"/>
          <w:rtl/>
        </w:rPr>
        <w:t>الأفراد</w:t>
      </w:r>
      <w:r>
        <w:rPr>
          <w:rFonts w:cs="Arial"/>
          <w:rtl/>
        </w:rPr>
        <w:t xml:space="preserve"> </w:t>
      </w:r>
      <w:r>
        <w:rPr>
          <w:rFonts w:cs="Arial" w:hint="cs"/>
          <w:rtl/>
        </w:rPr>
        <w:t>ذوي</w:t>
      </w:r>
      <w:r>
        <w:rPr>
          <w:rFonts w:cs="Arial"/>
          <w:rtl/>
        </w:rPr>
        <w:t xml:space="preserve"> </w:t>
      </w:r>
      <w:r>
        <w:rPr>
          <w:rFonts w:cs="Arial" w:hint="cs"/>
          <w:rtl/>
        </w:rPr>
        <w:t>الإعاقات</w:t>
      </w:r>
      <w:r>
        <w:rPr>
          <w:rFonts w:cs="Arial"/>
          <w:rtl/>
        </w:rPr>
        <w:t xml:space="preserve"> </w:t>
      </w:r>
      <w:r>
        <w:rPr>
          <w:rFonts w:cs="Arial" w:hint="cs"/>
          <w:rtl/>
        </w:rPr>
        <w:t>الأقل</w:t>
      </w:r>
      <w:r>
        <w:rPr>
          <w:rFonts w:cs="Arial"/>
          <w:rtl/>
        </w:rPr>
        <w:t xml:space="preserve"> </w:t>
      </w:r>
      <w:r>
        <w:rPr>
          <w:rFonts w:cs="Arial" w:hint="cs"/>
          <w:rtl/>
        </w:rPr>
        <w:t>شدة،</w:t>
      </w:r>
      <w:r>
        <w:rPr>
          <w:rFonts w:cs="Arial"/>
          <w:rtl/>
        </w:rPr>
        <w:t xml:space="preserve"> </w:t>
      </w:r>
      <w:r>
        <w:rPr>
          <w:rFonts w:cs="Arial" w:hint="cs"/>
          <w:rtl/>
        </w:rPr>
        <w:t>على</w:t>
      </w:r>
      <w:r>
        <w:rPr>
          <w:rFonts w:cs="Arial"/>
          <w:rtl/>
        </w:rPr>
        <w:t xml:space="preserve"> </w:t>
      </w:r>
      <w:r>
        <w:rPr>
          <w:rFonts w:cs="Arial" w:hint="cs"/>
          <w:rtl/>
        </w:rPr>
        <w:t>الرغم</w:t>
      </w:r>
      <w:r>
        <w:rPr>
          <w:rFonts w:cs="Arial"/>
          <w:rtl/>
        </w:rPr>
        <w:t xml:space="preserve"> </w:t>
      </w:r>
      <w:r>
        <w:rPr>
          <w:rFonts w:cs="Arial" w:hint="cs"/>
          <w:rtl/>
        </w:rPr>
        <w:t>من</w:t>
      </w:r>
      <w:r>
        <w:rPr>
          <w:rFonts w:cs="Arial"/>
          <w:rtl/>
        </w:rPr>
        <w:t xml:space="preserve"> </w:t>
      </w:r>
      <w:r>
        <w:rPr>
          <w:rFonts w:cs="Arial" w:hint="cs"/>
          <w:rtl/>
        </w:rPr>
        <w:t>أن</w:t>
      </w:r>
      <w:r>
        <w:rPr>
          <w:rFonts w:cs="Arial"/>
          <w:rtl/>
        </w:rPr>
        <w:t xml:space="preserve"> </w:t>
      </w:r>
      <w:r>
        <w:rPr>
          <w:rFonts w:cs="Arial" w:hint="cs"/>
          <w:rtl/>
        </w:rPr>
        <w:t>بيئاتهم</w:t>
      </w:r>
      <w:r>
        <w:rPr>
          <w:rFonts w:cs="Arial"/>
          <w:rtl/>
        </w:rPr>
        <w:t xml:space="preserve"> </w:t>
      </w:r>
      <w:r>
        <w:rPr>
          <w:rFonts w:cs="Arial" w:hint="cs"/>
          <w:rtl/>
        </w:rPr>
        <w:t>قد</w:t>
      </w:r>
      <w:r>
        <w:rPr>
          <w:rFonts w:cs="Arial"/>
          <w:rtl/>
        </w:rPr>
        <w:t xml:space="preserve"> </w:t>
      </w:r>
      <w:r>
        <w:rPr>
          <w:rFonts w:cs="Arial" w:hint="cs"/>
          <w:rtl/>
        </w:rPr>
        <w:t>تزيد</w:t>
      </w:r>
      <w:r>
        <w:rPr>
          <w:rFonts w:cs="Arial"/>
          <w:rtl/>
        </w:rPr>
        <w:t xml:space="preserve"> </w:t>
      </w:r>
      <w:r>
        <w:rPr>
          <w:rFonts w:cs="Arial" w:hint="cs"/>
          <w:rtl/>
        </w:rPr>
        <w:t>بشكل</w:t>
      </w:r>
      <w:r>
        <w:rPr>
          <w:rFonts w:cs="Arial"/>
          <w:rtl/>
        </w:rPr>
        <w:t xml:space="preserve"> </w:t>
      </w:r>
      <w:r>
        <w:rPr>
          <w:rFonts w:cs="Arial" w:hint="cs"/>
          <w:rtl/>
        </w:rPr>
        <w:t>كبير</w:t>
      </w:r>
      <w:r>
        <w:rPr>
          <w:rFonts w:cs="Arial"/>
          <w:rtl/>
        </w:rPr>
        <w:t xml:space="preserve"> </w:t>
      </w:r>
      <w:r>
        <w:rPr>
          <w:rFonts w:cs="Arial" w:hint="cs"/>
          <w:rtl/>
        </w:rPr>
        <w:t>من</w:t>
      </w:r>
      <w:r>
        <w:rPr>
          <w:rFonts w:cs="Arial"/>
          <w:rtl/>
        </w:rPr>
        <w:t xml:space="preserve"> </w:t>
      </w:r>
      <w:r>
        <w:rPr>
          <w:rFonts w:cs="Arial" w:hint="cs"/>
          <w:rtl/>
        </w:rPr>
        <w:t>تأثيرات</w:t>
      </w:r>
      <w:r>
        <w:rPr>
          <w:rFonts w:cs="Arial"/>
          <w:rtl/>
        </w:rPr>
        <w:t xml:space="preserve"> </w:t>
      </w:r>
      <w:r>
        <w:rPr>
          <w:rFonts w:cs="Arial" w:hint="cs"/>
          <w:rtl/>
        </w:rPr>
        <w:t>إعاقتهم</w:t>
      </w:r>
      <w:r>
        <w:rPr>
          <w:rFonts w:cs="Arial"/>
          <w:rtl/>
        </w:rPr>
        <w:t xml:space="preserve"> </w:t>
      </w:r>
      <w:r>
        <w:rPr>
          <w:rFonts w:cs="Arial" w:hint="cs"/>
          <w:rtl/>
        </w:rPr>
        <w:t>الشخصية.</w:t>
      </w:r>
    </w:p>
    <w:p w14:paraId="08BF3D0A" w14:textId="77777777" w:rsidR="003379A8" w:rsidRDefault="003379A8" w:rsidP="003379A8">
      <w:pPr>
        <w:bidi/>
        <w:jc w:val="both"/>
        <w:rPr>
          <w:rFonts w:cs="Arial"/>
          <w:rtl/>
        </w:rPr>
      </w:pPr>
    </w:p>
    <w:p w14:paraId="1C8B2961" w14:textId="10AF1941" w:rsidR="003379A8" w:rsidRDefault="003379A8" w:rsidP="003379A8">
      <w:pPr>
        <w:bidi/>
        <w:jc w:val="both"/>
        <w:rPr>
          <w:rFonts w:cs="Arial"/>
          <w:rtl/>
        </w:rPr>
      </w:pPr>
      <w:r w:rsidRPr="002224EA">
        <w:rPr>
          <w:rFonts w:cs="Arial" w:hint="cs"/>
          <w:rtl/>
        </w:rPr>
        <w:t>٤.٢.٥ قيمة التحويل المالي</w:t>
      </w:r>
    </w:p>
    <w:p w14:paraId="291429F8" w14:textId="7F806F48" w:rsidR="00EF1455" w:rsidRPr="00F12C08" w:rsidRDefault="003379A8" w:rsidP="00B84FD9">
      <w:pPr>
        <w:bidi/>
        <w:jc w:val="both"/>
        <w:rPr>
          <w:lang w:val="en-PL"/>
        </w:rPr>
      </w:pPr>
      <w:r>
        <w:rPr>
          <w:rtl/>
        </w:rPr>
        <w:t xml:space="preserve">تعتمد فعالية </w:t>
      </w:r>
      <w:r>
        <w:rPr>
          <w:rFonts w:hint="cs"/>
          <w:rtl/>
        </w:rPr>
        <w:t>منافع</w:t>
      </w:r>
      <w:r>
        <w:rPr>
          <w:rtl/>
        </w:rPr>
        <w:t xml:space="preserve"> الإعاقة على قيمة التحويلات المقدمة. تُظهر الشكل</w:t>
      </w:r>
      <w:r w:rsidR="002E3482">
        <w:rPr>
          <w:rFonts w:hint="cs"/>
          <w:rtl/>
          <w:lang w:val="en-US"/>
        </w:rPr>
        <w:t xml:space="preserve">٢-٤ </w:t>
      </w:r>
      <w:r>
        <w:rPr>
          <w:rtl/>
        </w:rPr>
        <w:t xml:space="preserve">قيمة التحويلات الشهرية الخاصة بالإعاقة للبالغين في سن العمل عبر </w:t>
      </w:r>
      <w:r w:rsidR="00AC2CF2">
        <w:rPr>
          <w:rFonts w:hint="cs"/>
          <w:rtl/>
        </w:rPr>
        <w:t>٣٧</w:t>
      </w:r>
      <w:r>
        <w:rPr>
          <w:rtl/>
        </w:rPr>
        <w:t xml:space="preserve"> دولة ذات دخل منخفض ومتوسط (باستخدام أعلى قيمة للتحويلات في الأنظمة التي تقدم قيم تحويل متعددة). تختلف قيمة التحويلات بشكل كبير بين البلدان، حيث تتراوح من </w:t>
      </w:r>
      <w:r>
        <w:rPr>
          <w:rFonts w:hint="cs"/>
          <w:rtl/>
        </w:rPr>
        <w:t>١,٧٥</w:t>
      </w:r>
      <w:r>
        <w:rPr>
          <w:rtl/>
        </w:rPr>
        <w:t xml:space="preserve">٪ من الناتج المحلي الإجمالي للفرد في كمبوديا إلى </w:t>
      </w:r>
      <w:r>
        <w:rPr>
          <w:rFonts w:hint="cs"/>
          <w:rtl/>
        </w:rPr>
        <w:t>٤٠</w:t>
      </w:r>
      <w:r>
        <w:rPr>
          <w:rtl/>
        </w:rPr>
        <w:t xml:space="preserve">٪ في </w:t>
      </w:r>
      <w:proofErr w:type="spellStart"/>
      <w:r>
        <w:rPr>
          <w:rtl/>
        </w:rPr>
        <w:t>كيريباس</w:t>
      </w:r>
      <w:proofErr w:type="spellEnd"/>
      <w:r>
        <w:rPr>
          <w:rtl/>
        </w:rPr>
        <w:t xml:space="preserve">. وتبلغ قيمة التحويل المتوسطة </w:t>
      </w:r>
      <w:r>
        <w:rPr>
          <w:rFonts w:hint="cs"/>
          <w:rtl/>
        </w:rPr>
        <w:t>١٣,٩</w:t>
      </w:r>
      <w:r>
        <w:rPr>
          <w:rtl/>
        </w:rPr>
        <w:t xml:space="preserve">٪ من الناتج المحلي الإجمالي للفرد، بينما توجد </w:t>
      </w:r>
      <w:r>
        <w:rPr>
          <w:rFonts w:hint="cs"/>
          <w:rtl/>
        </w:rPr>
        <w:t xml:space="preserve">١١ </w:t>
      </w:r>
      <w:r>
        <w:rPr>
          <w:rtl/>
        </w:rPr>
        <w:t xml:space="preserve">دولة تقدم قيمة تحويل أكبر من </w:t>
      </w:r>
      <w:r>
        <w:rPr>
          <w:rFonts w:hint="cs"/>
          <w:rtl/>
        </w:rPr>
        <w:t>٢٠</w:t>
      </w:r>
      <w:r>
        <w:rPr>
          <w:rtl/>
        </w:rPr>
        <w:t xml:space="preserve">٪ من الناتج المحلي الإجمالي للفرد. </w:t>
      </w:r>
      <w:r w:rsidR="00923093">
        <w:rPr>
          <w:rFonts w:hint="cs"/>
          <w:rtl/>
        </w:rPr>
        <w:t>بأخذ ذلك في الحسبان</w:t>
      </w:r>
      <w:r>
        <w:rPr>
          <w:rtl/>
        </w:rPr>
        <w:t xml:space="preserve">، في الأردن اليوم، يبلغ الناتج المحلي الإجمالي للفرد </w:t>
      </w:r>
      <w:r>
        <w:rPr>
          <w:rFonts w:hint="cs"/>
          <w:rtl/>
        </w:rPr>
        <w:t>٣,٣٠٠</w:t>
      </w:r>
      <w:r>
        <w:rPr>
          <w:rtl/>
        </w:rPr>
        <w:t>دينار أردني (</w:t>
      </w:r>
      <w:r>
        <w:rPr>
          <w:rFonts w:hint="cs"/>
          <w:rtl/>
        </w:rPr>
        <w:t xml:space="preserve">٤,٦٠٠ </w:t>
      </w:r>
      <w:r>
        <w:rPr>
          <w:rtl/>
        </w:rPr>
        <w:t>دولار أمريكي)</w:t>
      </w:r>
      <w:r w:rsidR="001D3243">
        <w:rPr>
          <w:rStyle w:val="FootnoteReference"/>
          <w:rtl/>
        </w:rPr>
        <w:footnoteReference w:id="28"/>
      </w:r>
      <w:r>
        <w:rPr>
          <w:rtl/>
        </w:rPr>
        <w:t xml:space="preserve">. </w:t>
      </w:r>
      <w:r>
        <w:rPr>
          <w:rFonts w:hint="cs"/>
          <w:rtl/>
        </w:rPr>
        <w:t>١,٧٥</w:t>
      </w:r>
      <w:r>
        <w:rPr>
          <w:rtl/>
        </w:rPr>
        <w:t xml:space="preserve">٪ من الناتج المحلي الإجمالي للفرد ستكون </w:t>
      </w:r>
      <w:r>
        <w:rPr>
          <w:rFonts w:hint="cs"/>
          <w:rtl/>
        </w:rPr>
        <w:t xml:space="preserve">٥ </w:t>
      </w:r>
      <w:r>
        <w:rPr>
          <w:rtl/>
        </w:rPr>
        <w:t xml:space="preserve">دينار أردني شهريًا، </w:t>
      </w:r>
      <w:r>
        <w:rPr>
          <w:rFonts w:hint="cs"/>
          <w:rtl/>
        </w:rPr>
        <w:t>١٣,٩</w:t>
      </w:r>
      <w:r>
        <w:rPr>
          <w:rtl/>
        </w:rPr>
        <w:t xml:space="preserve">٪ ستكون </w:t>
      </w:r>
      <w:r>
        <w:rPr>
          <w:rFonts w:hint="cs"/>
          <w:rtl/>
        </w:rPr>
        <w:t xml:space="preserve">٣٨ </w:t>
      </w:r>
      <w:r>
        <w:rPr>
          <w:rtl/>
        </w:rPr>
        <w:t xml:space="preserve">دينار أردني، </w:t>
      </w:r>
      <w:r>
        <w:rPr>
          <w:rFonts w:hint="cs"/>
          <w:rtl/>
        </w:rPr>
        <w:t>و٢٠</w:t>
      </w:r>
      <w:r>
        <w:rPr>
          <w:rtl/>
        </w:rPr>
        <w:t xml:space="preserve">٪ ستكون </w:t>
      </w:r>
      <w:r>
        <w:rPr>
          <w:rFonts w:hint="cs"/>
          <w:rtl/>
        </w:rPr>
        <w:t xml:space="preserve">٥٥ </w:t>
      </w:r>
      <w:r>
        <w:rPr>
          <w:rtl/>
        </w:rPr>
        <w:t xml:space="preserve">دينار أردني، </w:t>
      </w:r>
      <w:r>
        <w:rPr>
          <w:rFonts w:hint="cs"/>
          <w:rtl/>
        </w:rPr>
        <w:t>و٤٠</w:t>
      </w:r>
      <w:r>
        <w:rPr>
          <w:rtl/>
        </w:rPr>
        <w:t xml:space="preserve">٪ ستكون </w:t>
      </w:r>
      <w:r>
        <w:rPr>
          <w:rFonts w:hint="cs"/>
          <w:rtl/>
        </w:rPr>
        <w:t xml:space="preserve">١١١ </w:t>
      </w:r>
      <w:r>
        <w:rPr>
          <w:rtl/>
        </w:rPr>
        <w:t>دينار أردني شهريًا</w:t>
      </w:r>
      <w:r>
        <w:rPr>
          <w:rFonts w:hint="cs"/>
          <w:rtl/>
        </w:rPr>
        <w:t>.</w:t>
      </w:r>
    </w:p>
    <w:p w14:paraId="3C8A931A" w14:textId="5EE5D9E8" w:rsidR="00F12C08" w:rsidRDefault="00D5140D" w:rsidP="00F12C08">
      <w:pPr>
        <w:bidi/>
        <w:jc w:val="both"/>
        <w:rPr>
          <w:rtl/>
          <w:lang w:val="en-PL"/>
        </w:rPr>
      </w:pPr>
      <w:r>
        <w:rPr>
          <w:rFonts w:hint="cs"/>
          <w:rtl/>
          <w:lang w:val="en-PL"/>
        </w:rPr>
        <w:t>الشكل ٤-٢: قيمة منافع الإعاقة الممولة من الضرائب للأشخاص في سن العمل كنسبة م</w:t>
      </w:r>
      <w:r w:rsidR="00B84FD9">
        <w:rPr>
          <w:rFonts w:hint="cs"/>
          <w:rtl/>
          <w:lang w:val="en-PL"/>
        </w:rPr>
        <w:t>ئوية من الناتج المحلي الإجمالي للفرد وذلك في مجموعة من الدول ذات الدخل المنخفض والمتوسط.</w:t>
      </w:r>
    </w:p>
    <w:p w14:paraId="2B219409" w14:textId="77777777" w:rsidR="00B84FD9" w:rsidRDefault="00B84FD9" w:rsidP="00B84FD9">
      <w:pPr>
        <w:bidi/>
        <w:jc w:val="both"/>
        <w:rPr>
          <w:rtl/>
          <w:lang w:val="en-PL"/>
        </w:rPr>
      </w:pPr>
    </w:p>
    <w:tbl>
      <w:tblPr>
        <w:tblStyle w:val="Style1"/>
        <w:tblW w:w="0" w:type="auto"/>
        <w:tblLook w:val="04A0" w:firstRow="1" w:lastRow="0" w:firstColumn="1" w:lastColumn="0" w:noHBand="0" w:noVBand="1"/>
      </w:tblPr>
      <w:tblGrid>
        <w:gridCol w:w="8722"/>
      </w:tblGrid>
      <w:tr w:rsidR="00B84FD9" w14:paraId="07B14BB7" w14:textId="77777777" w:rsidTr="00B84FD9">
        <w:trPr>
          <w:trHeight w:val="7298"/>
        </w:trPr>
        <w:tc>
          <w:tcPr>
            <w:tcW w:w="8722" w:type="dxa"/>
          </w:tcPr>
          <w:p w14:paraId="39B8F58F" w14:textId="77777777" w:rsidR="00B84FD9" w:rsidRDefault="00B84FD9" w:rsidP="00B6138C">
            <w:pPr>
              <w:jc w:val="center"/>
            </w:pPr>
            <w:r w:rsidRPr="003A16B8">
              <w:rPr>
                <w:noProof/>
              </w:rPr>
              <w:lastRenderedPageBreak/>
              <w:drawing>
                <wp:inline distT="0" distB="0" distL="0" distR="0" wp14:anchorId="37B25A03" wp14:editId="5033F736">
                  <wp:extent cx="5342021" cy="5899785"/>
                  <wp:effectExtent l="0" t="0" r="0" b="0"/>
                  <wp:docPr id="915501177" name="Chart 1">
                    <a:extLst xmlns:a="http://schemas.openxmlformats.org/drawingml/2006/main">
                      <a:ext uri="{FF2B5EF4-FFF2-40B4-BE49-F238E27FC236}">
                        <a16:creationId xmlns:a16="http://schemas.microsoft.com/office/drawing/2014/main" id="{3D81FC67-AC94-8834-1D28-052020BB5F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tc>
      </w:tr>
    </w:tbl>
    <w:p w14:paraId="6EE2CDD0" w14:textId="77777777" w:rsidR="00B84FD9" w:rsidRPr="00CA7866" w:rsidRDefault="00B84FD9" w:rsidP="00B84FD9">
      <w:pPr>
        <w:pStyle w:val="Tablenote-belowtable"/>
        <w:bidi/>
        <w:jc w:val="both"/>
        <w:rPr>
          <w:sz w:val="10"/>
          <w:szCs w:val="16"/>
          <w:lang w:val="en-PL"/>
        </w:rPr>
      </w:pPr>
      <w:r w:rsidRPr="00B5619C">
        <w:rPr>
          <w:rFonts w:hint="cs"/>
          <w:sz w:val="10"/>
          <w:szCs w:val="16"/>
          <w:rtl/>
        </w:rPr>
        <w:t>المصدر</w:t>
      </w:r>
      <w:r w:rsidRPr="00B5619C">
        <w:rPr>
          <w:sz w:val="10"/>
          <w:szCs w:val="16"/>
          <w:rtl/>
        </w:rPr>
        <w:t xml:space="preserve">: </w:t>
      </w:r>
      <w:r w:rsidRPr="00B5619C">
        <w:rPr>
          <w:rFonts w:hint="cs"/>
          <w:sz w:val="10"/>
          <w:szCs w:val="16"/>
          <w:rtl/>
        </w:rPr>
        <w:t>قاعدة</w:t>
      </w:r>
      <w:r w:rsidRPr="00B5619C">
        <w:rPr>
          <w:sz w:val="10"/>
          <w:szCs w:val="16"/>
          <w:rtl/>
        </w:rPr>
        <w:t xml:space="preserve"> </w:t>
      </w:r>
      <w:r w:rsidRPr="00B5619C">
        <w:rPr>
          <w:rFonts w:hint="cs"/>
          <w:sz w:val="10"/>
          <w:szCs w:val="16"/>
          <w:rtl/>
        </w:rPr>
        <w:t>بيانات</w:t>
      </w:r>
      <w:r w:rsidRPr="00B5619C">
        <w:rPr>
          <w:sz w:val="10"/>
          <w:szCs w:val="16"/>
          <w:rtl/>
        </w:rPr>
        <w:t xml:space="preserve"> </w:t>
      </w:r>
      <w:r w:rsidRPr="00B5619C">
        <w:rPr>
          <w:rFonts w:hint="cs"/>
          <w:sz w:val="10"/>
          <w:szCs w:val="16"/>
          <w:rtl/>
        </w:rPr>
        <w:t>الإعاقة</w:t>
      </w:r>
      <w:r w:rsidRPr="00B5619C">
        <w:rPr>
          <w:sz w:val="10"/>
          <w:szCs w:val="16"/>
          <w:rtl/>
        </w:rPr>
        <w:t xml:space="preserve"> </w:t>
      </w:r>
      <w:r w:rsidRPr="00B5619C">
        <w:rPr>
          <w:rFonts w:hint="cs"/>
          <w:sz w:val="10"/>
          <w:szCs w:val="16"/>
          <w:rtl/>
        </w:rPr>
        <w:t>من</w:t>
      </w:r>
      <w:r w:rsidRPr="00B5619C">
        <w:rPr>
          <w:sz w:val="10"/>
          <w:szCs w:val="16"/>
          <w:lang w:val="en-PL"/>
        </w:rPr>
        <w:t xml:space="preserve"> </w:t>
      </w:r>
      <w:r w:rsidRPr="00B5619C">
        <w:rPr>
          <w:rFonts w:hint="cs"/>
          <w:sz w:val="10"/>
          <w:szCs w:val="16"/>
          <w:rtl/>
        </w:rPr>
        <w:t>مسارات</w:t>
      </w:r>
      <w:r w:rsidRPr="00B5619C">
        <w:rPr>
          <w:sz w:val="10"/>
          <w:szCs w:val="16"/>
          <w:rtl/>
        </w:rPr>
        <w:t xml:space="preserve"> </w:t>
      </w:r>
      <w:r w:rsidRPr="00B5619C">
        <w:rPr>
          <w:rFonts w:hint="cs"/>
          <w:sz w:val="10"/>
          <w:szCs w:val="16"/>
          <w:rtl/>
        </w:rPr>
        <w:t>التنمية</w:t>
      </w:r>
      <w:r w:rsidRPr="00B5619C">
        <w:rPr>
          <w:sz w:val="10"/>
          <w:szCs w:val="16"/>
          <w:rtl/>
        </w:rPr>
        <w:t xml:space="preserve"> </w:t>
      </w:r>
      <w:r w:rsidRPr="00B5619C">
        <w:rPr>
          <w:rFonts w:hint="cs"/>
          <w:sz w:val="10"/>
          <w:szCs w:val="16"/>
          <w:rtl/>
        </w:rPr>
        <w:t>٢٠١٩،</w:t>
      </w:r>
      <w:r w:rsidRPr="00B5619C">
        <w:rPr>
          <w:sz w:val="10"/>
          <w:szCs w:val="16"/>
          <w:rtl/>
        </w:rPr>
        <w:t xml:space="preserve"> </w:t>
      </w:r>
      <w:r w:rsidRPr="00B5619C">
        <w:rPr>
          <w:rFonts w:hint="cs"/>
          <w:sz w:val="10"/>
          <w:szCs w:val="16"/>
          <w:rtl/>
        </w:rPr>
        <w:t>وقواعد</w:t>
      </w:r>
      <w:r w:rsidRPr="00B5619C">
        <w:rPr>
          <w:sz w:val="10"/>
          <w:szCs w:val="16"/>
          <w:rtl/>
        </w:rPr>
        <w:t xml:space="preserve"> </w:t>
      </w:r>
      <w:r w:rsidRPr="00B5619C">
        <w:rPr>
          <w:rFonts w:hint="cs"/>
          <w:sz w:val="10"/>
          <w:szCs w:val="16"/>
          <w:rtl/>
        </w:rPr>
        <w:t>بيانات داخلية</w:t>
      </w:r>
      <w:r w:rsidRPr="00B5619C">
        <w:rPr>
          <w:sz w:val="10"/>
          <w:szCs w:val="16"/>
          <w:rtl/>
        </w:rPr>
        <w:t xml:space="preserve"> </w:t>
      </w:r>
      <w:r w:rsidRPr="00B5619C">
        <w:rPr>
          <w:rFonts w:hint="cs"/>
          <w:sz w:val="10"/>
          <w:szCs w:val="16"/>
          <w:rtl/>
        </w:rPr>
        <w:t>عن مخصصات</w:t>
      </w:r>
      <w:r w:rsidRPr="00B5619C">
        <w:rPr>
          <w:sz w:val="10"/>
          <w:szCs w:val="16"/>
          <w:rtl/>
        </w:rPr>
        <w:t xml:space="preserve"> </w:t>
      </w:r>
      <w:r w:rsidRPr="00B5619C">
        <w:rPr>
          <w:rFonts w:hint="cs"/>
          <w:sz w:val="10"/>
          <w:szCs w:val="16"/>
          <w:rtl/>
        </w:rPr>
        <w:t>الإعاقة</w:t>
      </w:r>
      <w:r w:rsidRPr="00B5619C">
        <w:rPr>
          <w:sz w:val="10"/>
          <w:szCs w:val="16"/>
          <w:rtl/>
        </w:rPr>
        <w:t xml:space="preserve"> </w:t>
      </w:r>
      <w:r w:rsidRPr="00B5619C">
        <w:rPr>
          <w:rFonts w:hint="cs"/>
          <w:sz w:val="10"/>
          <w:szCs w:val="16"/>
          <w:rtl/>
        </w:rPr>
        <w:t>التي</w:t>
      </w:r>
      <w:r w:rsidRPr="00B5619C">
        <w:rPr>
          <w:sz w:val="10"/>
          <w:szCs w:val="16"/>
          <w:rtl/>
        </w:rPr>
        <w:t xml:space="preserve"> </w:t>
      </w:r>
      <w:r w:rsidRPr="00B5619C">
        <w:rPr>
          <w:rFonts w:hint="cs"/>
          <w:sz w:val="10"/>
          <w:szCs w:val="16"/>
          <w:rtl/>
        </w:rPr>
        <w:t>طورتها</w:t>
      </w:r>
      <w:r w:rsidRPr="00B5619C">
        <w:rPr>
          <w:sz w:val="10"/>
          <w:szCs w:val="16"/>
          <w:lang w:val="en-PL"/>
        </w:rPr>
        <w:t xml:space="preserve"> </w:t>
      </w:r>
      <w:r w:rsidRPr="00B5619C">
        <w:rPr>
          <w:rFonts w:hint="cs"/>
          <w:sz w:val="10"/>
          <w:szCs w:val="16"/>
          <w:rtl/>
        </w:rPr>
        <w:t>مسارات التنمية في ٢٠٢٢وتقارير</w:t>
      </w:r>
      <w:r w:rsidRPr="00B5619C">
        <w:rPr>
          <w:sz w:val="10"/>
          <w:szCs w:val="16"/>
          <w:rtl/>
        </w:rPr>
        <w:t xml:space="preserve"> </w:t>
      </w:r>
      <w:r w:rsidRPr="00B5619C">
        <w:rPr>
          <w:rFonts w:hint="cs"/>
          <w:sz w:val="10"/>
          <w:szCs w:val="16"/>
          <w:rtl/>
        </w:rPr>
        <w:t>مؤشر</w:t>
      </w:r>
      <w:r w:rsidRPr="00B5619C">
        <w:rPr>
          <w:sz w:val="10"/>
          <w:szCs w:val="16"/>
          <w:rtl/>
        </w:rPr>
        <w:t xml:space="preserve"> </w:t>
      </w:r>
      <w:r w:rsidRPr="00B5619C">
        <w:rPr>
          <w:rFonts w:hint="cs"/>
          <w:sz w:val="10"/>
          <w:szCs w:val="16"/>
          <w:rtl/>
        </w:rPr>
        <w:t>الحماية</w:t>
      </w:r>
      <w:r w:rsidRPr="00B5619C">
        <w:rPr>
          <w:sz w:val="10"/>
          <w:szCs w:val="16"/>
          <w:rtl/>
        </w:rPr>
        <w:t xml:space="preserve"> </w:t>
      </w:r>
      <w:r w:rsidRPr="00B5619C">
        <w:rPr>
          <w:rFonts w:hint="cs"/>
          <w:sz w:val="10"/>
          <w:szCs w:val="16"/>
          <w:rtl/>
        </w:rPr>
        <w:t>الاجتماعية</w:t>
      </w:r>
      <w:r w:rsidRPr="00B5619C">
        <w:rPr>
          <w:sz w:val="10"/>
          <w:szCs w:val="16"/>
          <w:rtl/>
        </w:rPr>
        <w:t xml:space="preserve"> </w:t>
      </w:r>
      <w:r w:rsidRPr="00B5619C">
        <w:rPr>
          <w:rFonts w:hint="cs"/>
          <w:sz w:val="10"/>
          <w:szCs w:val="16"/>
          <w:rtl/>
        </w:rPr>
        <w:t>الخاصة</w:t>
      </w:r>
      <w:r w:rsidRPr="00B5619C">
        <w:rPr>
          <w:sz w:val="10"/>
          <w:szCs w:val="16"/>
          <w:rtl/>
        </w:rPr>
        <w:t xml:space="preserve"> </w:t>
      </w:r>
      <w:r w:rsidRPr="00B5619C">
        <w:rPr>
          <w:rFonts w:hint="cs"/>
          <w:sz w:val="10"/>
          <w:szCs w:val="16"/>
          <w:rtl/>
        </w:rPr>
        <w:t>بكل</w:t>
      </w:r>
      <w:r w:rsidRPr="00B5619C">
        <w:rPr>
          <w:sz w:val="10"/>
          <w:szCs w:val="16"/>
          <w:rtl/>
        </w:rPr>
        <w:t xml:space="preserve"> </w:t>
      </w:r>
      <w:r w:rsidRPr="00B5619C">
        <w:rPr>
          <w:rFonts w:hint="cs"/>
          <w:sz w:val="10"/>
          <w:szCs w:val="16"/>
          <w:rtl/>
        </w:rPr>
        <w:t>دولة</w:t>
      </w:r>
      <w:r w:rsidRPr="00B5619C">
        <w:rPr>
          <w:sz w:val="10"/>
          <w:szCs w:val="16"/>
          <w:rtl/>
        </w:rPr>
        <w:t xml:space="preserve"> </w:t>
      </w:r>
      <w:r w:rsidRPr="00B5619C">
        <w:rPr>
          <w:rFonts w:hint="cs"/>
          <w:sz w:val="10"/>
          <w:szCs w:val="16"/>
          <w:rtl/>
        </w:rPr>
        <w:t>الصادرة</w:t>
      </w:r>
      <w:r w:rsidRPr="00B5619C">
        <w:rPr>
          <w:sz w:val="10"/>
          <w:szCs w:val="16"/>
          <w:rtl/>
        </w:rPr>
        <w:t xml:space="preserve"> </w:t>
      </w:r>
      <w:r w:rsidRPr="00B5619C">
        <w:rPr>
          <w:rFonts w:hint="cs"/>
          <w:sz w:val="10"/>
          <w:szCs w:val="16"/>
          <w:rtl/>
        </w:rPr>
        <w:t>عن</w:t>
      </w:r>
      <w:r w:rsidRPr="00B5619C">
        <w:rPr>
          <w:sz w:val="10"/>
          <w:szCs w:val="16"/>
          <w:rtl/>
        </w:rPr>
        <w:t xml:space="preserve"> </w:t>
      </w:r>
      <w:r w:rsidRPr="00B5619C">
        <w:rPr>
          <w:rFonts w:hint="cs"/>
          <w:sz w:val="10"/>
          <w:szCs w:val="16"/>
          <w:rtl/>
        </w:rPr>
        <w:t>بنك</w:t>
      </w:r>
      <w:r w:rsidRPr="00B5619C">
        <w:rPr>
          <w:sz w:val="10"/>
          <w:szCs w:val="16"/>
          <w:rtl/>
        </w:rPr>
        <w:t xml:space="preserve"> </w:t>
      </w:r>
      <w:r w:rsidRPr="00B5619C">
        <w:rPr>
          <w:rFonts w:hint="cs"/>
          <w:sz w:val="10"/>
          <w:szCs w:val="16"/>
          <w:rtl/>
        </w:rPr>
        <w:t>التنمية</w:t>
      </w:r>
      <w:r w:rsidRPr="00B5619C">
        <w:rPr>
          <w:sz w:val="10"/>
          <w:szCs w:val="16"/>
          <w:rtl/>
        </w:rPr>
        <w:t xml:space="preserve"> </w:t>
      </w:r>
      <w:r w:rsidRPr="00B5619C">
        <w:rPr>
          <w:rFonts w:hint="cs"/>
          <w:sz w:val="10"/>
          <w:szCs w:val="16"/>
          <w:rtl/>
        </w:rPr>
        <w:t>الآسيوي</w:t>
      </w:r>
    </w:p>
    <w:p w14:paraId="6AA276D9" w14:textId="5D7E0636" w:rsidR="00B84FD9" w:rsidRPr="00CA7866" w:rsidRDefault="00B84FD9" w:rsidP="00B84FD9">
      <w:pPr>
        <w:bidi/>
        <w:jc w:val="both"/>
        <w:rPr>
          <w:rtl/>
        </w:rPr>
      </w:pPr>
      <w:r w:rsidRPr="00CA7866">
        <w:rPr>
          <w:rFonts w:hint="cs"/>
          <w:rtl/>
        </w:rPr>
        <w:t>القيم</w:t>
      </w:r>
      <w:r w:rsidRPr="00CA7866">
        <w:rPr>
          <w:rtl/>
        </w:rPr>
        <w:t xml:space="preserve"> </w:t>
      </w:r>
      <w:r w:rsidRPr="00CA7866">
        <w:rPr>
          <w:rFonts w:hint="cs"/>
          <w:rtl/>
        </w:rPr>
        <w:t>المحدودة</w:t>
      </w:r>
      <w:r w:rsidRPr="00CA7866">
        <w:rPr>
          <w:rtl/>
        </w:rPr>
        <w:t xml:space="preserve"> </w:t>
      </w:r>
      <w:r w:rsidRPr="00CA7866">
        <w:rPr>
          <w:rFonts w:hint="cs"/>
          <w:rtl/>
        </w:rPr>
        <w:t>للتحويلات</w:t>
      </w:r>
      <w:r w:rsidRPr="00CA7866">
        <w:rPr>
          <w:rtl/>
        </w:rPr>
        <w:t xml:space="preserve"> </w:t>
      </w:r>
      <w:r w:rsidRPr="00CA7866">
        <w:rPr>
          <w:rFonts w:hint="cs"/>
          <w:rtl/>
        </w:rPr>
        <w:t>الموجودة</w:t>
      </w:r>
      <w:r w:rsidRPr="00CA7866">
        <w:rPr>
          <w:rtl/>
        </w:rPr>
        <w:t xml:space="preserve"> </w:t>
      </w:r>
      <w:r w:rsidRPr="00CA7866">
        <w:rPr>
          <w:rFonts w:hint="cs"/>
          <w:rtl/>
        </w:rPr>
        <w:t>في</w:t>
      </w:r>
      <w:r w:rsidRPr="00CA7866">
        <w:rPr>
          <w:rtl/>
        </w:rPr>
        <w:t xml:space="preserve"> </w:t>
      </w:r>
      <w:r w:rsidRPr="00CA7866">
        <w:rPr>
          <w:rFonts w:hint="cs"/>
          <w:rtl/>
        </w:rPr>
        <w:t>العديد</w:t>
      </w:r>
      <w:r w:rsidRPr="00CA7866">
        <w:rPr>
          <w:rtl/>
        </w:rPr>
        <w:t xml:space="preserve"> </w:t>
      </w:r>
      <w:r w:rsidRPr="00CA7866">
        <w:rPr>
          <w:rFonts w:hint="cs"/>
          <w:rtl/>
        </w:rPr>
        <w:t>من</w:t>
      </w:r>
      <w:r w:rsidRPr="00CA7866">
        <w:rPr>
          <w:rtl/>
        </w:rPr>
        <w:t xml:space="preserve"> </w:t>
      </w:r>
      <w:r w:rsidRPr="00CA7866">
        <w:rPr>
          <w:rFonts w:hint="cs"/>
          <w:rtl/>
        </w:rPr>
        <w:t>البلدان</w:t>
      </w:r>
      <w:r w:rsidRPr="00CA7866">
        <w:rPr>
          <w:rtl/>
        </w:rPr>
        <w:t xml:space="preserve"> </w:t>
      </w:r>
      <w:r w:rsidRPr="00CA7866">
        <w:rPr>
          <w:rFonts w:hint="cs"/>
          <w:rtl/>
        </w:rPr>
        <w:t>تقلل</w:t>
      </w:r>
      <w:r w:rsidRPr="00CA7866">
        <w:rPr>
          <w:rtl/>
        </w:rPr>
        <w:t xml:space="preserve"> </w:t>
      </w:r>
      <w:r w:rsidRPr="00CA7866">
        <w:rPr>
          <w:rFonts w:hint="cs"/>
          <w:rtl/>
        </w:rPr>
        <w:t>من</w:t>
      </w:r>
      <w:r w:rsidRPr="00CA7866">
        <w:rPr>
          <w:rtl/>
        </w:rPr>
        <w:t xml:space="preserve"> </w:t>
      </w:r>
      <w:r w:rsidRPr="00CA7866">
        <w:rPr>
          <w:rFonts w:hint="cs"/>
          <w:rtl/>
        </w:rPr>
        <w:t>فعالية</w:t>
      </w:r>
      <w:r w:rsidRPr="00CA7866">
        <w:rPr>
          <w:rtl/>
        </w:rPr>
        <w:t xml:space="preserve"> </w:t>
      </w:r>
      <w:r w:rsidRPr="00CA7866">
        <w:rPr>
          <w:rFonts w:hint="cs"/>
          <w:rtl/>
        </w:rPr>
        <w:t>منافع</w:t>
      </w:r>
      <w:r w:rsidRPr="00CA7866">
        <w:rPr>
          <w:rtl/>
        </w:rPr>
        <w:t xml:space="preserve"> </w:t>
      </w:r>
      <w:r w:rsidRPr="00CA7866">
        <w:rPr>
          <w:rFonts w:hint="cs"/>
          <w:rtl/>
        </w:rPr>
        <w:t>الإعاقة،</w:t>
      </w:r>
      <w:r w:rsidRPr="00CA7866">
        <w:rPr>
          <w:rtl/>
        </w:rPr>
        <w:t xml:space="preserve"> </w:t>
      </w:r>
      <w:r w:rsidRPr="00CA7866">
        <w:rPr>
          <w:rFonts w:hint="cs"/>
          <w:rtl/>
        </w:rPr>
        <w:t>رغم</w:t>
      </w:r>
      <w:r w:rsidRPr="00CA7866">
        <w:rPr>
          <w:rtl/>
        </w:rPr>
        <w:t xml:space="preserve"> </w:t>
      </w:r>
      <w:r w:rsidRPr="00CA7866">
        <w:rPr>
          <w:rFonts w:hint="cs"/>
          <w:rtl/>
        </w:rPr>
        <w:t>أنها</w:t>
      </w:r>
      <w:r w:rsidRPr="00CA7866">
        <w:rPr>
          <w:rtl/>
        </w:rPr>
        <w:t xml:space="preserve"> </w:t>
      </w:r>
      <w:r w:rsidRPr="00CA7866">
        <w:rPr>
          <w:rFonts w:hint="cs"/>
          <w:rtl/>
        </w:rPr>
        <w:t>ما</w:t>
      </w:r>
      <w:r w:rsidRPr="00CA7866">
        <w:rPr>
          <w:rtl/>
        </w:rPr>
        <w:t xml:space="preserve"> </w:t>
      </w:r>
      <w:r w:rsidRPr="00CA7866">
        <w:rPr>
          <w:rFonts w:hint="cs"/>
          <w:rtl/>
        </w:rPr>
        <w:t>تزال</w:t>
      </w:r>
      <w:r w:rsidRPr="00CA7866">
        <w:rPr>
          <w:rtl/>
        </w:rPr>
        <w:t xml:space="preserve"> </w:t>
      </w:r>
      <w:r w:rsidRPr="00CA7866">
        <w:rPr>
          <w:rFonts w:hint="cs"/>
          <w:rtl/>
        </w:rPr>
        <w:t>توفر</w:t>
      </w:r>
      <w:r w:rsidRPr="00CA7866">
        <w:rPr>
          <w:rtl/>
        </w:rPr>
        <w:t xml:space="preserve"> </w:t>
      </w:r>
      <w:r w:rsidRPr="00CA7866">
        <w:rPr>
          <w:rFonts w:hint="cs"/>
          <w:rtl/>
        </w:rPr>
        <w:t>بعض</w:t>
      </w:r>
      <w:r w:rsidRPr="00CA7866">
        <w:rPr>
          <w:rtl/>
        </w:rPr>
        <w:t xml:space="preserve"> </w:t>
      </w:r>
      <w:r w:rsidRPr="00CA7866">
        <w:rPr>
          <w:rFonts w:hint="cs"/>
          <w:rtl/>
        </w:rPr>
        <w:t>الدعم</w:t>
      </w:r>
      <w:r w:rsidR="001D3243">
        <w:rPr>
          <w:rStyle w:val="FootnoteReference"/>
          <w:rtl/>
        </w:rPr>
        <w:footnoteReference w:id="29"/>
      </w:r>
      <w:r w:rsidRPr="00CA7866">
        <w:rPr>
          <w:rtl/>
        </w:rPr>
        <w:t xml:space="preserve">. </w:t>
      </w:r>
      <w:r w:rsidRPr="00CA7866">
        <w:rPr>
          <w:rFonts w:hint="cs"/>
          <w:rtl/>
        </w:rPr>
        <w:t>في</w:t>
      </w:r>
      <w:r w:rsidRPr="00CA7866">
        <w:rPr>
          <w:rtl/>
        </w:rPr>
        <w:t xml:space="preserve"> </w:t>
      </w:r>
      <w:r w:rsidRPr="00CA7866">
        <w:rPr>
          <w:rFonts w:hint="cs"/>
          <w:rtl/>
        </w:rPr>
        <w:t>فيتنام،</w:t>
      </w:r>
      <w:r w:rsidRPr="00CA7866">
        <w:rPr>
          <w:rtl/>
        </w:rPr>
        <w:t xml:space="preserve"> </w:t>
      </w:r>
      <w:r w:rsidRPr="00CA7866">
        <w:rPr>
          <w:rFonts w:hint="cs"/>
          <w:rtl/>
        </w:rPr>
        <w:t>على</w:t>
      </w:r>
      <w:r w:rsidRPr="00CA7866">
        <w:rPr>
          <w:rtl/>
        </w:rPr>
        <w:t xml:space="preserve"> </w:t>
      </w:r>
      <w:r w:rsidRPr="00CA7866">
        <w:rPr>
          <w:rFonts w:hint="cs"/>
          <w:rtl/>
        </w:rPr>
        <w:t>سبيل</w:t>
      </w:r>
      <w:r w:rsidRPr="00CA7866">
        <w:rPr>
          <w:rtl/>
        </w:rPr>
        <w:t xml:space="preserve"> </w:t>
      </w:r>
      <w:r w:rsidRPr="00CA7866">
        <w:rPr>
          <w:rFonts w:hint="cs"/>
          <w:rtl/>
        </w:rPr>
        <w:t>المثال،</w:t>
      </w:r>
      <w:r w:rsidRPr="00CA7866">
        <w:rPr>
          <w:rtl/>
        </w:rPr>
        <w:t xml:space="preserve"> </w:t>
      </w:r>
      <w:r w:rsidRPr="00CA7866">
        <w:rPr>
          <w:rFonts w:hint="cs"/>
          <w:rtl/>
        </w:rPr>
        <w:t>تعتبر</w:t>
      </w:r>
      <w:r w:rsidRPr="00CA7866">
        <w:rPr>
          <w:rtl/>
        </w:rPr>
        <w:t xml:space="preserve"> </w:t>
      </w:r>
      <w:r w:rsidRPr="00CA7866">
        <w:rPr>
          <w:rFonts w:hint="cs"/>
          <w:rtl/>
        </w:rPr>
        <w:t>منافع</w:t>
      </w:r>
      <w:r w:rsidRPr="00CA7866">
        <w:rPr>
          <w:rtl/>
        </w:rPr>
        <w:t xml:space="preserve"> </w:t>
      </w:r>
      <w:r w:rsidRPr="00CA7866">
        <w:rPr>
          <w:rFonts w:hint="cs"/>
          <w:rtl/>
        </w:rPr>
        <w:t>الإعاقة</w:t>
      </w:r>
      <w:r w:rsidRPr="00CA7866">
        <w:rPr>
          <w:rtl/>
        </w:rPr>
        <w:t xml:space="preserve"> </w:t>
      </w:r>
      <w:r w:rsidRPr="00CA7866">
        <w:rPr>
          <w:rFonts w:hint="cs"/>
          <w:rtl/>
        </w:rPr>
        <w:t>مرتفعة</w:t>
      </w:r>
      <w:r w:rsidRPr="00CA7866">
        <w:rPr>
          <w:rtl/>
        </w:rPr>
        <w:t xml:space="preserve"> </w:t>
      </w:r>
      <w:r w:rsidRPr="00CA7866">
        <w:rPr>
          <w:rFonts w:hint="cs"/>
          <w:rtl/>
        </w:rPr>
        <w:t>نسبياً</w:t>
      </w:r>
      <w:r w:rsidRPr="00CA7866">
        <w:rPr>
          <w:rtl/>
        </w:rPr>
        <w:t xml:space="preserve"> </w:t>
      </w:r>
      <w:r w:rsidRPr="00CA7866">
        <w:rPr>
          <w:rFonts w:hint="cs"/>
          <w:rtl/>
        </w:rPr>
        <w:t>مقارنة</w:t>
      </w:r>
      <w:r w:rsidRPr="00CA7866">
        <w:rPr>
          <w:rtl/>
        </w:rPr>
        <w:t xml:space="preserve"> </w:t>
      </w:r>
      <w:r w:rsidRPr="00CA7866">
        <w:rPr>
          <w:rFonts w:hint="cs"/>
          <w:rtl/>
        </w:rPr>
        <w:t>بالعديد</w:t>
      </w:r>
      <w:r w:rsidRPr="00CA7866">
        <w:rPr>
          <w:rtl/>
        </w:rPr>
        <w:t xml:space="preserve"> </w:t>
      </w:r>
      <w:r w:rsidRPr="00CA7866">
        <w:rPr>
          <w:rFonts w:hint="cs"/>
          <w:rtl/>
        </w:rPr>
        <w:t>من</w:t>
      </w:r>
      <w:r w:rsidRPr="00CA7866">
        <w:rPr>
          <w:rtl/>
        </w:rPr>
        <w:t xml:space="preserve"> </w:t>
      </w:r>
      <w:r w:rsidRPr="00CA7866">
        <w:rPr>
          <w:rFonts w:hint="cs"/>
          <w:rtl/>
        </w:rPr>
        <w:t>البلدان</w:t>
      </w:r>
      <w:r w:rsidRPr="00CA7866">
        <w:rPr>
          <w:rtl/>
        </w:rPr>
        <w:t xml:space="preserve"> </w:t>
      </w:r>
      <w:r w:rsidRPr="00CA7866">
        <w:rPr>
          <w:rFonts w:hint="cs"/>
          <w:rtl/>
        </w:rPr>
        <w:t>الأخرى،</w:t>
      </w:r>
      <w:r w:rsidRPr="00CA7866">
        <w:rPr>
          <w:rtl/>
        </w:rPr>
        <w:t xml:space="preserve"> </w:t>
      </w:r>
      <w:r w:rsidRPr="00CA7866">
        <w:rPr>
          <w:rFonts w:hint="cs"/>
          <w:rtl/>
        </w:rPr>
        <w:t>ومع</w:t>
      </w:r>
      <w:r w:rsidRPr="00CA7866">
        <w:rPr>
          <w:rtl/>
        </w:rPr>
        <w:t xml:space="preserve"> </w:t>
      </w:r>
      <w:r w:rsidRPr="00CA7866">
        <w:rPr>
          <w:rFonts w:hint="cs"/>
          <w:rtl/>
        </w:rPr>
        <w:t>ذلك</w:t>
      </w:r>
      <w:r w:rsidRPr="00CA7866">
        <w:rPr>
          <w:rtl/>
        </w:rPr>
        <w:t xml:space="preserve"> </w:t>
      </w:r>
      <w:r w:rsidRPr="00CA7866">
        <w:rPr>
          <w:rFonts w:hint="cs"/>
          <w:rtl/>
        </w:rPr>
        <w:t>يعبر</w:t>
      </w:r>
      <w:r w:rsidRPr="00CA7866">
        <w:rPr>
          <w:rtl/>
        </w:rPr>
        <w:t xml:space="preserve"> </w:t>
      </w:r>
      <w:r w:rsidRPr="00CA7866">
        <w:rPr>
          <w:rFonts w:hint="cs"/>
          <w:rtl/>
        </w:rPr>
        <w:t>المستفيدون</w:t>
      </w:r>
      <w:r w:rsidRPr="00CA7866">
        <w:rPr>
          <w:rtl/>
        </w:rPr>
        <w:t xml:space="preserve"> </w:t>
      </w:r>
      <w:r w:rsidRPr="00CA7866">
        <w:rPr>
          <w:rFonts w:hint="cs"/>
          <w:rtl/>
        </w:rPr>
        <w:t>عن</w:t>
      </w:r>
      <w:r w:rsidRPr="00CA7866">
        <w:rPr>
          <w:rtl/>
        </w:rPr>
        <w:t xml:space="preserve"> </w:t>
      </w:r>
      <w:r w:rsidRPr="00CA7866">
        <w:rPr>
          <w:rFonts w:hint="cs"/>
          <w:rtl/>
        </w:rPr>
        <w:t>أن</w:t>
      </w:r>
      <w:r w:rsidRPr="00CA7866">
        <w:rPr>
          <w:rtl/>
        </w:rPr>
        <w:t xml:space="preserve"> </w:t>
      </w:r>
      <w:r w:rsidRPr="00CA7866">
        <w:rPr>
          <w:rFonts w:hint="cs"/>
          <w:rtl/>
        </w:rPr>
        <w:t>المبلغ</w:t>
      </w:r>
      <w:r w:rsidRPr="00CA7866">
        <w:rPr>
          <w:rtl/>
        </w:rPr>
        <w:t xml:space="preserve"> </w:t>
      </w:r>
      <w:r w:rsidRPr="00CA7866">
        <w:rPr>
          <w:rFonts w:hint="cs"/>
          <w:rtl/>
        </w:rPr>
        <w:t>غير</w:t>
      </w:r>
      <w:r w:rsidRPr="00CA7866">
        <w:rPr>
          <w:rtl/>
        </w:rPr>
        <w:t xml:space="preserve"> </w:t>
      </w:r>
      <w:r w:rsidRPr="00CA7866">
        <w:rPr>
          <w:rFonts w:hint="cs"/>
          <w:rtl/>
        </w:rPr>
        <w:t>كافٍ</w:t>
      </w:r>
      <w:r w:rsidRPr="00CA7866">
        <w:rPr>
          <w:rtl/>
        </w:rPr>
        <w:t xml:space="preserve"> </w:t>
      </w:r>
      <w:r w:rsidRPr="00CA7866">
        <w:rPr>
          <w:rFonts w:hint="cs"/>
          <w:rtl/>
        </w:rPr>
        <w:t>لتحقيق</w:t>
      </w:r>
      <w:r w:rsidRPr="00CA7866">
        <w:rPr>
          <w:rtl/>
        </w:rPr>
        <w:t xml:space="preserve"> </w:t>
      </w:r>
      <w:r w:rsidRPr="00CA7866">
        <w:rPr>
          <w:rFonts w:hint="cs"/>
          <w:rtl/>
        </w:rPr>
        <w:t>تأثير</w:t>
      </w:r>
      <w:r w:rsidRPr="00CA7866">
        <w:rPr>
          <w:rtl/>
        </w:rPr>
        <w:t xml:space="preserve"> </w:t>
      </w:r>
      <w:r w:rsidRPr="00CA7866">
        <w:rPr>
          <w:rFonts w:hint="cs"/>
          <w:rtl/>
        </w:rPr>
        <w:t>ملموس</w:t>
      </w:r>
      <w:r w:rsidR="001D3243">
        <w:rPr>
          <w:rStyle w:val="FootnoteReference"/>
          <w:rtl/>
        </w:rPr>
        <w:footnoteReference w:id="30"/>
      </w:r>
      <w:r w:rsidRPr="00CA7866">
        <w:rPr>
          <w:rtl/>
        </w:rPr>
        <w:t xml:space="preserve">. </w:t>
      </w:r>
      <w:r w:rsidRPr="00CA7866">
        <w:rPr>
          <w:rFonts w:hint="cs"/>
          <w:rtl/>
        </w:rPr>
        <w:t>حتى</w:t>
      </w:r>
      <w:r w:rsidRPr="00CA7866">
        <w:rPr>
          <w:rtl/>
        </w:rPr>
        <w:t xml:space="preserve"> </w:t>
      </w:r>
      <w:r w:rsidRPr="00CA7866">
        <w:rPr>
          <w:rFonts w:hint="cs"/>
          <w:rtl/>
        </w:rPr>
        <w:t>في</w:t>
      </w:r>
      <w:r w:rsidRPr="00CA7866">
        <w:rPr>
          <w:rtl/>
        </w:rPr>
        <w:t xml:space="preserve"> </w:t>
      </w:r>
      <w:r w:rsidRPr="00CA7866">
        <w:rPr>
          <w:rFonts w:hint="cs"/>
          <w:rtl/>
        </w:rPr>
        <w:t>البلدان</w:t>
      </w:r>
      <w:r w:rsidRPr="00CA7866">
        <w:rPr>
          <w:rtl/>
        </w:rPr>
        <w:t xml:space="preserve"> </w:t>
      </w:r>
      <w:r w:rsidRPr="00CA7866">
        <w:rPr>
          <w:rFonts w:hint="cs"/>
          <w:rtl/>
        </w:rPr>
        <w:t>التي</w:t>
      </w:r>
      <w:r w:rsidRPr="00CA7866">
        <w:rPr>
          <w:rtl/>
        </w:rPr>
        <w:t xml:space="preserve"> </w:t>
      </w:r>
      <w:r w:rsidRPr="00CA7866">
        <w:rPr>
          <w:rFonts w:hint="cs"/>
          <w:rtl/>
        </w:rPr>
        <w:t>تقدم</w:t>
      </w:r>
      <w:r w:rsidRPr="00CA7866">
        <w:rPr>
          <w:rtl/>
        </w:rPr>
        <w:t xml:space="preserve"> </w:t>
      </w:r>
      <w:r w:rsidRPr="00CA7866">
        <w:rPr>
          <w:rFonts w:hint="cs"/>
          <w:rtl/>
        </w:rPr>
        <w:t>قيم</w:t>
      </w:r>
      <w:r w:rsidRPr="00CA7866">
        <w:rPr>
          <w:rtl/>
        </w:rPr>
        <w:t xml:space="preserve"> </w:t>
      </w:r>
      <w:r w:rsidRPr="00CA7866">
        <w:rPr>
          <w:rFonts w:hint="cs"/>
          <w:rtl/>
        </w:rPr>
        <w:t>تحويل</w:t>
      </w:r>
      <w:r w:rsidRPr="00CA7866">
        <w:rPr>
          <w:rtl/>
        </w:rPr>
        <w:t xml:space="preserve"> </w:t>
      </w:r>
      <w:r w:rsidRPr="00CA7866">
        <w:rPr>
          <w:rFonts w:hint="cs"/>
          <w:rtl/>
        </w:rPr>
        <w:t>أعلى،</w:t>
      </w:r>
      <w:r w:rsidRPr="00CA7866">
        <w:rPr>
          <w:rtl/>
        </w:rPr>
        <w:t xml:space="preserve"> </w:t>
      </w:r>
      <w:r w:rsidRPr="00CA7866">
        <w:rPr>
          <w:rFonts w:hint="cs"/>
          <w:rtl/>
        </w:rPr>
        <w:t>أظهرت</w:t>
      </w:r>
      <w:r w:rsidRPr="00CA7866">
        <w:rPr>
          <w:rtl/>
        </w:rPr>
        <w:t xml:space="preserve"> </w:t>
      </w:r>
      <w:r w:rsidRPr="00CA7866">
        <w:rPr>
          <w:rFonts w:hint="cs"/>
          <w:rtl/>
        </w:rPr>
        <w:t>الأبحاث</w:t>
      </w:r>
      <w:r w:rsidRPr="00CA7866">
        <w:rPr>
          <w:rtl/>
        </w:rPr>
        <w:t xml:space="preserve"> </w:t>
      </w:r>
      <w:r w:rsidRPr="00CA7866">
        <w:rPr>
          <w:rFonts w:hint="cs"/>
          <w:rtl/>
        </w:rPr>
        <w:t>أن</w:t>
      </w:r>
      <w:r w:rsidRPr="00CA7866">
        <w:rPr>
          <w:rtl/>
        </w:rPr>
        <w:t xml:space="preserve"> </w:t>
      </w:r>
      <w:r w:rsidRPr="00CA7866">
        <w:rPr>
          <w:rFonts w:hint="cs"/>
          <w:rtl/>
        </w:rPr>
        <w:t>هذه</w:t>
      </w:r>
      <w:r w:rsidRPr="00CA7866">
        <w:rPr>
          <w:rtl/>
        </w:rPr>
        <w:t xml:space="preserve"> </w:t>
      </w:r>
      <w:r w:rsidRPr="00CA7866">
        <w:rPr>
          <w:rFonts w:hint="cs"/>
          <w:rtl/>
        </w:rPr>
        <w:t>المبالغ</w:t>
      </w:r>
      <w:r w:rsidRPr="00CA7866">
        <w:rPr>
          <w:rtl/>
        </w:rPr>
        <w:t xml:space="preserve"> </w:t>
      </w:r>
      <w:r w:rsidRPr="00CA7866">
        <w:rPr>
          <w:rFonts w:hint="cs"/>
          <w:rtl/>
        </w:rPr>
        <w:t>قد</w:t>
      </w:r>
      <w:r w:rsidRPr="00CA7866">
        <w:rPr>
          <w:rtl/>
        </w:rPr>
        <w:t xml:space="preserve"> </w:t>
      </w:r>
      <w:r w:rsidRPr="00CA7866">
        <w:rPr>
          <w:rFonts w:hint="cs"/>
          <w:rtl/>
        </w:rPr>
        <w:t>تكون</w:t>
      </w:r>
      <w:r w:rsidRPr="00CA7866">
        <w:rPr>
          <w:rtl/>
        </w:rPr>
        <w:t xml:space="preserve"> </w:t>
      </w:r>
      <w:r w:rsidRPr="00CA7866">
        <w:rPr>
          <w:rFonts w:hint="cs"/>
          <w:rtl/>
        </w:rPr>
        <w:t>غير</w:t>
      </w:r>
      <w:r w:rsidRPr="00CA7866">
        <w:rPr>
          <w:rtl/>
        </w:rPr>
        <w:t xml:space="preserve"> </w:t>
      </w:r>
      <w:r w:rsidRPr="00CA7866">
        <w:rPr>
          <w:rFonts w:hint="cs"/>
          <w:rtl/>
        </w:rPr>
        <w:t>كافية</w:t>
      </w:r>
      <w:r w:rsidRPr="00CA7866">
        <w:rPr>
          <w:rtl/>
        </w:rPr>
        <w:t xml:space="preserve">. </w:t>
      </w:r>
      <w:r w:rsidRPr="00CA7866">
        <w:rPr>
          <w:rFonts w:hint="cs"/>
          <w:rtl/>
        </w:rPr>
        <w:t>في</w:t>
      </w:r>
      <w:r w:rsidRPr="00CA7866">
        <w:rPr>
          <w:rtl/>
        </w:rPr>
        <w:t xml:space="preserve"> </w:t>
      </w:r>
      <w:r w:rsidRPr="00CA7866">
        <w:rPr>
          <w:rFonts w:hint="cs"/>
          <w:rtl/>
        </w:rPr>
        <w:t>جنوب</w:t>
      </w:r>
      <w:r w:rsidRPr="00CA7866">
        <w:rPr>
          <w:rtl/>
        </w:rPr>
        <w:t xml:space="preserve"> </w:t>
      </w:r>
      <w:r w:rsidRPr="00CA7866">
        <w:rPr>
          <w:rFonts w:hint="cs"/>
          <w:rtl/>
        </w:rPr>
        <w:t>أفريقيا،</w:t>
      </w:r>
      <w:r w:rsidRPr="00CA7866">
        <w:rPr>
          <w:rtl/>
        </w:rPr>
        <w:t xml:space="preserve"> </w:t>
      </w:r>
      <w:r w:rsidRPr="00CA7866">
        <w:rPr>
          <w:rFonts w:hint="cs"/>
          <w:rtl/>
        </w:rPr>
        <w:t>رغم</w:t>
      </w:r>
      <w:r w:rsidRPr="00CA7866">
        <w:rPr>
          <w:rtl/>
        </w:rPr>
        <w:t xml:space="preserve"> </w:t>
      </w:r>
      <w:r w:rsidRPr="00CA7866">
        <w:rPr>
          <w:rFonts w:hint="cs"/>
          <w:rtl/>
        </w:rPr>
        <w:t>أن</w:t>
      </w:r>
      <w:r w:rsidRPr="00CA7866">
        <w:rPr>
          <w:rtl/>
        </w:rPr>
        <w:t xml:space="preserve"> </w:t>
      </w:r>
      <w:r w:rsidRPr="00CA7866">
        <w:rPr>
          <w:rFonts w:hint="cs"/>
          <w:rtl/>
        </w:rPr>
        <w:t>مخصصات</w:t>
      </w:r>
      <w:r w:rsidRPr="00CA7866">
        <w:rPr>
          <w:rtl/>
        </w:rPr>
        <w:t xml:space="preserve"> </w:t>
      </w:r>
      <w:r w:rsidRPr="00CA7866">
        <w:rPr>
          <w:rFonts w:hint="cs"/>
          <w:rtl/>
        </w:rPr>
        <w:t>الإعاقة</w:t>
      </w:r>
      <w:r w:rsidRPr="00CA7866">
        <w:rPr>
          <w:rtl/>
        </w:rPr>
        <w:t xml:space="preserve"> </w:t>
      </w:r>
      <w:r w:rsidRPr="00CA7866">
        <w:rPr>
          <w:rFonts w:hint="cs"/>
          <w:rtl/>
        </w:rPr>
        <w:t>كافية</w:t>
      </w:r>
      <w:r w:rsidRPr="00CA7866">
        <w:rPr>
          <w:rtl/>
        </w:rPr>
        <w:t xml:space="preserve"> </w:t>
      </w:r>
      <w:r w:rsidRPr="00CA7866">
        <w:rPr>
          <w:rFonts w:hint="cs"/>
          <w:rtl/>
        </w:rPr>
        <w:t>لتغطية</w:t>
      </w:r>
      <w:r w:rsidRPr="00CA7866">
        <w:rPr>
          <w:rtl/>
        </w:rPr>
        <w:t xml:space="preserve"> </w:t>
      </w:r>
      <w:r w:rsidRPr="00CA7866">
        <w:rPr>
          <w:rFonts w:hint="cs"/>
          <w:rtl/>
        </w:rPr>
        <w:t>احتياجات</w:t>
      </w:r>
      <w:r w:rsidRPr="00CA7866">
        <w:rPr>
          <w:rtl/>
        </w:rPr>
        <w:t xml:space="preserve"> </w:t>
      </w:r>
      <w:r w:rsidRPr="00CA7866">
        <w:rPr>
          <w:rFonts w:hint="cs"/>
          <w:rtl/>
        </w:rPr>
        <w:t>المعيشة</w:t>
      </w:r>
      <w:r w:rsidRPr="00CA7866">
        <w:rPr>
          <w:rtl/>
        </w:rPr>
        <w:t xml:space="preserve"> </w:t>
      </w:r>
      <w:r w:rsidRPr="00CA7866">
        <w:rPr>
          <w:rFonts w:hint="cs"/>
          <w:rtl/>
        </w:rPr>
        <w:t>الأساسية،</w:t>
      </w:r>
      <w:r w:rsidRPr="00CA7866">
        <w:rPr>
          <w:rtl/>
        </w:rPr>
        <w:t xml:space="preserve"> </w:t>
      </w:r>
      <w:r w:rsidRPr="00CA7866">
        <w:rPr>
          <w:rFonts w:hint="cs"/>
          <w:rtl/>
        </w:rPr>
        <w:t>إلا</w:t>
      </w:r>
      <w:r w:rsidRPr="00CA7866">
        <w:rPr>
          <w:rtl/>
        </w:rPr>
        <w:t xml:space="preserve"> </w:t>
      </w:r>
      <w:r w:rsidRPr="00CA7866">
        <w:rPr>
          <w:rFonts w:hint="cs"/>
          <w:rtl/>
        </w:rPr>
        <w:t>أنها</w:t>
      </w:r>
      <w:r w:rsidRPr="00CA7866">
        <w:rPr>
          <w:rtl/>
        </w:rPr>
        <w:t xml:space="preserve"> </w:t>
      </w:r>
      <w:r w:rsidRPr="00CA7866">
        <w:rPr>
          <w:rFonts w:hint="cs"/>
          <w:rtl/>
        </w:rPr>
        <w:t>لا</w:t>
      </w:r>
      <w:r w:rsidRPr="00CA7866">
        <w:rPr>
          <w:rtl/>
        </w:rPr>
        <w:t xml:space="preserve"> </w:t>
      </w:r>
      <w:r w:rsidRPr="00CA7866">
        <w:rPr>
          <w:rFonts w:hint="cs"/>
          <w:rtl/>
        </w:rPr>
        <w:t>تلبي</w:t>
      </w:r>
      <w:r w:rsidRPr="00CA7866">
        <w:rPr>
          <w:rtl/>
        </w:rPr>
        <w:t xml:space="preserve"> </w:t>
      </w:r>
      <w:r w:rsidRPr="00CA7866">
        <w:rPr>
          <w:rFonts w:hint="cs"/>
          <w:rtl/>
        </w:rPr>
        <w:t>التكاليف</w:t>
      </w:r>
      <w:r w:rsidRPr="00CA7866">
        <w:rPr>
          <w:rtl/>
        </w:rPr>
        <w:t xml:space="preserve"> </w:t>
      </w:r>
      <w:r w:rsidRPr="00CA7866">
        <w:rPr>
          <w:rFonts w:hint="cs"/>
          <w:rtl/>
        </w:rPr>
        <w:t>الإضافية</w:t>
      </w:r>
      <w:r w:rsidRPr="00CA7866">
        <w:rPr>
          <w:rtl/>
        </w:rPr>
        <w:t xml:space="preserve"> </w:t>
      </w:r>
      <w:r w:rsidRPr="00CA7866">
        <w:rPr>
          <w:rFonts w:hint="cs"/>
          <w:rtl/>
        </w:rPr>
        <w:t>المرتبطة</w:t>
      </w:r>
      <w:r w:rsidRPr="00CA7866">
        <w:rPr>
          <w:rtl/>
        </w:rPr>
        <w:t xml:space="preserve"> </w:t>
      </w:r>
      <w:r w:rsidRPr="00CA7866">
        <w:rPr>
          <w:rFonts w:hint="cs"/>
          <w:rtl/>
        </w:rPr>
        <w:t>بالإعاقة</w:t>
      </w:r>
      <w:r w:rsidR="001D3243">
        <w:rPr>
          <w:rStyle w:val="FootnoteReference"/>
          <w:rtl/>
        </w:rPr>
        <w:footnoteReference w:id="31"/>
      </w:r>
      <w:r w:rsidRPr="00CA7866">
        <w:rPr>
          <w:rtl/>
        </w:rPr>
        <w:t xml:space="preserve">. </w:t>
      </w:r>
      <w:r w:rsidRPr="00CA7866">
        <w:rPr>
          <w:rFonts w:hint="cs"/>
          <w:rtl/>
        </w:rPr>
        <w:t>علاوة</w:t>
      </w:r>
      <w:r w:rsidRPr="00CA7866">
        <w:rPr>
          <w:rtl/>
        </w:rPr>
        <w:t xml:space="preserve"> </w:t>
      </w:r>
      <w:r w:rsidRPr="00CA7866">
        <w:rPr>
          <w:rFonts w:hint="cs"/>
          <w:rtl/>
        </w:rPr>
        <w:t>على</w:t>
      </w:r>
      <w:r w:rsidRPr="00CA7866">
        <w:rPr>
          <w:rtl/>
        </w:rPr>
        <w:t xml:space="preserve"> </w:t>
      </w:r>
      <w:r w:rsidRPr="00CA7866">
        <w:rPr>
          <w:rFonts w:hint="cs"/>
          <w:rtl/>
        </w:rPr>
        <w:t>ذلك،</w:t>
      </w:r>
      <w:r w:rsidRPr="00CA7866">
        <w:rPr>
          <w:rtl/>
        </w:rPr>
        <w:t xml:space="preserve"> </w:t>
      </w:r>
      <w:r w:rsidRPr="00CA7866">
        <w:rPr>
          <w:rFonts w:hint="cs"/>
          <w:rtl/>
        </w:rPr>
        <w:t>فإن</w:t>
      </w:r>
      <w:r w:rsidRPr="00CA7866">
        <w:rPr>
          <w:rtl/>
        </w:rPr>
        <w:t xml:space="preserve"> </w:t>
      </w:r>
      <w:r w:rsidRPr="00CA7866">
        <w:rPr>
          <w:rFonts w:hint="cs"/>
          <w:rtl/>
        </w:rPr>
        <w:t>حوالي</w:t>
      </w:r>
      <w:r w:rsidRPr="00CA7866">
        <w:rPr>
          <w:rtl/>
        </w:rPr>
        <w:t xml:space="preserve"> </w:t>
      </w:r>
      <w:r w:rsidRPr="00CA7866">
        <w:rPr>
          <w:rFonts w:hint="cs"/>
          <w:rtl/>
        </w:rPr>
        <w:t>٢٥</w:t>
      </w:r>
      <w:r w:rsidRPr="00CA7866">
        <w:rPr>
          <w:rtl/>
        </w:rPr>
        <w:t xml:space="preserve">٪ </w:t>
      </w:r>
      <w:r w:rsidRPr="00CA7866">
        <w:rPr>
          <w:rFonts w:hint="cs"/>
          <w:rtl/>
        </w:rPr>
        <w:t>من</w:t>
      </w:r>
      <w:r w:rsidRPr="00CA7866">
        <w:rPr>
          <w:rtl/>
        </w:rPr>
        <w:t xml:space="preserve"> </w:t>
      </w:r>
      <w:r w:rsidRPr="00CA7866">
        <w:rPr>
          <w:rFonts w:hint="cs"/>
          <w:rtl/>
        </w:rPr>
        <w:t>الأسر</w:t>
      </w:r>
      <w:r w:rsidRPr="00CA7866">
        <w:rPr>
          <w:rtl/>
        </w:rPr>
        <w:t xml:space="preserve"> </w:t>
      </w:r>
      <w:r w:rsidRPr="00CA7866">
        <w:rPr>
          <w:rFonts w:hint="cs"/>
          <w:rtl/>
        </w:rPr>
        <w:t>التي</w:t>
      </w:r>
      <w:r w:rsidRPr="00CA7866">
        <w:rPr>
          <w:rtl/>
        </w:rPr>
        <w:t xml:space="preserve"> </w:t>
      </w:r>
      <w:r w:rsidRPr="00CA7866">
        <w:rPr>
          <w:rFonts w:hint="cs"/>
          <w:rtl/>
        </w:rPr>
        <w:t>تتلقى</w:t>
      </w:r>
      <w:r w:rsidRPr="00CA7866">
        <w:rPr>
          <w:rtl/>
        </w:rPr>
        <w:t xml:space="preserve"> </w:t>
      </w:r>
      <w:r w:rsidRPr="00CA7866">
        <w:rPr>
          <w:rFonts w:hint="cs"/>
          <w:rtl/>
        </w:rPr>
        <w:t>المساعدة</w:t>
      </w:r>
      <w:r w:rsidRPr="00CA7866">
        <w:rPr>
          <w:rtl/>
        </w:rPr>
        <w:t xml:space="preserve"> </w:t>
      </w:r>
      <w:r w:rsidRPr="00CA7866">
        <w:rPr>
          <w:rFonts w:hint="cs"/>
          <w:rtl/>
        </w:rPr>
        <w:t>عانت</w:t>
      </w:r>
      <w:r w:rsidRPr="00CA7866">
        <w:rPr>
          <w:rtl/>
        </w:rPr>
        <w:t xml:space="preserve"> </w:t>
      </w:r>
      <w:r w:rsidRPr="00CA7866">
        <w:rPr>
          <w:rFonts w:hint="cs"/>
          <w:rtl/>
        </w:rPr>
        <w:t>من</w:t>
      </w:r>
      <w:r w:rsidRPr="00CA7866">
        <w:rPr>
          <w:rtl/>
        </w:rPr>
        <w:t xml:space="preserve"> </w:t>
      </w:r>
      <w:r w:rsidRPr="00CA7866">
        <w:rPr>
          <w:rFonts w:hint="cs"/>
          <w:rtl/>
        </w:rPr>
        <w:t>الجوع</w:t>
      </w:r>
      <w:r w:rsidRPr="00CA7866">
        <w:rPr>
          <w:rtl/>
        </w:rPr>
        <w:t xml:space="preserve"> </w:t>
      </w:r>
      <w:r w:rsidRPr="00CA7866">
        <w:rPr>
          <w:rFonts w:hint="cs"/>
          <w:rtl/>
        </w:rPr>
        <w:t>في</w:t>
      </w:r>
      <w:r w:rsidRPr="00CA7866">
        <w:rPr>
          <w:rtl/>
        </w:rPr>
        <w:t xml:space="preserve"> </w:t>
      </w:r>
      <w:r w:rsidRPr="00CA7866">
        <w:rPr>
          <w:rFonts w:hint="cs"/>
          <w:rtl/>
        </w:rPr>
        <w:t>العام</w:t>
      </w:r>
      <w:r w:rsidRPr="00CA7866">
        <w:rPr>
          <w:rtl/>
        </w:rPr>
        <w:t xml:space="preserve"> </w:t>
      </w:r>
      <w:r w:rsidRPr="00CA7866">
        <w:rPr>
          <w:rFonts w:hint="cs"/>
          <w:rtl/>
        </w:rPr>
        <w:t>السابق،</w:t>
      </w:r>
      <w:r w:rsidRPr="00CA7866">
        <w:rPr>
          <w:rtl/>
        </w:rPr>
        <w:t xml:space="preserve"> </w:t>
      </w:r>
      <w:r w:rsidRPr="00CA7866">
        <w:rPr>
          <w:rFonts w:hint="cs"/>
          <w:rtl/>
        </w:rPr>
        <w:t>مقارنة</w:t>
      </w:r>
      <w:r w:rsidRPr="00CA7866">
        <w:rPr>
          <w:rtl/>
        </w:rPr>
        <w:t xml:space="preserve"> </w:t>
      </w:r>
      <w:r w:rsidRPr="00CA7866">
        <w:rPr>
          <w:rFonts w:hint="cs"/>
          <w:rtl/>
        </w:rPr>
        <w:t>بـ</w:t>
      </w:r>
      <w:r w:rsidRPr="00CA7866">
        <w:rPr>
          <w:rtl/>
        </w:rPr>
        <w:t xml:space="preserve"> </w:t>
      </w:r>
      <w:r w:rsidRPr="00CA7866">
        <w:rPr>
          <w:rFonts w:hint="cs"/>
          <w:rtl/>
        </w:rPr>
        <w:lastRenderedPageBreak/>
        <w:t>١٦</w:t>
      </w:r>
      <w:r w:rsidRPr="00CA7866">
        <w:rPr>
          <w:rtl/>
        </w:rPr>
        <w:t xml:space="preserve">٪ </w:t>
      </w:r>
      <w:r w:rsidRPr="00CA7866">
        <w:rPr>
          <w:rFonts w:hint="cs"/>
          <w:rtl/>
        </w:rPr>
        <w:t>من</w:t>
      </w:r>
      <w:r w:rsidRPr="00CA7866">
        <w:rPr>
          <w:rtl/>
        </w:rPr>
        <w:t xml:space="preserve"> </w:t>
      </w:r>
      <w:r w:rsidRPr="00CA7866">
        <w:rPr>
          <w:rFonts w:hint="cs"/>
          <w:rtl/>
        </w:rPr>
        <w:t>السكان</w:t>
      </w:r>
      <w:r w:rsidRPr="00CA7866">
        <w:rPr>
          <w:rtl/>
        </w:rPr>
        <w:t xml:space="preserve"> </w:t>
      </w:r>
      <w:r w:rsidRPr="00CA7866">
        <w:rPr>
          <w:rFonts w:hint="cs"/>
          <w:rtl/>
        </w:rPr>
        <w:t>بشكل</w:t>
      </w:r>
      <w:r w:rsidRPr="00CA7866">
        <w:rPr>
          <w:rtl/>
        </w:rPr>
        <w:t xml:space="preserve"> </w:t>
      </w:r>
      <w:r w:rsidRPr="00CA7866">
        <w:rPr>
          <w:rFonts w:hint="cs"/>
          <w:rtl/>
        </w:rPr>
        <w:t>عام،</w:t>
      </w:r>
      <w:r w:rsidRPr="00CA7866">
        <w:rPr>
          <w:rtl/>
        </w:rPr>
        <w:t xml:space="preserve"> </w:t>
      </w:r>
      <w:r w:rsidRPr="00CA7866">
        <w:rPr>
          <w:rFonts w:hint="cs"/>
          <w:rtl/>
        </w:rPr>
        <w:t>وذكر</w:t>
      </w:r>
      <w:r w:rsidRPr="00CA7866">
        <w:rPr>
          <w:rtl/>
        </w:rPr>
        <w:t xml:space="preserve"> </w:t>
      </w:r>
      <w:r w:rsidRPr="00CA7866">
        <w:rPr>
          <w:rFonts w:hint="cs"/>
          <w:rtl/>
        </w:rPr>
        <w:t>ثلث</w:t>
      </w:r>
      <w:r w:rsidRPr="00CA7866">
        <w:rPr>
          <w:rtl/>
        </w:rPr>
        <w:t xml:space="preserve"> </w:t>
      </w:r>
      <w:r w:rsidRPr="00CA7866">
        <w:rPr>
          <w:rFonts w:hint="cs"/>
          <w:rtl/>
        </w:rPr>
        <w:t>هذه</w:t>
      </w:r>
      <w:r w:rsidRPr="00CA7866">
        <w:rPr>
          <w:rtl/>
        </w:rPr>
        <w:t xml:space="preserve"> </w:t>
      </w:r>
      <w:r w:rsidRPr="00CA7866">
        <w:rPr>
          <w:rFonts w:hint="cs"/>
          <w:rtl/>
        </w:rPr>
        <w:t>الأسر</w:t>
      </w:r>
      <w:r w:rsidRPr="00CA7866">
        <w:rPr>
          <w:rtl/>
        </w:rPr>
        <w:t xml:space="preserve"> </w:t>
      </w:r>
      <w:r w:rsidRPr="00CA7866">
        <w:rPr>
          <w:rFonts w:hint="cs"/>
          <w:rtl/>
        </w:rPr>
        <w:t>أنها</w:t>
      </w:r>
      <w:r w:rsidRPr="00CA7866">
        <w:rPr>
          <w:rtl/>
        </w:rPr>
        <w:t xml:space="preserve"> </w:t>
      </w:r>
      <w:r w:rsidRPr="00CA7866">
        <w:rPr>
          <w:rFonts w:hint="cs"/>
          <w:rtl/>
        </w:rPr>
        <w:t>استخدمت الأموال</w:t>
      </w:r>
      <w:r w:rsidRPr="00CA7866">
        <w:rPr>
          <w:rtl/>
        </w:rPr>
        <w:t xml:space="preserve"> </w:t>
      </w:r>
      <w:r w:rsidRPr="00CA7866">
        <w:rPr>
          <w:rFonts w:hint="cs"/>
          <w:rtl/>
        </w:rPr>
        <w:t>لشراء</w:t>
      </w:r>
      <w:r w:rsidRPr="00CA7866">
        <w:rPr>
          <w:rtl/>
        </w:rPr>
        <w:t xml:space="preserve"> </w:t>
      </w:r>
      <w:r w:rsidRPr="00CA7866">
        <w:rPr>
          <w:rFonts w:hint="cs"/>
          <w:rtl/>
        </w:rPr>
        <w:t>الطعام،</w:t>
      </w:r>
      <w:r w:rsidRPr="00CA7866">
        <w:rPr>
          <w:rtl/>
        </w:rPr>
        <w:t xml:space="preserve"> </w:t>
      </w:r>
      <w:r w:rsidRPr="00CA7866">
        <w:rPr>
          <w:rFonts w:hint="cs"/>
          <w:rtl/>
        </w:rPr>
        <w:t>مقارنةً</w:t>
      </w:r>
      <w:r w:rsidRPr="00CA7866">
        <w:rPr>
          <w:rtl/>
        </w:rPr>
        <w:t xml:space="preserve"> </w:t>
      </w:r>
      <w:r w:rsidRPr="00CA7866">
        <w:rPr>
          <w:rFonts w:hint="cs"/>
          <w:rtl/>
        </w:rPr>
        <w:t>بخمس</w:t>
      </w:r>
      <w:r w:rsidRPr="00CA7866">
        <w:rPr>
          <w:rtl/>
        </w:rPr>
        <w:t xml:space="preserve"> </w:t>
      </w:r>
      <w:r w:rsidRPr="00CA7866">
        <w:rPr>
          <w:rFonts w:hint="cs"/>
          <w:rtl/>
        </w:rPr>
        <w:t>السكان</w:t>
      </w:r>
      <w:r w:rsidRPr="00CA7866">
        <w:rPr>
          <w:rtl/>
        </w:rPr>
        <w:t xml:space="preserve"> </w:t>
      </w:r>
      <w:r w:rsidRPr="00CA7866">
        <w:rPr>
          <w:rFonts w:hint="cs"/>
          <w:rtl/>
        </w:rPr>
        <w:t>بشكل</w:t>
      </w:r>
      <w:r w:rsidRPr="00CA7866">
        <w:rPr>
          <w:rtl/>
        </w:rPr>
        <w:t xml:space="preserve"> </w:t>
      </w:r>
      <w:r w:rsidRPr="00CA7866">
        <w:rPr>
          <w:rFonts w:hint="cs"/>
          <w:rtl/>
        </w:rPr>
        <w:t>عام</w:t>
      </w:r>
      <w:r w:rsidR="00F27F14">
        <w:rPr>
          <w:rStyle w:val="FootnoteReference"/>
          <w:rtl/>
        </w:rPr>
        <w:footnoteReference w:id="32"/>
      </w:r>
      <w:r w:rsidRPr="00CA7866">
        <w:rPr>
          <w:rtl/>
        </w:rPr>
        <w:t xml:space="preserve">. </w:t>
      </w:r>
      <w:r w:rsidRPr="00CA7866">
        <w:rPr>
          <w:rFonts w:hint="cs"/>
          <w:rtl/>
        </w:rPr>
        <w:t>وبالمثل،</w:t>
      </w:r>
      <w:r w:rsidRPr="00CA7866">
        <w:rPr>
          <w:rtl/>
        </w:rPr>
        <w:t xml:space="preserve"> </w:t>
      </w:r>
      <w:r w:rsidRPr="00CA7866">
        <w:rPr>
          <w:rFonts w:hint="cs"/>
          <w:rtl/>
        </w:rPr>
        <w:t>في</w:t>
      </w:r>
      <w:r w:rsidRPr="00CA7866">
        <w:rPr>
          <w:rtl/>
        </w:rPr>
        <w:t xml:space="preserve"> </w:t>
      </w:r>
      <w:r w:rsidRPr="00CA7866">
        <w:rPr>
          <w:rFonts w:hint="cs"/>
          <w:rtl/>
        </w:rPr>
        <w:t>نيبال،</w:t>
      </w:r>
      <w:r w:rsidRPr="00CA7866">
        <w:rPr>
          <w:rtl/>
        </w:rPr>
        <w:t xml:space="preserve"> </w:t>
      </w:r>
      <w:r w:rsidRPr="00CA7866">
        <w:rPr>
          <w:rFonts w:hint="cs"/>
          <w:rtl/>
        </w:rPr>
        <w:t>على</w:t>
      </w:r>
      <w:r w:rsidRPr="00CA7866">
        <w:rPr>
          <w:rtl/>
        </w:rPr>
        <w:t xml:space="preserve"> </w:t>
      </w:r>
      <w:r w:rsidRPr="00CA7866">
        <w:rPr>
          <w:rFonts w:hint="cs"/>
          <w:rtl/>
        </w:rPr>
        <w:t>الرغم</w:t>
      </w:r>
      <w:r w:rsidRPr="00CA7866">
        <w:rPr>
          <w:rtl/>
        </w:rPr>
        <w:t xml:space="preserve"> </w:t>
      </w:r>
      <w:r w:rsidRPr="00CA7866">
        <w:rPr>
          <w:rFonts w:hint="cs"/>
          <w:rtl/>
        </w:rPr>
        <w:t>من</w:t>
      </w:r>
      <w:r w:rsidRPr="00CA7866">
        <w:rPr>
          <w:rtl/>
        </w:rPr>
        <w:t xml:space="preserve"> </w:t>
      </w:r>
      <w:r w:rsidRPr="00CA7866">
        <w:rPr>
          <w:rFonts w:hint="cs"/>
          <w:rtl/>
        </w:rPr>
        <w:t>القيمة</w:t>
      </w:r>
      <w:r w:rsidRPr="00CA7866">
        <w:rPr>
          <w:rtl/>
        </w:rPr>
        <w:t xml:space="preserve"> </w:t>
      </w:r>
      <w:r w:rsidRPr="00CA7866">
        <w:rPr>
          <w:rFonts w:hint="cs"/>
          <w:rtl/>
        </w:rPr>
        <w:t>الأعلى</w:t>
      </w:r>
      <w:r w:rsidRPr="00CA7866">
        <w:rPr>
          <w:rtl/>
        </w:rPr>
        <w:t xml:space="preserve"> </w:t>
      </w:r>
      <w:r w:rsidRPr="00CA7866">
        <w:rPr>
          <w:rFonts w:hint="cs"/>
          <w:rtl/>
        </w:rPr>
        <w:t>نسبياً</w:t>
      </w:r>
      <w:r w:rsidRPr="00CA7866">
        <w:rPr>
          <w:rtl/>
        </w:rPr>
        <w:t xml:space="preserve"> </w:t>
      </w:r>
      <w:r w:rsidRPr="00CA7866">
        <w:rPr>
          <w:rFonts w:hint="cs"/>
          <w:rtl/>
        </w:rPr>
        <w:t>للتحويل،</w:t>
      </w:r>
      <w:r w:rsidRPr="00CA7866">
        <w:rPr>
          <w:rtl/>
        </w:rPr>
        <w:t xml:space="preserve"> </w:t>
      </w:r>
      <w:r w:rsidRPr="00CA7866">
        <w:rPr>
          <w:rFonts w:hint="cs"/>
          <w:rtl/>
        </w:rPr>
        <w:t>فإن</w:t>
      </w:r>
      <w:r w:rsidRPr="00CA7866">
        <w:rPr>
          <w:rtl/>
        </w:rPr>
        <w:t xml:space="preserve"> </w:t>
      </w:r>
      <w:r w:rsidRPr="00CA7866">
        <w:rPr>
          <w:rFonts w:hint="cs"/>
          <w:rtl/>
        </w:rPr>
        <w:t>المستفيدين</w:t>
      </w:r>
      <w:r w:rsidRPr="00CA7866">
        <w:rPr>
          <w:rtl/>
        </w:rPr>
        <w:t xml:space="preserve"> </w:t>
      </w:r>
      <w:r w:rsidRPr="00CA7866">
        <w:rPr>
          <w:rFonts w:hint="cs"/>
          <w:rtl/>
        </w:rPr>
        <w:t>لا</w:t>
      </w:r>
      <w:r w:rsidRPr="00CA7866">
        <w:rPr>
          <w:rtl/>
        </w:rPr>
        <w:t xml:space="preserve"> </w:t>
      </w:r>
      <w:r w:rsidRPr="00CA7866">
        <w:rPr>
          <w:rFonts w:hint="cs"/>
          <w:rtl/>
        </w:rPr>
        <w:t>يزالون</w:t>
      </w:r>
      <w:r w:rsidRPr="00CA7866">
        <w:rPr>
          <w:rtl/>
        </w:rPr>
        <w:t xml:space="preserve"> </w:t>
      </w:r>
      <w:r w:rsidRPr="00CA7866">
        <w:rPr>
          <w:rFonts w:hint="cs"/>
          <w:rtl/>
        </w:rPr>
        <w:t>يجدون</w:t>
      </w:r>
      <w:r w:rsidRPr="00CA7866">
        <w:rPr>
          <w:rtl/>
        </w:rPr>
        <w:t xml:space="preserve"> </w:t>
      </w:r>
      <w:r w:rsidRPr="00CA7866">
        <w:rPr>
          <w:rFonts w:hint="cs"/>
          <w:rtl/>
        </w:rPr>
        <w:t>المخصصات</w:t>
      </w:r>
      <w:r w:rsidRPr="00CA7866">
        <w:rPr>
          <w:rtl/>
        </w:rPr>
        <w:t xml:space="preserve"> </w:t>
      </w:r>
      <w:r w:rsidRPr="00CA7866">
        <w:rPr>
          <w:rFonts w:hint="cs"/>
          <w:rtl/>
        </w:rPr>
        <w:t>غير</w:t>
      </w:r>
      <w:r w:rsidRPr="00CA7866">
        <w:rPr>
          <w:rtl/>
        </w:rPr>
        <w:t xml:space="preserve"> </w:t>
      </w:r>
      <w:r w:rsidRPr="00CA7866">
        <w:rPr>
          <w:rFonts w:hint="cs"/>
          <w:rtl/>
        </w:rPr>
        <w:t>كافية</w:t>
      </w:r>
      <w:r w:rsidR="00F27F14">
        <w:rPr>
          <w:rStyle w:val="FootnoteReference"/>
          <w:rtl/>
        </w:rPr>
        <w:footnoteReference w:id="33"/>
      </w:r>
      <w:r w:rsidRPr="00CA7866">
        <w:rPr>
          <w:lang w:val="en-PL"/>
        </w:rPr>
        <w:t>.</w:t>
      </w:r>
    </w:p>
    <w:p w14:paraId="75B6602F" w14:textId="77777777" w:rsidR="00B84FD9" w:rsidRPr="00CA7866" w:rsidRDefault="00B84FD9" w:rsidP="00B84FD9">
      <w:pPr>
        <w:bidi/>
        <w:jc w:val="both"/>
        <w:rPr>
          <w:rtl/>
        </w:rPr>
      </w:pPr>
    </w:p>
    <w:p w14:paraId="7094E6DA" w14:textId="77777777" w:rsidR="00B84FD9" w:rsidRPr="00CA7866" w:rsidRDefault="00B84FD9" w:rsidP="00B84FD9">
      <w:pPr>
        <w:bidi/>
        <w:jc w:val="both"/>
        <w:rPr>
          <w:rtl/>
        </w:rPr>
      </w:pPr>
      <w:r w:rsidRPr="00CA7866">
        <w:rPr>
          <w:rFonts w:hint="cs"/>
          <w:rtl/>
        </w:rPr>
        <w:t>تظهر</w:t>
      </w:r>
      <w:r w:rsidRPr="00CA7866">
        <w:rPr>
          <w:rtl/>
        </w:rPr>
        <w:t xml:space="preserve"> </w:t>
      </w:r>
      <w:r w:rsidRPr="00CA7866">
        <w:rPr>
          <w:rFonts w:hint="cs"/>
          <w:rtl/>
        </w:rPr>
        <w:t>الممارسات</w:t>
      </w:r>
      <w:r w:rsidRPr="00CA7866">
        <w:rPr>
          <w:rtl/>
        </w:rPr>
        <w:t xml:space="preserve"> </w:t>
      </w:r>
      <w:r w:rsidRPr="00CA7866">
        <w:rPr>
          <w:rFonts w:hint="cs"/>
          <w:rtl/>
        </w:rPr>
        <w:t>الجيدة</w:t>
      </w:r>
      <w:r w:rsidRPr="00CA7866">
        <w:rPr>
          <w:rtl/>
        </w:rPr>
        <w:t xml:space="preserve"> </w:t>
      </w:r>
      <w:r w:rsidRPr="00CA7866">
        <w:rPr>
          <w:rFonts w:hint="cs"/>
          <w:rtl/>
        </w:rPr>
        <w:t>في</w:t>
      </w:r>
      <w:r w:rsidRPr="00CA7866">
        <w:rPr>
          <w:rtl/>
        </w:rPr>
        <w:t xml:space="preserve"> </w:t>
      </w:r>
      <w:r w:rsidRPr="00CA7866">
        <w:rPr>
          <w:rFonts w:hint="cs"/>
          <w:rtl/>
        </w:rPr>
        <w:t>البلدان</w:t>
      </w:r>
      <w:r w:rsidRPr="00CA7866">
        <w:rPr>
          <w:rtl/>
        </w:rPr>
        <w:t xml:space="preserve"> </w:t>
      </w:r>
      <w:r w:rsidRPr="00CA7866">
        <w:rPr>
          <w:rFonts w:hint="cs"/>
          <w:rtl/>
        </w:rPr>
        <w:t>ذات</w:t>
      </w:r>
      <w:r w:rsidRPr="00CA7866">
        <w:rPr>
          <w:rtl/>
        </w:rPr>
        <w:t xml:space="preserve"> </w:t>
      </w:r>
      <w:r w:rsidRPr="00CA7866">
        <w:rPr>
          <w:rFonts w:hint="cs"/>
          <w:rtl/>
        </w:rPr>
        <w:t>الدخل</w:t>
      </w:r>
      <w:r w:rsidRPr="00CA7866">
        <w:rPr>
          <w:rtl/>
        </w:rPr>
        <w:t xml:space="preserve"> </w:t>
      </w:r>
      <w:r w:rsidRPr="00CA7866">
        <w:rPr>
          <w:rFonts w:hint="cs"/>
          <w:rtl/>
        </w:rPr>
        <w:t>المتوسط</w:t>
      </w:r>
      <w:r w:rsidRPr="00CA7866">
        <w:rPr>
          <w:rtl/>
        </w:rPr>
        <w:t xml:space="preserve"> </w:t>
      </w:r>
      <w:r w:rsidRPr="00CA7866">
        <w:rPr>
          <w:rFonts w:hint="cs"/>
          <w:rtl/>
        </w:rPr>
        <w:t>مع</w:t>
      </w:r>
      <w:r w:rsidRPr="00CA7866">
        <w:rPr>
          <w:rtl/>
        </w:rPr>
        <w:t xml:space="preserve"> </w:t>
      </w:r>
      <w:r w:rsidRPr="00CA7866">
        <w:rPr>
          <w:rFonts w:hint="cs"/>
          <w:rtl/>
        </w:rPr>
        <w:t>برامج</w:t>
      </w:r>
      <w:r w:rsidRPr="00CA7866">
        <w:rPr>
          <w:rtl/>
        </w:rPr>
        <w:t xml:space="preserve"> </w:t>
      </w:r>
      <w:r w:rsidRPr="00CA7866">
        <w:rPr>
          <w:rFonts w:hint="cs"/>
          <w:rtl/>
        </w:rPr>
        <w:t>الإعاقة</w:t>
      </w:r>
      <w:r w:rsidRPr="00CA7866">
        <w:rPr>
          <w:rtl/>
        </w:rPr>
        <w:t xml:space="preserve"> </w:t>
      </w:r>
      <w:r w:rsidRPr="00CA7866">
        <w:rPr>
          <w:rFonts w:hint="cs"/>
          <w:rtl/>
        </w:rPr>
        <w:t>الفعالة</w:t>
      </w:r>
      <w:r w:rsidRPr="00CA7866">
        <w:rPr>
          <w:rtl/>
        </w:rPr>
        <w:t xml:space="preserve"> </w:t>
      </w:r>
      <w:r w:rsidRPr="00CA7866">
        <w:rPr>
          <w:rFonts w:hint="cs"/>
          <w:rtl/>
        </w:rPr>
        <w:t>نسبياً</w:t>
      </w:r>
      <w:r w:rsidRPr="00CA7866">
        <w:rPr>
          <w:rtl/>
        </w:rPr>
        <w:t xml:space="preserve"> </w:t>
      </w:r>
      <w:r w:rsidRPr="00CA7866">
        <w:rPr>
          <w:rFonts w:hint="cs"/>
          <w:rtl/>
        </w:rPr>
        <w:t>إرشادات</w:t>
      </w:r>
      <w:r w:rsidRPr="00CA7866">
        <w:rPr>
          <w:rtl/>
        </w:rPr>
        <w:t xml:space="preserve"> </w:t>
      </w:r>
      <w:r w:rsidRPr="00CA7866">
        <w:rPr>
          <w:rFonts w:hint="cs"/>
          <w:rtl/>
        </w:rPr>
        <w:t>مبدئية</w:t>
      </w:r>
      <w:r w:rsidRPr="00CA7866">
        <w:rPr>
          <w:rtl/>
        </w:rPr>
        <w:t xml:space="preserve"> </w:t>
      </w:r>
      <w:r w:rsidRPr="00CA7866">
        <w:rPr>
          <w:rFonts w:hint="cs"/>
          <w:rtl/>
        </w:rPr>
        <w:t>لقيم</w:t>
      </w:r>
      <w:r w:rsidRPr="00CA7866">
        <w:rPr>
          <w:rtl/>
        </w:rPr>
        <w:t xml:space="preserve"> </w:t>
      </w:r>
      <w:r w:rsidRPr="00CA7866">
        <w:rPr>
          <w:rFonts w:hint="cs"/>
          <w:rtl/>
        </w:rPr>
        <w:t>التحويل</w:t>
      </w:r>
      <w:r w:rsidRPr="00CA7866">
        <w:rPr>
          <w:rtl/>
        </w:rPr>
        <w:t xml:space="preserve">: </w:t>
      </w:r>
    </w:p>
    <w:p w14:paraId="1B693C19" w14:textId="77777777" w:rsidR="00B84FD9" w:rsidRPr="00CA7866" w:rsidRDefault="00000000" w:rsidP="00B84FD9">
      <w:pPr>
        <w:numPr>
          <w:ilvl w:val="0"/>
          <w:numId w:val="24"/>
        </w:numPr>
        <w:bidi/>
        <w:jc w:val="both"/>
        <w:rPr>
          <w:lang w:val="en-PL"/>
        </w:rPr>
      </w:pPr>
      <w:r w:rsidRPr="00CA7866">
        <w:rPr>
          <w:rFonts w:hint="cs"/>
          <w:rtl/>
        </w:rPr>
        <w:t>عندما</w:t>
      </w:r>
      <w:r w:rsidRPr="00CA7866">
        <w:rPr>
          <w:rtl/>
        </w:rPr>
        <w:t xml:space="preserve"> </w:t>
      </w:r>
      <w:r w:rsidRPr="00CA7866">
        <w:rPr>
          <w:rFonts w:hint="cs"/>
          <w:rtl/>
        </w:rPr>
        <w:t>تقدم</w:t>
      </w:r>
      <w:r w:rsidRPr="00CA7866">
        <w:rPr>
          <w:rtl/>
        </w:rPr>
        <w:t xml:space="preserve"> </w:t>
      </w:r>
      <w:r w:rsidR="00B84FD9" w:rsidRPr="00CA7866">
        <w:rPr>
          <w:rFonts w:hint="cs"/>
          <w:b/>
          <w:bCs/>
          <w:color w:val="4C0053" w:themeColor="accent1"/>
          <w:rtl/>
        </w:rPr>
        <w:t xml:space="preserve">منافع </w:t>
      </w:r>
      <w:r w:rsidRPr="00CA7866">
        <w:rPr>
          <w:rFonts w:hint="cs"/>
          <w:b/>
          <w:bCs/>
          <w:color w:val="4C0053" w:themeColor="accent1"/>
          <w:rtl/>
        </w:rPr>
        <w:t>الإعاقة</w:t>
      </w:r>
      <w:r w:rsidRPr="00CA7866">
        <w:rPr>
          <w:b/>
          <w:bCs/>
          <w:color w:val="4C0053" w:themeColor="accent1"/>
          <w:rtl/>
        </w:rPr>
        <w:t xml:space="preserve"> </w:t>
      </w:r>
      <w:r w:rsidRPr="00CA7866">
        <w:rPr>
          <w:rFonts w:hint="cs"/>
          <w:b/>
          <w:bCs/>
          <w:color w:val="4C0053" w:themeColor="accent1"/>
          <w:rtl/>
        </w:rPr>
        <w:t>للأفراد</w:t>
      </w:r>
      <w:r w:rsidRPr="00CA7866">
        <w:rPr>
          <w:b/>
          <w:bCs/>
          <w:color w:val="4C0053" w:themeColor="accent1"/>
          <w:rtl/>
        </w:rPr>
        <w:t xml:space="preserve"> </w:t>
      </w:r>
      <w:r w:rsidRPr="00CA7866">
        <w:rPr>
          <w:rFonts w:hint="cs"/>
          <w:b/>
          <w:bCs/>
          <w:color w:val="4C0053" w:themeColor="accent1"/>
          <w:rtl/>
        </w:rPr>
        <w:t>في</w:t>
      </w:r>
      <w:r w:rsidRPr="00CA7866">
        <w:rPr>
          <w:b/>
          <w:bCs/>
          <w:color w:val="4C0053" w:themeColor="accent1"/>
          <w:rtl/>
        </w:rPr>
        <w:t xml:space="preserve"> </w:t>
      </w:r>
      <w:r w:rsidRPr="00CA7866">
        <w:rPr>
          <w:rFonts w:hint="cs"/>
          <w:b/>
          <w:bCs/>
          <w:color w:val="4C0053" w:themeColor="accent1"/>
          <w:rtl/>
        </w:rPr>
        <w:t>سن</w:t>
      </w:r>
      <w:r w:rsidRPr="00CA7866">
        <w:rPr>
          <w:b/>
          <w:bCs/>
          <w:color w:val="4C0053" w:themeColor="accent1"/>
          <w:rtl/>
        </w:rPr>
        <w:t xml:space="preserve"> </w:t>
      </w:r>
      <w:r w:rsidRPr="00CA7866">
        <w:rPr>
          <w:rFonts w:hint="cs"/>
          <w:b/>
          <w:bCs/>
          <w:color w:val="4C0053" w:themeColor="accent1"/>
          <w:rtl/>
        </w:rPr>
        <w:t>العمل</w:t>
      </w:r>
      <w:r w:rsidRPr="00CA7866">
        <w:rPr>
          <w:color w:val="7030A0"/>
          <w:rtl/>
        </w:rPr>
        <w:t xml:space="preserve"> </w:t>
      </w:r>
      <w:r w:rsidRPr="00CA7866">
        <w:rPr>
          <w:rFonts w:hint="cs"/>
          <w:rtl/>
        </w:rPr>
        <w:t>قيم</w:t>
      </w:r>
      <w:r w:rsidRPr="00CA7866">
        <w:rPr>
          <w:rtl/>
        </w:rPr>
        <w:t xml:space="preserve"> </w:t>
      </w:r>
      <w:r w:rsidRPr="00CA7866">
        <w:rPr>
          <w:rFonts w:hint="cs"/>
          <w:rtl/>
        </w:rPr>
        <w:t>تحويل</w:t>
      </w:r>
      <w:r w:rsidRPr="00CA7866">
        <w:rPr>
          <w:rtl/>
        </w:rPr>
        <w:t xml:space="preserve"> </w:t>
      </w:r>
      <w:r w:rsidRPr="00CA7866">
        <w:rPr>
          <w:rFonts w:hint="cs"/>
          <w:rtl/>
        </w:rPr>
        <w:t>متغيرة،</w:t>
      </w:r>
      <w:r w:rsidRPr="00CA7866">
        <w:rPr>
          <w:rtl/>
        </w:rPr>
        <w:t xml:space="preserve"> </w:t>
      </w:r>
      <w:r w:rsidRPr="00CA7866">
        <w:rPr>
          <w:rFonts w:hint="cs"/>
          <w:rtl/>
        </w:rPr>
        <w:t>يتم</w:t>
      </w:r>
      <w:r w:rsidRPr="00CA7866">
        <w:rPr>
          <w:rtl/>
        </w:rPr>
        <w:t xml:space="preserve"> </w:t>
      </w:r>
      <w:r w:rsidRPr="00CA7866">
        <w:rPr>
          <w:rFonts w:hint="cs"/>
          <w:rtl/>
        </w:rPr>
        <w:t>تحديد</w:t>
      </w:r>
      <w:r w:rsidRPr="00CA7866">
        <w:rPr>
          <w:rtl/>
        </w:rPr>
        <w:t xml:space="preserve"> </w:t>
      </w:r>
      <w:r w:rsidRPr="00CA7866">
        <w:rPr>
          <w:rFonts w:hint="cs"/>
          <w:rtl/>
        </w:rPr>
        <w:t>أعلى</w:t>
      </w:r>
      <w:r w:rsidRPr="00CA7866">
        <w:rPr>
          <w:rtl/>
        </w:rPr>
        <w:t xml:space="preserve"> </w:t>
      </w:r>
      <w:r w:rsidRPr="00CA7866">
        <w:rPr>
          <w:rFonts w:hint="cs"/>
          <w:rtl/>
        </w:rPr>
        <w:t>قيمة</w:t>
      </w:r>
      <w:r w:rsidRPr="00CA7866">
        <w:rPr>
          <w:rtl/>
        </w:rPr>
        <w:t xml:space="preserve"> </w:t>
      </w:r>
      <w:r w:rsidRPr="00CA7866">
        <w:rPr>
          <w:rFonts w:hint="cs"/>
          <w:rtl/>
        </w:rPr>
        <w:t>للتحويل</w:t>
      </w:r>
      <w:r w:rsidRPr="00CA7866">
        <w:rPr>
          <w:rtl/>
        </w:rPr>
        <w:t xml:space="preserve"> </w:t>
      </w:r>
      <w:r w:rsidRPr="00CA7866">
        <w:rPr>
          <w:rFonts w:hint="cs"/>
          <w:rtl/>
        </w:rPr>
        <w:t>بحيث</w:t>
      </w:r>
      <w:r w:rsidRPr="00CA7866">
        <w:rPr>
          <w:rtl/>
        </w:rPr>
        <w:t xml:space="preserve"> </w:t>
      </w:r>
      <w:r w:rsidRPr="00CA7866">
        <w:rPr>
          <w:rFonts w:hint="cs"/>
          <w:rtl/>
        </w:rPr>
        <w:t>تساوي</w:t>
      </w:r>
      <w:r w:rsidRPr="00CA7866">
        <w:rPr>
          <w:rtl/>
        </w:rPr>
        <w:t xml:space="preserve"> </w:t>
      </w:r>
      <w:r w:rsidRPr="00CA7866">
        <w:rPr>
          <w:rFonts w:hint="cs"/>
          <w:rtl/>
        </w:rPr>
        <w:t>قيمة</w:t>
      </w:r>
      <w:r w:rsidRPr="00CA7866">
        <w:rPr>
          <w:rtl/>
        </w:rPr>
        <w:t xml:space="preserve"> </w:t>
      </w:r>
      <w:r w:rsidRPr="00CA7866">
        <w:rPr>
          <w:rFonts w:hint="cs"/>
          <w:rtl/>
        </w:rPr>
        <w:t>معاش</w:t>
      </w:r>
      <w:r w:rsidRPr="00CA7866">
        <w:rPr>
          <w:rtl/>
        </w:rPr>
        <w:t xml:space="preserve"> </w:t>
      </w:r>
      <w:r w:rsidRPr="00CA7866">
        <w:rPr>
          <w:rFonts w:hint="cs"/>
          <w:rtl/>
        </w:rPr>
        <w:t>التقاعد</w:t>
      </w:r>
      <w:r w:rsidR="00B84FD9" w:rsidRPr="00CA7866">
        <w:rPr>
          <w:rFonts w:hint="cs"/>
          <w:rtl/>
        </w:rPr>
        <w:t xml:space="preserve"> أو منافع الشيخوخة</w:t>
      </w:r>
      <w:r w:rsidRPr="00CA7866">
        <w:rPr>
          <w:rtl/>
        </w:rPr>
        <w:t xml:space="preserve">. </w:t>
      </w:r>
      <w:r w:rsidRPr="00CA7866">
        <w:rPr>
          <w:rFonts w:hint="cs"/>
          <w:rtl/>
        </w:rPr>
        <w:t>وذلك</w:t>
      </w:r>
      <w:r w:rsidRPr="00CA7866">
        <w:rPr>
          <w:rtl/>
        </w:rPr>
        <w:t xml:space="preserve"> </w:t>
      </w:r>
      <w:r w:rsidRPr="00CA7866">
        <w:rPr>
          <w:rFonts w:hint="cs"/>
          <w:rtl/>
        </w:rPr>
        <w:t>لأن</w:t>
      </w:r>
      <w:r w:rsidRPr="00CA7866">
        <w:rPr>
          <w:rtl/>
        </w:rPr>
        <w:t xml:space="preserve"> </w:t>
      </w:r>
      <w:r w:rsidRPr="00CA7866">
        <w:rPr>
          <w:rFonts w:hint="cs"/>
          <w:rtl/>
        </w:rPr>
        <w:t>الهدف</w:t>
      </w:r>
      <w:r w:rsidRPr="00CA7866">
        <w:rPr>
          <w:rtl/>
        </w:rPr>
        <w:t xml:space="preserve"> </w:t>
      </w:r>
      <w:r w:rsidRPr="00CA7866">
        <w:rPr>
          <w:rFonts w:hint="cs"/>
          <w:rtl/>
        </w:rPr>
        <w:t>من</w:t>
      </w:r>
      <w:r w:rsidRPr="00CA7866">
        <w:rPr>
          <w:rtl/>
        </w:rPr>
        <w:t xml:space="preserve"> </w:t>
      </w:r>
      <w:r w:rsidRPr="00CA7866">
        <w:rPr>
          <w:rFonts w:hint="cs"/>
          <w:rtl/>
        </w:rPr>
        <w:t>المخصصات</w:t>
      </w:r>
      <w:r w:rsidRPr="00CA7866">
        <w:rPr>
          <w:rtl/>
        </w:rPr>
        <w:t xml:space="preserve"> </w:t>
      </w:r>
      <w:r w:rsidRPr="00CA7866">
        <w:rPr>
          <w:rFonts w:hint="cs"/>
          <w:rtl/>
        </w:rPr>
        <w:t>مشابه</w:t>
      </w:r>
      <w:r w:rsidRPr="00CA7866">
        <w:rPr>
          <w:rtl/>
        </w:rPr>
        <w:t xml:space="preserve"> </w:t>
      </w:r>
      <w:r w:rsidRPr="00CA7866">
        <w:rPr>
          <w:rFonts w:hint="cs"/>
          <w:rtl/>
        </w:rPr>
        <w:t>لهدف</w:t>
      </w:r>
      <w:r w:rsidRPr="00CA7866">
        <w:rPr>
          <w:rtl/>
        </w:rPr>
        <w:t xml:space="preserve"> </w:t>
      </w:r>
      <w:r w:rsidRPr="00CA7866">
        <w:rPr>
          <w:rFonts w:hint="cs"/>
          <w:rtl/>
        </w:rPr>
        <w:t>معاش</w:t>
      </w:r>
      <w:r w:rsidRPr="00CA7866">
        <w:rPr>
          <w:rtl/>
        </w:rPr>
        <w:t xml:space="preserve"> </w:t>
      </w:r>
      <w:r w:rsidRPr="00CA7866">
        <w:rPr>
          <w:rFonts w:hint="cs"/>
          <w:rtl/>
        </w:rPr>
        <w:t>التقاعد،</w:t>
      </w:r>
      <w:r w:rsidRPr="00CA7866">
        <w:rPr>
          <w:rtl/>
        </w:rPr>
        <w:t xml:space="preserve"> </w:t>
      </w:r>
      <w:r w:rsidRPr="00CA7866">
        <w:rPr>
          <w:rFonts w:hint="cs"/>
          <w:rtl/>
        </w:rPr>
        <w:t>وهو</w:t>
      </w:r>
      <w:r w:rsidRPr="00CA7866">
        <w:rPr>
          <w:rtl/>
        </w:rPr>
        <w:t xml:space="preserve"> </w:t>
      </w:r>
      <w:r w:rsidRPr="00CA7866">
        <w:rPr>
          <w:rFonts w:hint="cs"/>
          <w:rtl/>
        </w:rPr>
        <w:t>توفير</w:t>
      </w:r>
      <w:r w:rsidRPr="00CA7866">
        <w:rPr>
          <w:rtl/>
        </w:rPr>
        <w:t xml:space="preserve"> </w:t>
      </w:r>
      <w:r w:rsidRPr="00CA7866">
        <w:rPr>
          <w:rFonts w:hint="cs"/>
          <w:rtl/>
        </w:rPr>
        <w:t>دخل</w:t>
      </w:r>
      <w:r w:rsidRPr="00CA7866">
        <w:rPr>
          <w:rtl/>
        </w:rPr>
        <w:t xml:space="preserve"> </w:t>
      </w:r>
      <w:r w:rsidRPr="00CA7866">
        <w:rPr>
          <w:rFonts w:hint="cs"/>
          <w:rtl/>
        </w:rPr>
        <w:t>أدنى</w:t>
      </w:r>
      <w:r w:rsidRPr="00CA7866">
        <w:rPr>
          <w:rtl/>
        </w:rPr>
        <w:t xml:space="preserve"> </w:t>
      </w:r>
      <w:r w:rsidRPr="00CA7866">
        <w:rPr>
          <w:rFonts w:hint="cs"/>
          <w:rtl/>
        </w:rPr>
        <w:t>لأولئك</w:t>
      </w:r>
      <w:r w:rsidRPr="00CA7866">
        <w:rPr>
          <w:rtl/>
        </w:rPr>
        <w:t xml:space="preserve"> </w:t>
      </w:r>
      <w:r w:rsidRPr="00CA7866">
        <w:rPr>
          <w:rFonts w:hint="cs"/>
          <w:rtl/>
        </w:rPr>
        <w:t>الذين</w:t>
      </w:r>
      <w:r w:rsidRPr="00CA7866">
        <w:rPr>
          <w:rtl/>
        </w:rPr>
        <w:t xml:space="preserve"> </w:t>
      </w:r>
      <w:r w:rsidRPr="00CA7866">
        <w:rPr>
          <w:rFonts w:hint="cs"/>
          <w:rtl/>
        </w:rPr>
        <w:t>قد</w:t>
      </w:r>
      <w:r w:rsidRPr="00CA7866">
        <w:rPr>
          <w:rtl/>
        </w:rPr>
        <w:t xml:space="preserve"> </w:t>
      </w:r>
      <w:r w:rsidRPr="00CA7866">
        <w:rPr>
          <w:rFonts w:hint="cs"/>
          <w:rtl/>
        </w:rPr>
        <w:t>لا</w:t>
      </w:r>
      <w:r w:rsidRPr="00CA7866">
        <w:rPr>
          <w:rtl/>
        </w:rPr>
        <w:t xml:space="preserve"> </w:t>
      </w:r>
      <w:r w:rsidRPr="00CA7866">
        <w:rPr>
          <w:rFonts w:hint="cs"/>
          <w:rtl/>
        </w:rPr>
        <w:t>يكونون</w:t>
      </w:r>
      <w:r w:rsidRPr="00CA7866">
        <w:rPr>
          <w:rtl/>
        </w:rPr>
        <w:t xml:space="preserve"> </w:t>
      </w:r>
      <w:r w:rsidRPr="00CA7866">
        <w:rPr>
          <w:rFonts w:hint="cs"/>
          <w:rtl/>
        </w:rPr>
        <w:t>قادرين</w:t>
      </w:r>
      <w:r w:rsidRPr="00CA7866">
        <w:rPr>
          <w:rtl/>
        </w:rPr>
        <w:t xml:space="preserve"> </w:t>
      </w:r>
      <w:r w:rsidRPr="00CA7866">
        <w:rPr>
          <w:rFonts w:hint="cs"/>
          <w:rtl/>
        </w:rPr>
        <w:t>على</w:t>
      </w:r>
      <w:r w:rsidRPr="00CA7866">
        <w:rPr>
          <w:rtl/>
        </w:rPr>
        <w:t xml:space="preserve"> </w:t>
      </w:r>
      <w:r w:rsidRPr="00CA7866">
        <w:rPr>
          <w:rFonts w:hint="cs"/>
          <w:rtl/>
        </w:rPr>
        <w:t>العمل</w:t>
      </w:r>
      <w:r w:rsidRPr="00CA7866">
        <w:rPr>
          <w:rtl/>
        </w:rPr>
        <w:t xml:space="preserve">. </w:t>
      </w:r>
      <w:r w:rsidRPr="00CA7866">
        <w:rPr>
          <w:rFonts w:hint="cs"/>
          <w:rtl/>
        </w:rPr>
        <w:t>عندما</w:t>
      </w:r>
      <w:r w:rsidRPr="00CA7866">
        <w:rPr>
          <w:rtl/>
        </w:rPr>
        <w:t xml:space="preserve"> </w:t>
      </w:r>
      <w:r w:rsidRPr="00CA7866">
        <w:rPr>
          <w:rFonts w:hint="cs"/>
          <w:rtl/>
        </w:rPr>
        <w:t>يتم</w:t>
      </w:r>
      <w:r w:rsidRPr="00CA7866">
        <w:rPr>
          <w:rtl/>
        </w:rPr>
        <w:t xml:space="preserve"> </w:t>
      </w:r>
      <w:r w:rsidRPr="00CA7866">
        <w:rPr>
          <w:rFonts w:hint="cs"/>
          <w:rtl/>
        </w:rPr>
        <w:t>تقديم</w:t>
      </w:r>
      <w:r w:rsidRPr="00CA7866">
        <w:rPr>
          <w:rtl/>
        </w:rPr>
        <w:t xml:space="preserve"> </w:t>
      </w:r>
      <w:r w:rsidRPr="00CA7866">
        <w:rPr>
          <w:rFonts w:hint="cs"/>
          <w:rtl/>
        </w:rPr>
        <w:t>قيم</w:t>
      </w:r>
      <w:r w:rsidRPr="00CA7866">
        <w:rPr>
          <w:rtl/>
        </w:rPr>
        <w:t xml:space="preserve"> </w:t>
      </w:r>
      <w:r w:rsidRPr="00CA7866">
        <w:rPr>
          <w:rFonts w:hint="cs"/>
          <w:rtl/>
        </w:rPr>
        <w:t>أقل</w:t>
      </w:r>
      <w:r w:rsidRPr="00CA7866">
        <w:rPr>
          <w:rtl/>
        </w:rPr>
        <w:t xml:space="preserve"> </w:t>
      </w:r>
      <w:r w:rsidRPr="00CA7866">
        <w:rPr>
          <w:rFonts w:hint="cs"/>
          <w:rtl/>
        </w:rPr>
        <w:t>للأشخاص</w:t>
      </w:r>
      <w:r w:rsidRPr="00CA7866">
        <w:rPr>
          <w:rtl/>
        </w:rPr>
        <w:t xml:space="preserve"> </w:t>
      </w:r>
      <w:r w:rsidRPr="00CA7866">
        <w:rPr>
          <w:rFonts w:hint="cs"/>
          <w:rtl/>
        </w:rPr>
        <w:t>ذوي</w:t>
      </w:r>
      <w:r w:rsidRPr="00CA7866">
        <w:rPr>
          <w:rtl/>
        </w:rPr>
        <w:t xml:space="preserve"> </w:t>
      </w:r>
      <w:r w:rsidRPr="00CA7866">
        <w:rPr>
          <w:rFonts w:hint="cs"/>
          <w:rtl/>
        </w:rPr>
        <w:t>الإعاقات</w:t>
      </w:r>
      <w:r w:rsidRPr="00CA7866">
        <w:rPr>
          <w:rtl/>
        </w:rPr>
        <w:t xml:space="preserve"> </w:t>
      </w:r>
      <w:r w:rsidRPr="00CA7866">
        <w:rPr>
          <w:rFonts w:hint="cs"/>
          <w:rtl/>
        </w:rPr>
        <w:t>المتوسطة،</w:t>
      </w:r>
      <w:r w:rsidRPr="00CA7866">
        <w:rPr>
          <w:rtl/>
        </w:rPr>
        <w:t xml:space="preserve"> </w:t>
      </w:r>
      <w:r w:rsidRPr="00CA7866">
        <w:rPr>
          <w:rFonts w:hint="cs"/>
          <w:rtl/>
        </w:rPr>
        <w:t>فإن</w:t>
      </w:r>
      <w:r w:rsidRPr="00CA7866">
        <w:rPr>
          <w:rtl/>
        </w:rPr>
        <w:t xml:space="preserve"> </w:t>
      </w:r>
      <w:r w:rsidRPr="00CA7866">
        <w:rPr>
          <w:rFonts w:hint="cs"/>
          <w:rtl/>
        </w:rPr>
        <w:t>المبلغ</w:t>
      </w:r>
      <w:r w:rsidRPr="00CA7866">
        <w:rPr>
          <w:rtl/>
        </w:rPr>
        <w:t xml:space="preserve"> </w:t>
      </w:r>
      <w:r w:rsidRPr="00CA7866">
        <w:rPr>
          <w:rFonts w:hint="cs"/>
          <w:rtl/>
        </w:rPr>
        <w:t>يختلف</w:t>
      </w:r>
      <w:r w:rsidRPr="00CA7866">
        <w:rPr>
          <w:rtl/>
        </w:rPr>
        <w:t xml:space="preserve"> </w:t>
      </w:r>
      <w:r w:rsidRPr="00CA7866">
        <w:rPr>
          <w:rFonts w:hint="cs"/>
          <w:rtl/>
        </w:rPr>
        <w:t>بين</w:t>
      </w:r>
      <w:r w:rsidRPr="00CA7866">
        <w:rPr>
          <w:rtl/>
        </w:rPr>
        <w:t xml:space="preserve"> </w:t>
      </w:r>
      <w:r w:rsidRPr="00CA7866">
        <w:rPr>
          <w:rFonts w:hint="cs"/>
          <w:rtl/>
        </w:rPr>
        <w:t>البلدان</w:t>
      </w:r>
      <w:r w:rsidRPr="00CA7866">
        <w:rPr>
          <w:rtl/>
        </w:rPr>
        <w:t xml:space="preserve">. </w:t>
      </w:r>
      <w:r w:rsidRPr="00CA7866">
        <w:rPr>
          <w:rFonts w:hint="cs"/>
          <w:rtl/>
        </w:rPr>
        <w:t>ولكن</w:t>
      </w:r>
      <w:r w:rsidRPr="00CA7866">
        <w:rPr>
          <w:rtl/>
        </w:rPr>
        <w:t xml:space="preserve"> </w:t>
      </w:r>
      <w:r w:rsidRPr="00CA7866">
        <w:rPr>
          <w:rFonts w:hint="cs"/>
          <w:rtl/>
        </w:rPr>
        <w:t>بالنظر</w:t>
      </w:r>
      <w:r w:rsidRPr="00CA7866">
        <w:rPr>
          <w:rtl/>
        </w:rPr>
        <w:t xml:space="preserve"> </w:t>
      </w:r>
      <w:r w:rsidRPr="00CA7866">
        <w:rPr>
          <w:rFonts w:hint="cs"/>
          <w:rtl/>
        </w:rPr>
        <w:t>إلى</w:t>
      </w:r>
      <w:r w:rsidRPr="00CA7866">
        <w:rPr>
          <w:rtl/>
        </w:rPr>
        <w:t xml:space="preserve"> </w:t>
      </w:r>
      <w:r w:rsidRPr="00CA7866">
        <w:rPr>
          <w:rFonts w:hint="cs"/>
          <w:rtl/>
        </w:rPr>
        <w:t>أن</w:t>
      </w:r>
      <w:r w:rsidRPr="00CA7866">
        <w:rPr>
          <w:rtl/>
        </w:rPr>
        <w:t xml:space="preserve"> </w:t>
      </w:r>
      <w:r w:rsidRPr="00CA7866">
        <w:rPr>
          <w:rFonts w:hint="cs"/>
          <w:rtl/>
        </w:rPr>
        <w:t>الهدف</w:t>
      </w:r>
      <w:r w:rsidRPr="00CA7866">
        <w:rPr>
          <w:rtl/>
        </w:rPr>
        <w:t xml:space="preserve"> </w:t>
      </w:r>
      <w:r w:rsidRPr="00CA7866">
        <w:rPr>
          <w:rFonts w:hint="cs"/>
          <w:rtl/>
        </w:rPr>
        <w:t>هو</w:t>
      </w:r>
      <w:r w:rsidRPr="00CA7866">
        <w:rPr>
          <w:rtl/>
        </w:rPr>
        <w:t xml:space="preserve"> </w:t>
      </w:r>
      <w:r w:rsidRPr="00CA7866">
        <w:rPr>
          <w:rFonts w:hint="cs"/>
          <w:rtl/>
        </w:rPr>
        <w:t>تعويض</w:t>
      </w:r>
      <w:r w:rsidRPr="00CA7866">
        <w:rPr>
          <w:rtl/>
        </w:rPr>
        <w:t xml:space="preserve"> </w:t>
      </w:r>
      <w:r w:rsidRPr="00CA7866">
        <w:rPr>
          <w:rFonts w:hint="cs"/>
          <w:rtl/>
        </w:rPr>
        <w:t>أولئك</w:t>
      </w:r>
      <w:r w:rsidRPr="00CA7866">
        <w:rPr>
          <w:rtl/>
        </w:rPr>
        <w:t xml:space="preserve"> </w:t>
      </w:r>
      <w:r w:rsidRPr="00CA7866">
        <w:rPr>
          <w:rFonts w:hint="cs"/>
          <w:rtl/>
        </w:rPr>
        <w:t>الذين</w:t>
      </w:r>
      <w:r w:rsidRPr="00CA7866">
        <w:rPr>
          <w:rtl/>
        </w:rPr>
        <w:t xml:space="preserve"> </w:t>
      </w:r>
      <w:r w:rsidRPr="00CA7866">
        <w:rPr>
          <w:rFonts w:hint="cs"/>
          <w:rtl/>
        </w:rPr>
        <w:t>يمكنهم</w:t>
      </w:r>
      <w:r w:rsidRPr="00CA7866">
        <w:rPr>
          <w:rtl/>
        </w:rPr>
        <w:t xml:space="preserve"> </w:t>
      </w:r>
      <w:r w:rsidRPr="00CA7866">
        <w:rPr>
          <w:rFonts w:hint="cs"/>
          <w:rtl/>
        </w:rPr>
        <w:t>العمل</w:t>
      </w:r>
      <w:r w:rsidRPr="00CA7866">
        <w:rPr>
          <w:rtl/>
        </w:rPr>
        <w:t xml:space="preserve"> </w:t>
      </w:r>
      <w:r w:rsidRPr="00CA7866">
        <w:rPr>
          <w:rFonts w:hint="cs"/>
          <w:rtl/>
        </w:rPr>
        <w:t>عن</w:t>
      </w:r>
      <w:r w:rsidRPr="00CA7866">
        <w:rPr>
          <w:rtl/>
        </w:rPr>
        <w:t xml:space="preserve"> </w:t>
      </w:r>
      <w:r w:rsidRPr="00CA7866">
        <w:rPr>
          <w:rFonts w:hint="cs"/>
          <w:rtl/>
        </w:rPr>
        <w:t>التكاليف</w:t>
      </w:r>
      <w:r w:rsidRPr="00CA7866">
        <w:rPr>
          <w:rtl/>
        </w:rPr>
        <w:t xml:space="preserve"> </w:t>
      </w:r>
      <w:r w:rsidRPr="00CA7866">
        <w:rPr>
          <w:rFonts w:hint="cs"/>
          <w:rtl/>
        </w:rPr>
        <w:t>الإضافية</w:t>
      </w:r>
      <w:r w:rsidRPr="00CA7866">
        <w:rPr>
          <w:rtl/>
        </w:rPr>
        <w:t xml:space="preserve"> </w:t>
      </w:r>
      <w:r w:rsidRPr="00CA7866">
        <w:rPr>
          <w:rFonts w:hint="cs"/>
          <w:rtl/>
        </w:rPr>
        <w:t>التي</w:t>
      </w:r>
      <w:r w:rsidRPr="00CA7866">
        <w:rPr>
          <w:rtl/>
        </w:rPr>
        <w:t xml:space="preserve"> </w:t>
      </w:r>
      <w:proofErr w:type="spellStart"/>
      <w:r w:rsidRPr="00CA7866">
        <w:rPr>
          <w:rFonts w:hint="cs"/>
          <w:rtl/>
        </w:rPr>
        <w:t>يواجهونها</w:t>
      </w:r>
      <w:proofErr w:type="spellEnd"/>
      <w:r w:rsidRPr="00CA7866">
        <w:rPr>
          <w:rFonts w:hint="cs"/>
          <w:rtl/>
        </w:rPr>
        <w:t>،</w:t>
      </w:r>
      <w:r w:rsidRPr="00CA7866">
        <w:rPr>
          <w:rtl/>
        </w:rPr>
        <w:t xml:space="preserve"> </w:t>
      </w:r>
      <w:r w:rsidRPr="00CA7866">
        <w:rPr>
          <w:rFonts w:hint="cs"/>
          <w:rtl/>
        </w:rPr>
        <w:t>فإن</w:t>
      </w:r>
      <w:r w:rsidRPr="00CA7866">
        <w:rPr>
          <w:rtl/>
        </w:rPr>
        <w:t xml:space="preserve"> </w:t>
      </w:r>
      <w:r w:rsidRPr="00CA7866">
        <w:rPr>
          <w:rFonts w:hint="cs"/>
          <w:rtl/>
        </w:rPr>
        <w:t>نصف</w:t>
      </w:r>
      <w:r w:rsidRPr="00CA7866">
        <w:rPr>
          <w:rtl/>
        </w:rPr>
        <w:t xml:space="preserve"> </w:t>
      </w:r>
      <w:r w:rsidRPr="00CA7866">
        <w:rPr>
          <w:rFonts w:hint="cs"/>
          <w:rtl/>
        </w:rPr>
        <w:t>قيمة</w:t>
      </w:r>
      <w:r w:rsidRPr="00CA7866">
        <w:rPr>
          <w:rtl/>
        </w:rPr>
        <w:t xml:space="preserve"> </w:t>
      </w:r>
      <w:r w:rsidRPr="00CA7866">
        <w:rPr>
          <w:rFonts w:hint="cs"/>
          <w:rtl/>
        </w:rPr>
        <w:t>أعلى</w:t>
      </w:r>
      <w:r w:rsidRPr="00CA7866">
        <w:rPr>
          <w:rtl/>
        </w:rPr>
        <w:t xml:space="preserve"> </w:t>
      </w:r>
      <w:r w:rsidRPr="00CA7866">
        <w:rPr>
          <w:rFonts w:hint="cs"/>
          <w:rtl/>
        </w:rPr>
        <w:t>تحويل</w:t>
      </w:r>
      <w:r w:rsidRPr="00CA7866">
        <w:rPr>
          <w:rtl/>
        </w:rPr>
        <w:t xml:space="preserve"> </w:t>
      </w:r>
      <w:r w:rsidR="00B84FD9" w:rsidRPr="00CA7866">
        <w:rPr>
          <w:rFonts w:hint="cs"/>
          <w:rtl/>
        </w:rPr>
        <w:t xml:space="preserve">يعتبر دليل توجيهي منطقي للأنظمة البسيطة. </w:t>
      </w:r>
    </w:p>
    <w:p w14:paraId="2F334B26" w14:textId="77777777" w:rsidR="00B84FD9" w:rsidRPr="00CA7866" w:rsidRDefault="00000000" w:rsidP="00B84FD9">
      <w:pPr>
        <w:numPr>
          <w:ilvl w:val="0"/>
          <w:numId w:val="24"/>
        </w:numPr>
        <w:bidi/>
        <w:jc w:val="both"/>
        <w:rPr>
          <w:lang w:val="en-PL"/>
        </w:rPr>
      </w:pPr>
      <w:r w:rsidRPr="00CA7866">
        <w:rPr>
          <w:rFonts w:hint="cs"/>
          <w:rtl/>
        </w:rPr>
        <w:t>غالباً</w:t>
      </w:r>
      <w:r w:rsidRPr="00CA7866">
        <w:rPr>
          <w:rtl/>
        </w:rPr>
        <w:t xml:space="preserve"> </w:t>
      </w:r>
      <w:r w:rsidRPr="00CA7866">
        <w:rPr>
          <w:rFonts w:hint="cs"/>
          <w:rtl/>
        </w:rPr>
        <w:t>ما</w:t>
      </w:r>
      <w:r w:rsidRPr="00CA7866">
        <w:rPr>
          <w:rtl/>
        </w:rPr>
        <w:t xml:space="preserve"> </w:t>
      </w:r>
      <w:r w:rsidRPr="00CA7866">
        <w:rPr>
          <w:rFonts w:hint="cs"/>
          <w:rtl/>
        </w:rPr>
        <w:t>يتم</w:t>
      </w:r>
      <w:r w:rsidRPr="00CA7866">
        <w:rPr>
          <w:rtl/>
        </w:rPr>
        <w:t xml:space="preserve"> </w:t>
      </w:r>
      <w:r w:rsidRPr="00CA7866">
        <w:rPr>
          <w:rFonts w:hint="cs"/>
          <w:rtl/>
        </w:rPr>
        <w:t>تحديد</w:t>
      </w:r>
      <w:r w:rsidRPr="00CA7866">
        <w:rPr>
          <w:rtl/>
        </w:rPr>
        <w:t xml:space="preserve"> </w:t>
      </w:r>
      <w:r w:rsidRPr="00CA7866">
        <w:rPr>
          <w:rFonts w:hint="cs"/>
          <w:rtl/>
        </w:rPr>
        <w:t>أعلى</w:t>
      </w:r>
      <w:r w:rsidRPr="00CA7866">
        <w:rPr>
          <w:rtl/>
        </w:rPr>
        <w:t xml:space="preserve"> </w:t>
      </w:r>
      <w:r w:rsidRPr="00CA7866">
        <w:rPr>
          <w:rFonts w:hint="cs"/>
          <w:rtl/>
        </w:rPr>
        <w:t>قيمة</w:t>
      </w:r>
      <w:r w:rsidRPr="00CA7866">
        <w:rPr>
          <w:rtl/>
        </w:rPr>
        <w:t xml:space="preserve"> </w:t>
      </w:r>
      <w:r w:rsidR="00B84FD9" w:rsidRPr="00CA7866">
        <w:rPr>
          <w:rFonts w:hint="cs"/>
          <w:b/>
          <w:bCs/>
          <w:color w:val="4C0053" w:themeColor="accent1"/>
          <w:rtl/>
        </w:rPr>
        <w:t>لمنافع</w:t>
      </w:r>
      <w:r w:rsidRPr="00CA7866">
        <w:rPr>
          <w:b/>
          <w:bCs/>
          <w:color w:val="4C0053" w:themeColor="accent1"/>
          <w:rtl/>
        </w:rPr>
        <w:t xml:space="preserve"> </w:t>
      </w:r>
      <w:r w:rsidRPr="00CA7866">
        <w:rPr>
          <w:rFonts w:hint="cs"/>
          <w:b/>
          <w:bCs/>
          <w:color w:val="4C0053" w:themeColor="accent1"/>
          <w:rtl/>
        </w:rPr>
        <w:t>الإعاقة</w:t>
      </w:r>
      <w:r w:rsidRPr="00CA7866">
        <w:rPr>
          <w:b/>
          <w:bCs/>
          <w:color w:val="4C0053" w:themeColor="accent1"/>
          <w:rtl/>
        </w:rPr>
        <w:t xml:space="preserve"> </w:t>
      </w:r>
      <w:r w:rsidRPr="00CA7866">
        <w:rPr>
          <w:rFonts w:hint="cs"/>
          <w:b/>
          <w:bCs/>
          <w:color w:val="4C0053" w:themeColor="accent1"/>
          <w:rtl/>
        </w:rPr>
        <w:t>للأطفال</w:t>
      </w:r>
      <w:r w:rsidRPr="00CA7866">
        <w:rPr>
          <w:color w:val="7030A0"/>
          <w:rtl/>
        </w:rPr>
        <w:t xml:space="preserve"> </w:t>
      </w:r>
      <w:r w:rsidRPr="00CA7866">
        <w:rPr>
          <w:rFonts w:hint="cs"/>
          <w:rtl/>
        </w:rPr>
        <w:t>على</w:t>
      </w:r>
      <w:r w:rsidRPr="00CA7866">
        <w:rPr>
          <w:rtl/>
        </w:rPr>
        <w:t xml:space="preserve"> </w:t>
      </w:r>
      <w:r w:rsidRPr="00CA7866">
        <w:rPr>
          <w:rFonts w:hint="cs"/>
          <w:rtl/>
        </w:rPr>
        <w:t>أنها</w:t>
      </w:r>
      <w:r w:rsidRPr="00CA7866">
        <w:rPr>
          <w:rtl/>
        </w:rPr>
        <w:t xml:space="preserve"> </w:t>
      </w:r>
      <w:r w:rsidRPr="00CA7866">
        <w:rPr>
          <w:rFonts w:hint="cs"/>
          <w:rtl/>
        </w:rPr>
        <w:t>تساوي</w:t>
      </w:r>
      <w:r w:rsidRPr="00CA7866">
        <w:rPr>
          <w:rtl/>
        </w:rPr>
        <w:t xml:space="preserve"> </w:t>
      </w:r>
      <w:r w:rsidRPr="00CA7866">
        <w:rPr>
          <w:rFonts w:hint="cs"/>
          <w:rtl/>
        </w:rPr>
        <w:t>قيمة</w:t>
      </w:r>
      <w:r w:rsidRPr="00CA7866">
        <w:rPr>
          <w:rtl/>
        </w:rPr>
        <w:t xml:space="preserve"> </w:t>
      </w:r>
      <w:r w:rsidRPr="00CA7866">
        <w:rPr>
          <w:rFonts w:hint="cs"/>
          <w:rtl/>
        </w:rPr>
        <w:t>معاش</w:t>
      </w:r>
      <w:r w:rsidRPr="00CA7866">
        <w:rPr>
          <w:rtl/>
        </w:rPr>
        <w:t xml:space="preserve"> </w:t>
      </w:r>
      <w:r w:rsidRPr="00CA7866">
        <w:rPr>
          <w:rFonts w:hint="cs"/>
          <w:rtl/>
        </w:rPr>
        <w:t>التقاعد،</w:t>
      </w:r>
      <w:r w:rsidRPr="00CA7866">
        <w:rPr>
          <w:rtl/>
        </w:rPr>
        <w:t xml:space="preserve"> </w:t>
      </w:r>
      <w:r w:rsidRPr="00CA7866">
        <w:rPr>
          <w:rFonts w:hint="cs"/>
          <w:rtl/>
        </w:rPr>
        <w:t>لأن</w:t>
      </w:r>
      <w:r w:rsidRPr="00CA7866">
        <w:rPr>
          <w:rtl/>
        </w:rPr>
        <w:t xml:space="preserve"> </w:t>
      </w:r>
      <w:r w:rsidRPr="00CA7866">
        <w:rPr>
          <w:rFonts w:hint="cs"/>
          <w:rtl/>
        </w:rPr>
        <w:t>الهدف</w:t>
      </w:r>
      <w:r w:rsidRPr="00CA7866">
        <w:rPr>
          <w:rtl/>
        </w:rPr>
        <w:t xml:space="preserve"> </w:t>
      </w:r>
      <w:r w:rsidRPr="00CA7866">
        <w:rPr>
          <w:rFonts w:hint="cs"/>
          <w:rtl/>
        </w:rPr>
        <w:t>منها</w:t>
      </w:r>
      <w:r w:rsidRPr="00CA7866">
        <w:rPr>
          <w:rtl/>
        </w:rPr>
        <w:t xml:space="preserve"> </w:t>
      </w:r>
      <w:r w:rsidRPr="00CA7866">
        <w:rPr>
          <w:rFonts w:hint="cs"/>
          <w:rtl/>
        </w:rPr>
        <w:t>هو</w:t>
      </w:r>
      <w:r w:rsidRPr="00CA7866">
        <w:rPr>
          <w:rtl/>
        </w:rPr>
        <w:t xml:space="preserve"> </w:t>
      </w:r>
      <w:r w:rsidRPr="00CA7866">
        <w:rPr>
          <w:rFonts w:hint="cs"/>
          <w:rtl/>
        </w:rPr>
        <w:t>تغطية</w:t>
      </w:r>
      <w:r w:rsidRPr="00CA7866">
        <w:rPr>
          <w:rtl/>
        </w:rPr>
        <w:t xml:space="preserve"> </w:t>
      </w:r>
      <w:r w:rsidRPr="00CA7866">
        <w:rPr>
          <w:rFonts w:hint="cs"/>
          <w:rtl/>
        </w:rPr>
        <w:t>التكاليف</w:t>
      </w:r>
      <w:r w:rsidRPr="00CA7866">
        <w:rPr>
          <w:rtl/>
        </w:rPr>
        <w:t xml:space="preserve"> </w:t>
      </w:r>
      <w:r w:rsidRPr="00CA7866">
        <w:rPr>
          <w:rFonts w:hint="cs"/>
          <w:rtl/>
        </w:rPr>
        <w:t>الإضافية</w:t>
      </w:r>
      <w:r w:rsidRPr="00CA7866">
        <w:rPr>
          <w:rtl/>
        </w:rPr>
        <w:t xml:space="preserve"> </w:t>
      </w:r>
      <w:r w:rsidRPr="00CA7866">
        <w:rPr>
          <w:rFonts w:hint="cs"/>
          <w:rtl/>
        </w:rPr>
        <w:t>الكبيرة</w:t>
      </w:r>
      <w:r w:rsidRPr="00CA7866">
        <w:rPr>
          <w:rtl/>
        </w:rPr>
        <w:t xml:space="preserve"> </w:t>
      </w:r>
      <w:r w:rsidRPr="00CA7866">
        <w:rPr>
          <w:rFonts w:hint="cs"/>
          <w:rtl/>
        </w:rPr>
        <w:t>التي</w:t>
      </w:r>
      <w:r w:rsidRPr="00CA7866">
        <w:rPr>
          <w:rtl/>
        </w:rPr>
        <w:t xml:space="preserve"> </w:t>
      </w:r>
      <w:proofErr w:type="spellStart"/>
      <w:r w:rsidRPr="00CA7866">
        <w:rPr>
          <w:rFonts w:hint="cs"/>
          <w:rtl/>
        </w:rPr>
        <w:t>يواجهها</w:t>
      </w:r>
      <w:proofErr w:type="spellEnd"/>
      <w:r w:rsidRPr="00CA7866">
        <w:rPr>
          <w:rtl/>
        </w:rPr>
        <w:t xml:space="preserve"> </w:t>
      </w:r>
      <w:r w:rsidRPr="00CA7866">
        <w:rPr>
          <w:rFonts w:hint="cs"/>
          <w:rtl/>
        </w:rPr>
        <w:t>الأطفال</w:t>
      </w:r>
      <w:r w:rsidRPr="00CA7866">
        <w:rPr>
          <w:rtl/>
        </w:rPr>
        <w:t xml:space="preserve"> </w:t>
      </w:r>
      <w:r w:rsidRPr="00CA7866">
        <w:rPr>
          <w:rFonts w:hint="cs"/>
          <w:rtl/>
        </w:rPr>
        <w:t>ذوو</w:t>
      </w:r>
      <w:r w:rsidRPr="00CA7866">
        <w:rPr>
          <w:rtl/>
        </w:rPr>
        <w:t xml:space="preserve"> </w:t>
      </w:r>
      <w:r w:rsidRPr="00CA7866">
        <w:rPr>
          <w:rFonts w:hint="cs"/>
          <w:rtl/>
        </w:rPr>
        <w:t>الإعاقات</w:t>
      </w:r>
      <w:r w:rsidRPr="00CA7866">
        <w:rPr>
          <w:rtl/>
        </w:rPr>
        <w:t xml:space="preserve"> </w:t>
      </w:r>
      <w:r w:rsidRPr="00CA7866">
        <w:rPr>
          <w:rFonts w:hint="cs"/>
          <w:rtl/>
        </w:rPr>
        <w:t>الشديدة</w:t>
      </w:r>
      <w:r w:rsidRPr="00CA7866">
        <w:rPr>
          <w:rtl/>
        </w:rPr>
        <w:t xml:space="preserve"> </w:t>
      </w:r>
      <w:r w:rsidRPr="00CA7866">
        <w:rPr>
          <w:rFonts w:hint="cs"/>
          <w:rtl/>
        </w:rPr>
        <w:t>وضمان</w:t>
      </w:r>
      <w:r w:rsidRPr="00CA7866">
        <w:rPr>
          <w:rtl/>
        </w:rPr>
        <w:t xml:space="preserve"> </w:t>
      </w:r>
      <w:r w:rsidRPr="00CA7866">
        <w:rPr>
          <w:rFonts w:hint="cs"/>
          <w:rtl/>
        </w:rPr>
        <w:t>تمتعهم</w:t>
      </w:r>
      <w:r w:rsidRPr="00CA7866">
        <w:rPr>
          <w:rtl/>
        </w:rPr>
        <w:t xml:space="preserve"> </w:t>
      </w:r>
      <w:r w:rsidRPr="00CA7866">
        <w:rPr>
          <w:rFonts w:hint="cs"/>
          <w:rtl/>
        </w:rPr>
        <w:t>ببداية</w:t>
      </w:r>
      <w:r w:rsidRPr="00CA7866">
        <w:rPr>
          <w:rtl/>
        </w:rPr>
        <w:t xml:space="preserve"> </w:t>
      </w:r>
      <w:r w:rsidRPr="00CA7866">
        <w:rPr>
          <w:rFonts w:hint="cs"/>
          <w:rtl/>
        </w:rPr>
        <w:t>جيدة</w:t>
      </w:r>
      <w:r w:rsidRPr="00CA7866">
        <w:rPr>
          <w:rtl/>
        </w:rPr>
        <w:t xml:space="preserve"> </w:t>
      </w:r>
      <w:r w:rsidRPr="00CA7866">
        <w:rPr>
          <w:rFonts w:hint="cs"/>
          <w:rtl/>
        </w:rPr>
        <w:t>في</w:t>
      </w:r>
      <w:r w:rsidRPr="00CA7866">
        <w:rPr>
          <w:rtl/>
        </w:rPr>
        <w:t xml:space="preserve"> </w:t>
      </w:r>
      <w:r w:rsidRPr="00CA7866">
        <w:rPr>
          <w:rFonts w:hint="cs"/>
          <w:rtl/>
        </w:rPr>
        <w:t>الحياة</w:t>
      </w:r>
      <w:r w:rsidRPr="00CA7866">
        <w:rPr>
          <w:rtl/>
        </w:rPr>
        <w:t xml:space="preserve">. </w:t>
      </w:r>
      <w:r w:rsidRPr="00CA7866">
        <w:rPr>
          <w:rFonts w:hint="cs"/>
          <w:rtl/>
        </w:rPr>
        <w:t>بالإضافة</w:t>
      </w:r>
      <w:r w:rsidRPr="00CA7866">
        <w:rPr>
          <w:rtl/>
        </w:rPr>
        <w:t xml:space="preserve"> </w:t>
      </w:r>
      <w:r w:rsidRPr="00CA7866">
        <w:rPr>
          <w:rFonts w:hint="cs"/>
          <w:rtl/>
        </w:rPr>
        <w:t>إلى</w:t>
      </w:r>
      <w:r w:rsidRPr="00CA7866">
        <w:rPr>
          <w:rtl/>
        </w:rPr>
        <w:t xml:space="preserve"> </w:t>
      </w:r>
      <w:r w:rsidRPr="00CA7866">
        <w:rPr>
          <w:rFonts w:hint="cs"/>
          <w:rtl/>
        </w:rPr>
        <w:t>ذلك،</w:t>
      </w:r>
      <w:r w:rsidRPr="00CA7866">
        <w:rPr>
          <w:rtl/>
        </w:rPr>
        <w:t xml:space="preserve"> </w:t>
      </w:r>
      <w:r w:rsidRPr="00CA7866">
        <w:rPr>
          <w:rFonts w:hint="cs"/>
          <w:rtl/>
        </w:rPr>
        <w:t>قد</w:t>
      </w:r>
      <w:r w:rsidRPr="00CA7866">
        <w:rPr>
          <w:rtl/>
        </w:rPr>
        <w:t xml:space="preserve"> </w:t>
      </w:r>
      <w:r w:rsidRPr="00CA7866">
        <w:rPr>
          <w:rFonts w:hint="cs"/>
          <w:rtl/>
        </w:rPr>
        <w:t>تعوض</w:t>
      </w:r>
      <w:r w:rsidRPr="00CA7866">
        <w:rPr>
          <w:rtl/>
        </w:rPr>
        <w:t xml:space="preserve"> </w:t>
      </w:r>
      <w:r w:rsidR="00B84FD9" w:rsidRPr="00CA7866">
        <w:rPr>
          <w:rFonts w:hint="cs"/>
          <w:rtl/>
        </w:rPr>
        <w:t xml:space="preserve">منافع </w:t>
      </w:r>
      <w:r w:rsidRPr="00CA7866">
        <w:rPr>
          <w:rFonts w:hint="cs"/>
          <w:rtl/>
        </w:rPr>
        <w:t>الإعاقة</w:t>
      </w:r>
      <w:r w:rsidRPr="00CA7866">
        <w:rPr>
          <w:rtl/>
        </w:rPr>
        <w:t xml:space="preserve"> </w:t>
      </w:r>
      <w:r w:rsidRPr="00CA7866">
        <w:rPr>
          <w:rFonts w:hint="cs"/>
          <w:rtl/>
        </w:rPr>
        <w:t>للأطفال</w:t>
      </w:r>
      <w:r w:rsidRPr="00CA7866">
        <w:rPr>
          <w:rtl/>
        </w:rPr>
        <w:t xml:space="preserve"> </w:t>
      </w:r>
      <w:r w:rsidRPr="00CA7866">
        <w:rPr>
          <w:rFonts w:hint="cs"/>
          <w:rtl/>
        </w:rPr>
        <w:t>عن</w:t>
      </w:r>
      <w:r w:rsidRPr="00CA7866">
        <w:rPr>
          <w:rtl/>
        </w:rPr>
        <w:t xml:space="preserve"> </w:t>
      </w:r>
      <w:r w:rsidRPr="00CA7866">
        <w:rPr>
          <w:rFonts w:hint="cs"/>
          <w:rtl/>
        </w:rPr>
        <w:t>فقدان</w:t>
      </w:r>
      <w:r w:rsidRPr="00CA7866">
        <w:rPr>
          <w:rtl/>
        </w:rPr>
        <w:t xml:space="preserve"> </w:t>
      </w:r>
      <w:r w:rsidRPr="00CA7866">
        <w:rPr>
          <w:rFonts w:hint="cs"/>
          <w:rtl/>
        </w:rPr>
        <w:t>العمل</w:t>
      </w:r>
      <w:r w:rsidRPr="00CA7866">
        <w:rPr>
          <w:rtl/>
        </w:rPr>
        <w:t xml:space="preserve"> </w:t>
      </w:r>
      <w:r w:rsidRPr="00CA7866">
        <w:rPr>
          <w:rFonts w:hint="cs"/>
          <w:rtl/>
        </w:rPr>
        <w:t>عندما</w:t>
      </w:r>
      <w:r w:rsidRPr="00CA7866">
        <w:rPr>
          <w:rtl/>
        </w:rPr>
        <w:t xml:space="preserve"> </w:t>
      </w:r>
      <w:r w:rsidRPr="00CA7866">
        <w:rPr>
          <w:rFonts w:hint="cs"/>
          <w:rtl/>
        </w:rPr>
        <w:t>لا</w:t>
      </w:r>
      <w:r w:rsidRPr="00CA7866">
        <w:rPr>
          <w:rtl/>
        </w:rPr>
        <w:t xml:space="preserve"> </w:t>
      </w:r>
      <w:r w:rsidRPr="00CA7866">
        <w:rPr>
          <w:rFonts w:hint="cs"/>
          <w:rtl/>
        </w:rPr>
        <w:t>يتم</w:t>
      </w:r>
      <w:r w:rsidRPr="00CA7866">
        <w:rPr>
          <w:rtl/>
        </w:rPr>
        <w:t xml:space="preserve"> </w:t>
      </w:r>
      <w:r w:rsidRPr="00CA7866">
        <w:rPr>
          <w:rFonts w:hint="cs"/>
          <w:rtl/>
        </w:rPr>
        <w:t>توفير</w:t>
      </w:r>
      <w:r w:rsidRPr="00CA7866">
        <w:rPr>
          <w:rtl/>
        </w:rPr>
        <w:t xml:space="preserve"> </w:t>
      </w:r>
      <w:r w:rsidRPr="00CA7866">
        <w:rPr>
          <w:rFonts w:hint="cs"/>
          <w:rtl/>
        </w:rPr>
        <w:t>مخصصات</w:t>
      </w:r>
      <w:r w:rsidRPr="00CA7866">
        <w:rPr>
          <w:rtl/>
        </w:rPr>
        <w:t xml:space="preserve"> </w:t>
      </w:r>
      <w:r w:rsidRPr="00CA7866">
        <w:rPr>
          <w:rFonts w:hint="cs"/>
          <w:rtl/>
        </w:rPr>
        <w:t>رعاية</w:t>
      </w:r>
      <w:r w:rsidRPr="00CA7866">
        <w:rPr>
          <w:rtl/>
        </w:rPr>
        <w:t xml:space="preserve"> </w:t>
      </w:r>
      <w:r w:rsidRPr="00CA7866">
        <w:rPr>
          <w:rFonts w:hint="cs"/>
          <w:rtl/>
        </w:rPr>
        <w:t>منفصلة</w:t>
      </w:r>
      <w:r w:rsidRPr="00CA7866">
        <w:rPr>
          <w:rtl/>
        </w:rPr>
        <w:t xml:space="preserve">. </w:t>
      </w:r>
      <w:r w:rsidRPr="00CA7866">
        <w:rPr>
          <w:rFonts w:hint="cs"/>
          <w:rtl/>
        </w:rPr>
        <w:t>بالنسبة</w:t>
      </w:r>
      <w:r w:rsidRPr="00CA7866">
        <w:rPr>
          <w:rtl/>
        </w:rPr>
        <w:t xml:space="preserve"> </w:t>
      </w:r>
      <w:r w:rsidRPr="00CA7866">
        <w:rPr>
          <w:rFonts w:hint="cs"/>
          <w:rtl/>
        </w:rPr>
        <w:t>للأشخاص</w:t>
      </w:r>
      <w:r w:rsidRPr="00CA7866">
        <w:rPr>
          <w:rtl/>
        </w:rPr>
        <w:t xml:space="preserve"> </w:t>
      </w:r>
      <w:r w:rsidRPr="00CA7866">
        <w:rPr>
          <w:rFonts w:hint="cs"/>
          <w:rtl/>
        </w:rPr>
        <w:t>ذوي</w:t>
      </w:r>
      <w:r w:rsidRPr="00CA7866">
        <w:rPr>
          <w:rtl/>
        </w:rPr>
        <w:t xml:space="preserve"> </w:t>
      </w:r>
      <w:r w:rsidRPr="00CA7866">
        <w:rPr>
          <w:rFonts w:hint="cs"/>
          <w:rtl/>
        </w:rPr>
        <w:t>الإعاقة</w:t>
      </w:r>
      <w:r w:rsidRPr="00CA7866">
        <w:rPr>
          <w:rtl/>
        </w:rPr>
        <w:t xml:space="preserve"> </w:t>
      </w:r>
      <w:r w:rsidRPr="00CA7866">
        <w:rPr>
          <w:rFonts w:hint="cs"/>
          <w:rtl/>
        </w:rPr>
        <w:t>المتوسطة،</w:t>
      </w:r>
      <w:r w:rsidRPr="00CA7866">
        <w:rPr>
          <w:rtl/>
        </w:rPr>
        <w:t xml:space="preserve"> </w:t>
      </w:r>
      <w:r w:rsidRPr="00CA7866">
        <w:rPr>
          <w:rFonts w:hint="cs"/>
          <w:rtl/>
        </w:rPr>
        <w:t>يمكن</w:t>
      </w:r>
      <w:r w:rsidRPr="00CA7866">
        <w:rPr>
          <w:rtl/>
        </w:rPr>
        <w:t xml:space="preserve"> </w:t>
      </w:r>
      <w:r w:rsidRPr="00CA7866">
        <w:rPr>
          <w:rFonts w:hint="cs"/>
          <w:rtl/>
        </w:rPr>
        <w:t>أن</w:t>
      </w:r>
      <w:r w:rsidRPr="00CA7866">
        <w:rPr>
          <w:rtl/>
        </w:rPr>
        <w:t xml:space="preserve"> </w:t>
      </w:r>
      <w:r w:rsidRPr="00CA7866">
        <w:rPr>
          <w:rFonts w:hint="cs"/>
          <w:rtl/>
        </w:rPr>
        <w:t>تكون</w:t>
      </w:r>
      <w:r w:rsidRPr="00CA7866">
        <w:rPr>
          <w:rtl/>
        </w:rPr>
        <w:t xml:space="preserve"> </w:t>
      </w:r>
      <w:r w:rsidRPr="00CA7866">
        <w:rPr>
          <w:rFonts w:hint="cs"/>
          <w:rtl/>
        </w:rPr>
        <w:t>القيمة</w:t>
      </w:r>
      <w:r w:rsidRPr="00CA7866">
        <w:rPr>
          <w:rtl/>
        </w:rPr>
        <w:t xml:space="preserve"> </w:t>
      </w:r>
      <w:r w:rsidRPr="00CA7866">
        <w:rPr>
          <w:rFonts w:hint="cs"/>
          <w:rtl/>
        </w:rPr>
        <w:t>متوافقة</w:t>
      </w:r>
      <w:r w:rsidRPr="00CA7866">
        <w:rPr>
          <w:rtl/>
        </w:rPr>
        <w:t xml:space="preserve"> </w:t>
      </w:r>
      <w:r w:rsidRPr="00CA7866">
        <w:rPr>
          <w:rFonts w:hint="cs"/>
          <w:rtl/>
        </w:rPr>
        <w:t>مع</w:t>
      </w:r>
      <w:r w:rsidRPr="00CA7866">
        <w:rPr>
          <w:rtl/>
        </w:rPr>
        <w:t xml:space="preserve"> </w:t>
      </w:r>
      <w:r w:rsidR="00B84FD9" w:rsidRPr="00CA7866">
        <w:rPr>
          <w:rFonts w:hint="cs"/>
          <w:rtl/>
        </w:rPr>
        <w:t xml:space="preserve">منافع </w:t>
      </w:r>
      <w:r w:rsidRPr="00CA7866">
        <w:rPr>
          <w:rFonts w:hint="cs"/>
          <w:rtl/>
        </w:rPr>
        <w:t>الإعاقة</w:t>
      </w:r>
      <w:r w:rsidRPr="00CA7866">
        <w:rPr>
          <w:rtl/>
        </w:rPr>
        <w:t xml:space="preserve"> </w:t>
      </w:r>
      <w:r w:rsidRPr="00CA7866">
        <w:rPr>
          <w:rFonts w:hint="cs"/>
          <w:rtl/>
        </w:rPr>
        <w:t>للأشخاص</w:t>
      </w:r>
      <w:r w:rsidRPr="00CA7866">
        <w:rPr>
          <w:rtl/>
        </w:rPr>
        <w:t xml:space="preserve"> </w:t>
      </w:r>
      <w:r w:rsidRPr="00CA7866">
        <w:rPr>
          <w:rFonts w:hint="cs"/>
          <w:rtl/>
        </w:rPr>
        <w:t>البالغين</w:t>
      </w:r>
      <w:r w:rsidRPr="00CA7866">
        <w:rPr>
          <w:rtl/>
        </w:rPr>
        <w:t xml:space="preserve"> </w:t>
      </w:r>
      <w:r w:rsidRPr="00CA7866">
        <w:rPr>
          <w:rFonts w:hint="cs"/>
          <w:rtl/>
        </w:rPr>
        <w:t>في</w:t>
      </w:r>
      <w:r w:rsidRPr="00CA7866">
        <w:rPr>
          <w:rtl/>
        </w:rPr>
        <w:t xml:space="preserve"> </w:t>
      </w:r>
      <w:r w:rsidRPr="00CA7866">
        <w:rPr>
          <w:rFonts w:hint="cs"/>
          <w:rtl/>
        </w:rPr>
        <w:t>سن</w:t>
      </w:r>
      <w:r w:rsidRPr="00CA7866">
        <w:rPr>
          <w:rtl/>
        </w:rPr>
        <w:t xml:space="preserve"> </w:t>
      </w:r>
      <w:r w:rsidRPr="00CA7866">
        <w:rPr>
          <w:rFonts w:hint="cs"/>
          <w:rtl/>
        </w:rPr>
        <w:t>العمل</w:t>
      </w:r>
      <w:r w:rsidRPr="00CA7866">
        <w:rPr>
          <w:rtl/>
        </w:rPr>
        <w:t xml:space="preserve"> </w:t>
      </w:r>
      <w:r w:rsidRPr="00CA7866">
        <w:rPr>
          <w:rFonts w:hint="cs"/>
          <w:rtl/>
        </w:rPr>
        <w:t>الذين</w:t>
      </w:r>
      <w:r w:rsidRPr="00CA7866">
        <w:rPr>
          <w:rtl/>
        </w:rPr>
        <w:t xml:space="preserve"> </w:t>
      </w:r>
      <w:r w:rsidR="00B84FD9" w:rsidRPr="00CA7866">
        <w:rPr>
          <w:rFonts w:hint="cs"/>
          <w:rtl/>
        </w:rPr>
        <w:t xml:space="preserve">لديهم </w:t>
      </w:r>
      <w:r w:rsidRPr="00CA7866">
        <w:rPr>
          <w:rFonts w:hint="cs"/>
          <w:rtl/>
        </w:rPr>
        <w:t>نفس</w:t>
      </w:r>
      <w:r w:rsidRPr="00CA7866">
        <w:rPr>
          <w:rtl/>
        </w:rPr>
        <w:t xml:space="preserve"> </w:t>
      </w:r>
      <w:r w:rsidRPr="00CA7866">
        <w:rPr>
          <w:rFonts w:hint="cs"/>
          <w:rtl/>
        </w:rPr>
        <w:t>مستوى</w:t>
      </w:r>
      <w:r w:rsidRPr="00CA7866">
        <w:rPr>
          <w:rtl/>
        </w:rPr>
        <w:t xml:space="preserve"> </w:t>
      </w:r>
      <w:r w:rsidRPr="00CA7866">
        <w:rPr>
          <w:rFonts w:hint="cs"/>
          <w:rtl/>
        </w:rPr>
        <w:t>الإعاقة</w:t>
      </w:r>
      <w:r w:rsidRPr="00CA7866">
        <w:rPr>
          <w:rtl/>
        </w:rPr>
        <w:t xml:space="preserve">. </w:t>
      </w:r>
    </w:p>
    <w:p w14:paraId="5DD6AFE5" w14:textId="77777777" w:rsidR="00DC05B0" w:rsidRPr="00CA7866" w:rsidRDefault="00000000" w:rsidP="00B84FD9">
      <w:pPr>
        <w:numPr>
          <w:ilvl w:val="0"/>
          <w:numId w:val="24"/>
        </w:numPr>
        <w:bidi/>
        <w:jc w:val="both"/>
        <w:rPr>
          <w:lang w:val="en-PL"/>
        </w:rPr>
      </w:pPr>
      <w:r w:rsidRPr="00CA7866">
        <w:rPr>
          <w:rFonts w:hint="cs"/>
          <w:rtl/>
        </w:rPr>
        <w:t>تهدف</w:t>
      </w:r>
      <w:r w:rsidRPr="00CA7866">
        <w:rPr>
          <w:rtl/>
        </w:rPr>
        <w:t xml:space="preserve"> </w:t>
      </w:r>
      <w:r w:rsidR="00B84FD9" w:rsidRPr="00CA7866">
        <w:rPr>
          <w:rFonts w:hint="cs"/>
          <w:b/>
          <w:bCs/>
          <w:color w:val="4C0053" w:themeColor="accent1"/>
          <w:rtl/>
        </w:rPr>
        <w:t>منافع</w:t>
      </w:r>
      <w:r w:rsidRPr="00CA7866">
        <w:rPr>
          <w:b/>
          <w:bCs/>
          <w:color w:val="4C0053" w:themeColor="accent1"/>
          <w:rtl/>
        </w:rPr>
        <w:t xml:space="preserve"> </w:t>
      </w:r>
      <w:r w:rsidRPr="00CA7866">
        <w:rPr>
          <w:rFonts w:hint="cs"/>
          <w:b/>
          <w:bCs/>
          <w:color w:val="4C0053" w:themeColor="accent1"/>
          <w:rtl/>
        </w:rPr>
        <w:t>مقدمي</w:t>
      </w:r>
      <w:r w:rsidRPr="00CA7866">
        <w:rPr>
          <w:b/>
          <w:bCs/>
          <w:color w:val="4C0053" w:themeColor="accent1"/>
          <w:rtl/>
        </w:rPr>
        <w:t xml:space="preserve"> </w:t>
      </w:r>
      <w:r w:rsidRPr="00CA7866">
        <w:rPr>
          <w:rFonts w:hint="cs"/>
          <w:b/>
          <w:bCs/>
          <w:color w:val="4C0053" w:themeColor="accent1"/>
          <w:rtl/>
        </w:rPr>
        <w:t>الرعاية</w:t>
      </w:r>
      <w:r w:rsidRPr="00CA7866">
        <w:rPr>
          <w:color w:val="7030A0"/>
          <w:rtl/>
        </w:rPr>
        <w:t xml:space="preserve"> </w:t>
      </w:r>
      <w:r w:rsidRPr="00CA7866">
        <w:rPr>
          <w:rFonts w:hint="cs"/>
          <w:rtl/>
        </w:rPr>
        <w:t>إلى</w:t>
      </w:r>
      <w:r w:rsidRPr="00CA7866">
        <w:rPr>
          <w:rtl/>
        </w:rPr>
        <w:t xml:space="preserve"> </w:t>
      </w:r>
      <w:r w:rsidRPr="00CA7866">
        <w:rPr>
          <w:rFonts w:hint="cs"/>
          <w:rtl/>
        </w:rPr>
        <w:t>تعويض</w:t>
      </w:r>
      <w:r w:rsidRPr="00CA7866">
        <w:rPr>
          <w:rtl/>
        </w:rPr>
        <w:t xml:space="preserve"> </w:t>
      </w:r>
      <w:r w:rsidRPr="00CA7866">
        <w:rPr>
          <w:rFonts w:hint="cs"/>
          <w:rtl/>
        </w:rPr>
        <w:t>أفراد</w:t>
      </w:r>
      <w:r w:rsidRPr="00CA7866">
        <w:rPr>
          <w:rtl/>
        </w:rPr>
        <w:t xml:space="preserve"> </w:t>
      </w:r>
      <w:r w:rsidRPr="00CA7866">
        <w:rPr>
          <w:rFonts w:hint="cs"/>
          <w:rtl/>
        </w:rPr>
        <w:t>الأسرة</w:t>
      </w:r>
      <w:r w:rsidRPr="00CA7866">
        <w:rPr>
          <w:rtl/>
        </w:rPr>
        <w:t xml:space="preserve"> </w:t>
      </w:r>
      <w:r w:rsidRPr="00CA7866">
        <w:rPr>
          <w:rFonts w:hint="cs"/>
          <w:rtl/>
        </w:rPr>
        <w:t>الذين</w:t>
      </w:r>
      <w:r w:rsidRPr="00CA7866">
        <w:rPr>
          <w:rtl/>
        </w:rPr>
        <w:t xml:space="preserve"> </w:t>
      </w:r>
      <w:r w:rsidRPr="00CA7866">
        <w:rPr>
          <w:rFonts w:hint="cs"/>
          <w:rtl/>
        </w:rPr>
        <w:t>تخلوا</w:t>
      </w:r>
      <w:r w:rsidRPr="00CA7866">
        <w:rPr>
          <w:rtl/>
        </w:rPr>
        <w:t xml:space="preserve"> </w:t>
      </w:r>
      <w:r w:rsidRPr="00CA7866">
        <w:rPr>
          <w:rFonts w:hint="cs"/>
          <w:rtl/>
        </w:rPr>
        <w:t>عن</w:t>
      </w:r>
      <w:r w:rsidRPr="00CA7866">
        <w:rPr>
          <w:rtl/>
        </w:rPr>
        <w:t xml:space="preserve"> </w:t>
      </w:r>
      <w:r w:rsidRPr="00CA7866">
        <w:rPr>
          <w:rFonts w:hint="cs"/>
          <w:rtl/>
        </w:rPr>
        <w:t>عملهم</w:t>
      </w:r>
      <w:r w:rsidRPr="00CA7866">
        <w:rPr>
          <w:rtl/>
        </w:rPr>
        <w:t xml:space="preserve"> </w:t>
      </w:r>
      <w:r w:rsidRPr="00CA7866">
        <w:rPr>
          <w:rFonts w:hint="cs"/>
          <w:rtl/>
        </w:rPr>
        <w:t>لرعاية</w:t>
      </w:r>
      <w:r w:rsidRPr="00CA7866">
        <w:rPr>
          <w:rtl/>
        </w:rPr>
        <w:t xml:space="preserve"> </w:t>
      </w:r>
      <w:r w:rsidR="00B84FD9" w:rsidRPr="00CA7866">
        <w:rPr>
          <w:rFonts w:hint="cs"/>
          <w:rtl/>
        </w:rPr>
        <w:t>ال</w:t>
      </w:r>
      <w:r w:rsidRPr="00CA7866">
        <w:rPr>
          <w:rFonts w:hint="cs"/>
          <w:rtl/>
        </w:rPr>
        <w:t>شخص</w:t>
      </w:r>
      <w:r w:rsidRPr="00CA7866">
        <w:rPr>
          <w:rtl/>
        </w:rPr>
        <w:t xml:space="preserve"> </w:t>
      </w:r>
      <w:r w:rsidRPr="00CA7866">
        <w:rPr>
          <w:rFonts w:hint="cs"/>
          <w:rtl/>
        </w:rPr>
        <w:t>من</w:t>
      </w:r>
      <w:r w:rsidRPr="00CA7866">
        <w:rPr>
          <w:rtl/>
        </w:rPr>
        <w:t xml:space="preserve"> </w:t>
      </w:r>
      <w:r w:rsidR="00B84FD9" w:rsidRPr="00CA7866">
        <w:rPr>
          <w:rFonts w:hint="cs"/>
          <w:rtl/>
        </w:rPr>
        <w:t>ذوي ال</w:t>
      </w:r>
      <w:r w:rsidRPr="00CA7866">
        <w:rPr>
          <w:rFonts w:hint="cs"/>
          <w:rtl/>
        </w:rPr>
        <w:t>إعاقة</w:t>
      </w:r>
      <w:r w:rsidRPr="00CA7866">
        <w:rPr>
          <w:rtl/>
        </w:rPr>
        <w:t xml:space="preserve"> </w:t>
      </w:r>
      <w:r w:rsidRPr="00CA7866">
        <w:rPr>
          <w:rFonts w:hint="cs"/>
          <w:rtl/>
        </w:rPr>
        <w:t>شديدة</w:t>
      </w:r>
      <w:r w:rsidR="00B84FD9" w:rsidRPr="00CA7866">
        <w:rPr>
          <w:rFonts w:hint="cs"/>
          <w:rtl/>
        </w:rPr>
        <w:t xml:space="preserve"> و</w:t>
      </w:r>
      <w:r w:rsidRPr="00CA7866">
        <w:rPr>
          <w:rFonts w:hint="cs"/>
          <w:rtl/>
        </w:rPr>
        <w:t>لذلك</w:t>
      </w:r>
      <w:r w:rsidRPr="00CA7866">
        <w:rPr>
          <w:rtl/>
        </w:rPr>
        <w:t xml:space="preserve"> </w:t>
      </w:r>
      <w:r w:rsidRPr="00CA7866">
        <w:rPr>
          <w:rFonts w:hint="cs"/>
          <w:rtl/>
        </w:rPr>
        <w:t>يجب</w:t>
      </w:r>
      <w:r w:rsidRPr="00CA7866">
        <w:rPr>
          <w:rtl/>
        </w:rPr>
        <w:t xml:space="preserve"> </w:t>
      </w:r>
      <w:r w:rsidRPr="00CA7866">
        <w:rPr>
          <w:rFonts w:hint="cs"/>
          <w:rtl/>
        </w:rPr>
        <w:t>تحديد</w:t>
      </w:r>
      <w:r w:rsidRPr="00CA7866">
        <w:rPr>
          <w:rtl/>
        </w:rPr>
        <w:t xml:space="preserve"> </w:t>
      </w:r>
      <w:r w:rsidRPr="00CA7866">
        <w:rPr>
          <w:rFonts w:hint="cs"/>
          <w:rtl/>
        </w:rPr>
        <w:t>هذه</w:t>
      </w:r>
      <w:r w:rsidRPr="00CA7866">
        <w:rPr>
          <w:rtl/>
        </w:rPr>
        <w:t xml:space="preserve"> </w:t>
      </w:r>
      <w:r w:rsidR="00B84FD9" w:rsidRPr="00CA7866">
        <w:rPr>
          <w:rFonts w:hint="cs"/>
          <w:rtl/>
        </w:rPr>
        <w:t xml:space="preserve">المنافع </w:t>
      </w:r>
      <w:r w:rsidRPr="00CA7866">
        <w:rPr>
          <w:rFonts w:hint="cs"/>
          <w:rtl/>
        </w:rPr>
        <w:t>بنفس</w:t>
      </w:r>
      <w:r w:rsidRPr="00CA7866">
        <w:rPr>
          <w:rtl/>
        </w:rPr>
        <w:t xml:space="preserve"> </w:t>
      </w:r>
      <w:r w:rsidRPr="00CA7866">
        <w:rPr>
          <w:rFonts w:hint="cs"/>
          <w:rtl/>
        </w:rPr>
        <w:t>قيمة</w:t>
      </w:r>
      <w:r w:rsidRPr="00CA7866">
        <w:rPr>
          <w:rtl/>
        </w:rPr>
        <w:t xml:space="preserve"> </w:t>
      </w:r>
      <w:r w:rsidRPr="00CA7866">
        <w:rPr>
          <w:rFonts w:hint="cs"/>
          <w:rtl/>
        </w:rPr>
        <w:t>معاش</w:t>
      </w:r>
      <w:r w:rsidRPr="00CA7866">
        <w:rPr>
          <w:rtl/>
        </w:rPr>
        <w:t xml:space="preserve"> </w:t>
      </w:r>
      <w:r w:rsidRPr="00CA7866">
        <w:rPr>
          <w:rFonts w:hint="cs"/>
          <w:rtl/>
        </w:rPr>
        <w:t>التقاعد</w:t>
      </w:r>
      <w:r w:rsidR="00B84FD9" w:rsidRPr="00CA7866">
        <w:rPr>
          <w:rFonts w:hint="cs"/>
          <w:rtl/>
        </w:rPr>
        <w:t xml:space="preserve"> أو منافع الشيخوخة.</w:t>
      </w:r>
    </w:p>
    <w:p w14:paraId="648825EF" w14:textId="15BE78E9" w:rsidR="00B84FD9" w:rsidRDefault="00B84FD9" w:rsidP="00193896">
      <w:pPr>
        <w:pStyle w:val="Heading1"/>
        <w:numPr>
          <w:ilvl w:val="0"/>
          <w:numId w:val="0"/>
        </w:numPr>
        <w:ind w:left="567" w:hanging="567"/>
      </w:pPr>
    </w:p>
    <w:p w14:paraId="4D81603F" w14:textId="24DB43A7" w:rsidR="00193896" w:rsidRPr="00B84FD9" w:rsidRDefault="00B84FD9" w:rsidP="00B84FD9">
      <w:pPr>
        <w:spacing w:before="0" w:after="0"/>
        <w:rPr>
          <w:rFonts w:ascii="PT Sans" w:hAnsi="PT Sans"/>
          <w:b/>
          <w:color w:val="4C0053" w:themeColor="accent1"/>
          <w:sz w:val="40"/>
          <w:szCs w:val="40"/>
        </w:rPr>
      </w:pPr>
      <w:r>
        <w:br w:type="page"/>
      </w:r>
    </w:p>
    <w:p w14:paraId="62240D7D" w14:textId="77777777" w:rsidR="00223889" w:rsidRPr="00223889" w:rsidRDefault="00223889" w:rsidP="00223889">
      <w:pPr>
        <w:pStyle w:val="Heading1"/>
        <w:bidi/>
        <w:rPr>
          <w:b w:val="0"/>
          <w:bCs/>
        </w:rPr>
      </w:pPr>
      <w:bookmarkStart w:id="25" w:name="_Toc186712242"/>
      <w:r w:rsidRPr="00223889">
        <w:rPr>
          <w:b w:val="0"/>
          <w:bCs/>
          <w:rtl/>
        </w:rPr>
        <w:lastRenderedPageBreak/>
        <w:t>الاستنتاجات</w:t>
      </w:r>
      <w:bookmarkEnd w:id="25"/>
    </w:p>
    <w:p w14:paraId="2AF81ECA" w14:textId="3022A876" w:rsidR="00223889" w:rsidRDefault="00223889" w:rsidP="00223889">
      <w:pPr>
        <w:bidi/>
        <w:jc w:val="both"/>
      </w:pPr>
      <w:r>
        <w:rPr>
          <w:rtl/>
        </w:rPr>
        <w:t xml:space="preserve">تتأثر نسبة عالية من السكان في الأردن بشكل مباشر أو غير مباشر بمشاكل الأشخاص ذوي </w:t>
      </w:r>
      <w:r w:rsidR="007C5F39">
        <w:rPr>
          <w:rtl/>
        </w:rPr>
        <w:t>الإعاقة</w:t>
      </w:r>
      <w:r>
        <w:rPr>
          <w:rtl/>
        </w:rPr>
        <w:t xml:space="preserve">. كما أن العديد من الأشخاص ذوي </w:t>
      </w:r>
      <w:r w:rsidR="007C5F39">
        <w:rPr>
          <w:rtl/>
        </w:rPr>
        <w:t>الإعاقة</w:t>
      </w:r>
      <w:r>
        <w:rPr>
          <w:rtl/>
        </w:rPr>
        <w:t xml:space="preserve"> في الأردن يعانون من التكاليف الإضافية المتعلقة بالإعاقة التي </w:t>
      </w:r>
      <w:proofErr w:type="spellStart"/>
      <w:r>
        <w:rPr>
          <w:rtl/>
        </w:rPr>
        <w:t>يواجهونها</w:t>
      </w:r>
      <w:proofErr w:type="spellEnd"/>
      <w:r>
        <w:rPr>
          <w:rtl/>
        </w:rPr>
        <w:t xml:space="preserve">. تقر الاستراتيجية الوطنية للحماية الاجتماعية للفترة 2019-2025 بضرورة تمكين جميع الأشخاص ذوي </w:t>
      </w:r>
      <w:r w:rsidR="007C5F39">
        <w:rPr>
          <w:rtl/>
        </w:rPr>
        <w:t>الإعاقة</w:t>
      </w:r>
      <w:r>
        <w:rPr>
          <w:rtl/>
        </w:rPr>
        <w:t xml:space="preserve"> من الحصول على الحماية الاجتماعية. ويمكن أن يؤدي توفير نظام شامل لل</w:t>
      </w:r>
      <w:r w:rsidR="007C5F39">
        <w:rPr>
          <w:rtl/>
        </w:rPr>
        <w:t>منافع</w:t>
      </w:r>
      <w:r>
        <w:rPr>
          <w:rtl/>
        </w:rPr>
        <w:t xml:space="preserve"> الخاصة </w:t>
      </w:r>
      <w:r w:rsidR="00F64EF4">
        <w:rPr>
          <w:rFonts w:hint="cs"/>
          <w:rtl/>
        </w:rPr>
        <w:t>بنوع</w:t>
      </w:r>
      <w:r>
        <w:rPr>
          <w:rtl/>
        </w:rPr>
        <w:t xml:space="preserve"> </w:t>
      </w:r>
      <w:r w:rsidR="007C5F39">
        <w:rPr>
          <w:rtl/>
        </w:rPr>
        <w:t>الإعاقة</w:t>
      </w:r>
      <w:r>
        <w:rPr>
          <w:rtl/>
        </w:rPr>
        <w:t xml:space="preserve"> وتقاعد الشيخوخة إلى تغيير حياة الأشخاص ذوي </w:t>
      </w:r>
      <w:r w:rsidR="007C5F39">
        <w:rPr>
          <w:rtl/>
        </w:rPr>
        <w:t>الإعاقة</w:t>
      </w:r>
      <w:r>
        <w:rPr>
          <w:rtl/>
        </w:rPr>
        <w:t xml:space="preserve"> - وكبار السن - في جميع أنحاء الأردن. ومن أجل بناء نظام حماية اجتماعية شامل لذوي </w:t>
      </w:r>
      <w:r w:rsidR="007C5F39">
        <w:rPr>
          <w:rtl/>
        </w:rPr>
        <w:t>الإعاقة</w:t>
      </w:r>
      <w:r>
        <w:rPr>
          <w:rtl/>
        </w:rPr>
        <w:t xml:space="preserve"> بشكل حقيقي، يمكن للحكومة أن تدرس تحويل نموذج سياسة الحماية الاجتماعية في الأردن نحو نظام ضمان اجتماعي متعدد المستويات يستند إلى قاعدة حماية اجتماعية. إن مستوى الاستثمار المطلوب معقول التكلفة وسوف تكون الآثار المترتبة على ذلك كبيرة.</w:t>
      </w:r>
    </w:p>
    <w:p w14:paraId="41A7B3E0" w14:textId="77777777" w:rsidR="00B84FD9" w:rsidRDefault="00B84FD9" w:rsidP="00B84FD9">
      <w:pPr>
        <w:bidi/>
        <w:jc w:val="both"/>
      </w:pPr>
    </w:p>
    <w:p w14:paraId="01F4C1B7" w14:textId="77777777" w:rsidR="00B84FD9" w:rsidRDefault="00B84FD9" w:rsidP="00B84FD9">
      <w:pPr>
        <w:bidi/>
        <w:jc w:val="both"/>
        <w:rPr>
          <w:rtl/>
        </w:rPr>
      </w:pPr>
      <w:r>
        <w:rPr>
          <w:rtl/>
        </w:rPr>
        <w:t>تتأثر نسبة كبيرة من سكان الأردن، بشكل مباشر أو غير مباشر، ب</w:t>
      </w:r>
      <w:r>
        <w:rPr>
          <w:rFonts w:hint="cs"/>
          <w:rtl/>
        </w:rPr>
        <w:t xml:space="preserve">قضايا </w:t>
      </w:r>
      <w:r>
        <w:rPr>
          <w:rtl/>
        </w:rPr>
        <w:t xml:space="preserve">الإعاقة. بالإضافة إلى ذلك، يعاني العديد من الأشخاص ذوي الإعاقة في الأردن من التكاليف الإضافية المتعلقة بالإعاقة التي </w:t>
      </w:r>
      <w:proofErr w:type="spellStart"/>
      <w:r>
        <w:rPr>
          <w:rtl/>
        </w:rPr>
        <w:t>يواجهونها</w:t>
      </w:r>
      <w:proofErr w:type="spellEnd"/>
      <w:r>
        <w:rPr>
          <w:rtl/>
        </w:rPr>
        <w:t xml:space="preserve">. </w:t>
      </w:r>
      <w:r>
        <w:rPr>
          <w:rFonts w:hint="cs"/>
          <w:rtl/>
        </w:rPr>
        <w:t>تنص</w:t>
      </w:r>
      <w:r>
        <w:rPr>
          <w:rtl/>
        </w:rPr>
        <w:t xml:space="preserve"> الاستراتيجية الوطنية للحماية الاجتماعية للفترة </w:t>
      </w:r>
      <w:r>
        <w:rPr>
          <w:rFonts w:hint="cs"/>
          <w:rtl/>
        </w:rPr>
        <w:t xml:space="preserve">٢٠١٩ - </w:t>
      </w:r>
      <w:r w:rsidRPr="00B84FD9">
        <w:rPr>
          <w:rFonts w:hint="cs"/>
          <w:i/>
          <w:iCs/>
          <w:rtl/>
        </w:rPr>
        <w:t>٢٠٢٥</w:t>
      </w:r>
      <w:r>
        <w:rPr>
          <w:rFonts w:hint="cs"/>
          <w:i/>
          <w:iCs/>
          <w:rtl/>
        </w:rPr>
        <w:t xml:space="preserve"> </w:t>
      </w:r>
      <w:r w:rsidRPr="00B84FD9">
        <w:rPr>
          <w:i/>
          <w:iCs/>
          <w:rtl/>
        </w:rPr>
        <w:t>بأن</w:t>
      </w:r>
      <w:r>
        <w:rPr>
          <w:rtl/>
        </w:rPr>
        <w:t xml:space="preserve"> جميع الأشخاص ذوي الإعاقة يجب أن يكونوا قادرين على الوصول إلى الحماية الاجتماعية. إن توفير نظام شامل </w:t>
      </w:r>
      <w:r>
        <w:rPr>
          <w:rFonts w:hint="cs"/>
          <w:rtl/>
        </w:rPr>
        <w:t xml:space="preserve">للمنافع </w:t>
      </w:r>
      <w:r>
        <w:rPr>
          <w:rtl/>
        </w:rPr>
        <w:t>الخاصة بالإعاقة ومعاشات التقاعد يمكن أن يغير حياة الأشخاص ذوي الإعاقة — وكبار السن — في جميع أنحاء الأردن</w:t>
      </w:r>
      <w:r>
        <w:rPr>
          <w:rFonts w:hint="cs"/>
          <w:rtl/>
        </w:rPr>
        <w:t>.</w:t>
      </w:r>
    </w:p>
    <w:p w14:paraId="4492F417" w14:textId="705C1A55" w:rsidR="00B84FD9" w:rsidRDefault="00B84FD9" w:rsidP="00B84FD9">
      <w:pPr>
        <w:bidi/>
        <w:jc w:val="both"/>
      </w:pPr>
      <w:r>
        <w:rPr>
          <w:rtl/>
        </w:rPr>
        <w:t xml:space="preserve">تستعرض هذه المذكرة أفضل الممارسات الدولية في </w:t>
      </w:r>
      <w:r>
        <w:rPr>
          <w:rFonts w:hint="cs"/>
          <w:rtl/>
        </w:rPr>
        <w:t xml:space="preserve">أنظمة الضمان الاجتماعي </w:t>
      </w:r>
      <w:r>
        <w:rPr>
          <w:rtl/>
        </w:rPr>
        <w:t xml:space="preserve">الشاملة للإعاقة، مسلطة الضوء على مكونات إطار عمل شامل وعالي الجودة. لتطوير نظام </w:t>
      </w:r>
      <w:r>
        <w:rPr>
          <w:rFonts w:hint="cs"/>
          <w:rtl/>
        </w:rPr>
        <w:t xml:space="preserve">ضمان </w:t>
      </w:r>
      <w:r>
        <w:rPr>
          <w:rtl/>
        </w:rPr>
        <w:t xml:space="preserve">اجتماعي شامل للإعاقة في الأردن، قد </w:t>
      </w:r>
      <w:r>
        <w:rPr>
          <w:rFonts w:hint="cs"/>
          <w:rtl/>
        </w:rPr>
        <w:t>ت</w:t>
      </w:r>
      <w:r>
        <w:rPr>
          <w:rtl/>
        </w:rPr>
        <w:t xml:space="preserve">فكر الحكومة في تحويل سياسة الحماية الاجتماعية نحو نهج متعدد المستويات </w:t>
      </w:r>
      <w:r>
        <w:rPr>
          <w:rFonts w:hint="cs"/>
          <w:rtl/>
        </w:rPr>
        <w:t xml:space="preserve">للضمان </w:t>
      </w:r>
      <w:r>
        <w:rPr>
          <w:rtl/>
        </w:rPr>
        <w:t xml:space="preserve">الاجتماعي، يعتمد على أرضية من الحماية الاجتماعية. يتطلب هذا التحول إدخال </w:t>
      </w:r>
      <w:r>
        <w:rPr>
          <w:rFonts w:hint="cs"/>
          <w:rtl/>
        </w:rPr>
        <w:t xml:space="preserve">منافع </w:t>
      </w:r>
      <w:r>
        <w:rPr>
          <w:rtl/>
        </w:rPr>
        <w:t xml:space="preserve">إعاقة ممولة من الضرائب وبرامج خاصة بالإعاقة تلبي الاحتياجات المتنوعة للأشخاص ذوي الإعاقة. من خلال دمج هذه المزايا مع البرامج ذات الصلة بالإعاقة، مثل معاشات الشيخوخة، وضمان أن تكون الأنظمة الرئيسية متاحة للجميع، يمكن للأردن إنشاء نظام أكثر عدلاً. سيكون تبني أفضل الممارسات العالمية في تصميم وتنفيذ هذه </w:t>
      </w:r>
      <w:r>
        <w:rPr>
          <w:rFonts w:hint="cs"/>
          <w:rtl/>
        </w:rPr>
        <w:t xml:space="preserve">المنافع </w:t>
      </w:r>
      <w:r>
        <w:rPr>
          <w:rtl/>
        </w:rPr>
        <w:t>أمرًا بالغ الأهمية لتعزيز كرامة واستقلالية الأشخاص ذوي الإعاقة، فضلاً عن تشجيع مشاركتهم الكاملة في المجتمع</w:t>
      </w:r>
    </w:p>
    <w:p w14:paraId="7106E3F1" w14:textId="77777777" w:rsidR="00610917" w:rsidRPr="00BB300C" w:rsidRDefault="00610917" w:rsidP="00BB300C">
      <w:pPr>
        <w:bidi/>
        <w:rPr>
          <w:rtl/>
          <w:lang w:val="en-US"/>
        </w:rPr>
      </w:pPr>
    </w:p>
    <w:p w14:paraId="485941B8" w14:textId="77777777" w:rsidR="00401250" w:rsidRPr="003305D0" w:rsidRDefault="00401250" w:rsidP="00582803">
      <w:pPr>
        <w:sectPr w:rsidR="00401250" w:rsidRPr="003305D0" w:rsidSect="00613A44">
          <w:headerReference w:type="default" r:id="rId30"/>
          <w:footerReference w:type="first" r:id="rId31"/>
          <w:pgSz w:w="11900" w:h="16840"/>
          <w:pgMar w:top="1440" w:right="1440" w:bottom="1440" w:left="1440" w:header="708" w:footer="708" w:gutter="0"/>
          <w:pgNumType w:start="1"/>
          <w:cols w:space="708"/>
          <w:docGrid w:linePitch="360"/>
        </w:sectPr>
      </w:pPr>
    </w:p>
    <w:p w14:paraId="1C39DBBA" w14:textId="4F9D746F" w:rsidR="00223889" w:rsidRPr="00223889" w:rsidRDefault="00223889" w:rsidP="00223889">
      <w:pPr>
        <w:pStyle w:val="Heading1"/>
        <w:numPr>
          <w:ilvl w:val="0"/>
          <w:numId w:val="0"/>
        </w:numPr>
        <w:bidi/>
        <w:rPr>
          <w:b w:val="0"/>
          <w:bCs/>
        </w:rPr>
      </w:pPr>
      <w:bookmarkStart w:id="27" w:name="_Toc186712243"/>
      <w:r w:rsidRPr="00223889">
        <w:rPr>
          <w:rFonts w:hint="cs"/>
          <w:b w:val="0"/>
          <w:bCs/>
          <w:rtl/>
        </w:rPr>
        <w:lastRenderedPageBreak/>
        <w:t>المراجع</w:t>
      </w:r>
      <w:bookmarkEnd w:id="27"/>
    </w:p>
    <w:p w14:paraId="282F5EA4" w14:textId="77777777" w:rsidR="00391718" w:rsidRDefault="00391718" w:rsidP="00310C22">
      <w:pPr>
        <w:pStyle w:val="Bibliographyreferences"/>
      </w:pPr>
      <w:proofErr w:type="spellStart"/>
      <w:r w:rsidRPr="00350D2E">
        <w:t>Alkhatib</w:t>
      </w:r>
      <w:proofErr w:type="spellEnd"/>
      <w:r>
        <w:t xml:space="preserve">, E. (2022). </w:t>
      </w:r>
      <w:r w:rsidRPr="005D5857">
        <w:t>Overview of the Challenges Facing the Realisation of Accessibility for Persons with Disabilities in Jordan</w:t>
      </w:r>
      <w:r>
        <w:t xml:space="preserve">. </w:t>
      </w:r>
      <w:r w:rsidRPr="00F608D6">
        <w:t>West Asia-North Africa Institute</w:t>
      </w:r>
      <w:r>
        <w:t xml:space="preserve">. </w:t>
      </w:r>
      <w:hyperlink r:id="rId32" w:history="1">
        <w:r w:rsidRPr="002D14DE">
          <w:rPr>
            <w:rStyle w:val="Hyperlink"/>
          </w:rPr>
          <w:t>https://wanainstitute.org/sites/default/files/publications/Overview%20of%20the%20Challenges%20Facing%20the%20Realisation%20of%20Accessibility%20for%20Persons%20with%20Disabilities%20in%20Jordan%20Enas%20Alkhatib_0.pdf</w:t>
        </w:r>
      </w:hyperlink>
    </w:p>
    <w:p w14:paraId="023382EA" w14:textId="77777777" w:rsidR="00FA1FC2" w:rsidRDefault="00FA1FC2" w:rsidP="00FA1FC2">
      <w:pPr>
        <w:pStyle w:val="Bibliographyreferences"/>
      </w:pPr>
      <w:r w:rsidRPr="004170B0">
        <w:t xml:space="preserve">Atkinson, </w:t>
      </w:r>
      <w:r>
        <w:t>A. B</w:t>
      </w:r>
      <w:r w:rsidRPr="004170B0">
        <w:t>.</w:t>
      </w:r>
      <w:r>
        <w:t xml:space="preserve"> (2005).</w:t>
      </w:r>
      <w:r w:rsidRPr="004170B0">
        <w:t xml:space="preserve"> </w:t>
      </w:r>
      <w:r w:rsidRPr="00CC3B62">
        <w:rPr>
          <w:i/>
          <w:iCs/>
        </w:rPr>
        <w:t>The Atkinson Review: Final Report: Measurement of Government Output and Productivity for the National Accounts</w:t>
      </w:r>
      <w:r w:rsidRPr="004170B0">
        <w:t>.</w:t>
      </w:r>
      <w:r>
        <w:t xml:space="preserve"> </w:t>
      </w:r>
      <w:r w:rsidRPr="00B14C48">
        <w:t>Palgrave Macmillan.</w:t>
      </w:r>
    </w:p>
    <w:p w14:paraId="3C4E8BB3" w14:textId="77777777" w:rsidR="00391718" w:rsidRDefault="00391718" w:rsidP="00310C22">
      <w:pPr>
        <w:pStyle w:val="Bibliographyreferences"/>
      </w:pPr>
      <w:r w:rsidRPr="00083B6F">
        <w:t xml:space="preserve">Banks, L. M. &amp; Polack, S. (2014). The Economic Costs of Exclusion and Gains of Inclusion of People with Disabilities: Evidence from </w:t>
      </w:r>
      <w:proofErr w:type="gramStart"/>
      <w:r w:rsidRPr="00083B6F">
        <w:t>Low and Middle Income</w:t>
      </w:r>
      <w:proofErr w:type="gramEnd"/>
      <w:r w:rsidRPr="00083B6F">
        <w:t xml:space="preserve"> Countries. ICED, CBM &amp; LSHTM. </w:t>
      </w:r>
      <w:hyperlink r:id="rId33" w:history="1">
        <w:r w:rsidRPr="00083B6F">
          <w:rPr>
            <w:rStyle w:val="Hyperlink"/>
          </w:rPr>
          <w:t>https://www.cbm.org/fileadmin/user_upload/Publications/Costs-of-Exclusion-and-Gains-of-Inclusion-Report.pdf</w:t>
        </w:r>
      </w:hyperlink>
    </w:p>
    <w:p w14:paraId="2C522EDD" w14:textId="77777777" w:rsidR="00391718" w:rsidRDefault="00391718" w:rsidP="00310C22">
      <w:pPr>
        <w:pStyle w:val="Bibliographyreferences"/>
      </w:pPr>
      <w:r w:rsidRPr="00116961">
        <w:t>Department of Statistics Jordan</w:t>
      </w:r>
      <w:r>
        <w:t xml:space="preserve">. </w:t>
      </w:r>
      <w:r w:rsidRPr="00116961">
        <w:t>(202</w:t>
      </w:r>
      <w:r>
        <w:t xml:space="preserve">1). </w:t>
      </w:r>
      <w:r w:rsidRPr="0039690A">
        <w:t>The Reality of Disability</w:t>
      </w:r>
      <w:r>
        <w:t>:</w:t>
      </w:r>
      <w:r w:rsidRPr="0039690A">
        <w:t xml:space="preserve"> “Functional Difficulties” in Jordan, based on the data of The General Population and Housing Census 2015</w:t>
      </w:r>
      <w:r>
        <w:t xml:space="preserve">. Government of Jordan. </w:t>
      </w:r>
      <w:hyperlink r:id="rId34" w:history="1">
        <w:r w:rsidRPr="002D14DE">
          <w:rPr>
            <w:rStyle w:val="Hyperlink"/>
          </w:rPr>
          <w:t>https://dosweb.dos.gov.jo/DataBank/Analytical_Reports/Disability_2021.pdf</w:t>
        </w:r>
      </w:hyperlink>
      <w:r>
        <w:t xml:space="preserve"> </w:t>
      </w:r>
    </w:p>
    <w:p w14:paraId="67DCB025" w14:textId="77777777" w:rsidR="00391718" w:rsidRPr="00F873FC" w:rsidRDefault="00391718" w:rsidP="00310C22">
      <w:pPr>
        <w:pStyle w:val="Bibliographyreferences"/>
      </w:pPr>
      <w:r w:rsidRPr="00310C22">
        <w:t>Faqir, S. (2024</w:t>
      </w:r>
      <w:r>
        <w:t>, August 14</w:t>
      </w:r>
      <w:r w:rsidRPr="00310C22">
        <w:t>). Road to inclusion: highlighting challenges faced by disabled people</w:t>
      </w:r>
      <w:r>
        <w:t xml:space="preserve">. </w:t>
      </w:r>
      <w:r>
        <w:rPr>
          <w:i/>
          <w:iCs/>
        </w:rPr>
        <w:t>The Jordan Times</w:t>
      </w:r>
      <w:r>
        <w:t xml:space="preserve">. </w:t>
      </w:r>
      <w:hyperlink r:id="rId35" w:history="1">
        <w:r w:rsidRPr="002D14DE">
          <w:rPr>
            <w:rStyle w:val="Hyperlink"/>
          </w:rPr>
          <w:t>https://jordantimes.com/news/local/road-inclusion-highlighting-challenges-faced-disabled-people</w:t>
        </w:r>
      </w:hyperlink>
      <w:r>
        <w:t xml:space="preserve"> </w:t>
      </w:r>
    </w:p>
    <w:p w14:paraId="185E6FCF" w14:textId="77777777" w:rsidR="00391718" w:rsidRPr="00391718" w:rsidRDefault="00391718" w:rsidP="00391718">
      <w:pPr>
        <w:pStyle w:val="Bibliographyreferences"/>
        <w:rPr>
          <w:u w:val="single"/>
        </w:rPr>
      </w:pPr>
      <w:r w:rsidRPr="00391718">
        <w:t xml:space="preserve">Kidd, S. &amp; </w:t>
      </w:r>
      <w:proofErr w:type="spellStart"/>
      <w:r w:rsidRPr="00391718">
        <w:t>Athias</w:t>
      </w:r>
      <w:proofErr w:type="spellEnd"/>
      <w:r w:rsidRPr="00391718">
        <w:t xml:space="preserve">, D. (2020). Hit and Miss: An assessment of targeting effectiveness in social protection with additional analysis. (Development Pathways Working Paper: June 2020). </w:t>
      </w:r>
      <w:hyperlink r:id="rId36" w:history="1">
        <w:r w:rsidRPr="00391718">
          <w:rPr>
            <w:rStyle w:val="Hyperlink"/>
          </w:rPr>
          <w:t>https://www.developmentpathways.co.uk/publications/hit-and-miss-an-assessment-of-targeting-effectiveness-in-social-protection/</w:t>
        </w:r>
      </w:hyperlink>
      <w:r w:rsidRPr="00391718">
        <w:t xml:space="preserve"> </w:t>
      </w:r>
    </w:p>
    <w:p w14:paraId="2A01CC7E" w14:textId="5F4C4278" w:rsidR="00F36C47" w:rsidRDefault="00F36C47" w:rsidP="00830D62">
      <w:pPr>
        <w:pStyle w:val="Bibliographyreferences"/>
        <w:rPr>
          <w:rStyle w:val="Hyperlink"/>
        </w:rPr>
      </w:pPr>
      <w:r w:rsidRPr="00D35317">
        <w:t xml:space="preserve">Kidd, S., </w:t>
      </w:r>
      <w:proofErr w:type="spellStart"/>
      <w:r w:rsidRPr="00D35317">
        <w:t>Athias</w:t>
      </w:r>
      <w:proofErr w:type="spellEnd"/>
      <w:r w:rsidRPr="00D35317">
        <w:t xml:space="preserve">, D. &amp; </w:t>
      </w:r>
      <w:proofErr w:type="spellStart"/>
      <w:r w:rsidRPr="00D35317">
        <w:t>Seglah</w:t>
      </w:r>
      <w:proofErr w:type="spellEnd"/>
      <w:r w:rsidRPr="00D35317">
        <w:t>, H. (2023</w:t>
      </w:r>
      <w:r w:rsidR="00B600BF">
        <w:t>a</w:t>
      </w:r>
      <w:r w:rsidRPr="00D35317">
        <w:t>). Social security for persons with disabilities across low- and middle-income countries: an overview on lessons learnt and pathways toward greater inclusivity</w:t>
      </w:r>
      <w:r w:rsidRPr="00D35317">
        <w:rPr>
          <w:i/>
          <w:iCs/>
        </w:rPr>
        <w:t>.</w:t>
      </w:r>
      <w:r w:rsidRPr="00D35317">
        <w:t xml:space="preserve"> In L. Patel, S. </w:t>
      </w:r>
      <w:proofErr w:type="spellStart"/>
      <w:r w:rsidRPr="00D35317">
        <w:t>Plagerson</w:t>
      </w:r>
      <w:proofErr w:type="spellEnd"/>
      <w:r w:rsidRPr="00D35317">
        <w:t xml:space="preserve"> &amp; I. </w:t>
      </w:r>
      <w:proofErr w:type="spellStart"/>
      <w:r w:rsidRPr="00D35317">
        <w:t>Chinyoka</w:t>
      </w:r>
      <w:proofErr w:type="spellEnd"/>
      <w:r w:rsidRPr="00D35317">
        <w:t xml:space="preserve"> (Eds.), </w:t>
      </w:r>
      <w:r w:rsidRPr="00D35317">
        <w:rPr>
          <w:i/>
          <w:iCs/>
        </w:rPr>
        <w:t>Handbook on Social Protection and Social Development in the Global South</w:t>
      </w:r>
      <w:r w:rsidRPr="00D35317">
        <w:t xml:space="preserve">. </w:t>
      </w:r>
      <w:hyperlink r:id="rId37" w:tgtFrame="_blank" w:history="1">
        <w:r w:rsidRPr="00D35317">
          <w:rPr>
            <w:rStyle w:val="Hyperlink"/>
          </w:rPr>
          <w:t>https://doi.org/10.4337/9781800378421.00040</w:t>
        </w:r>
      </w:hyperlink>
    </w:p>
    <w:p w14:paraId="220ED9DD" w14:textId="405CA4AA" w:rsidR="00F36C47" w:rsidRPr="0004615A" w:rsidRDefault="00F36C47" w:rsidP="00830D62">
      <w:pPr>
        <w:pStyle w:val="Bibliographyreferences"/>
        <w:rPr>
          <w:color w:val="0563C1" w:themeColor="hyperlink"/>
          <w:u w:val="single"/>
        </w:rPr>
      </w:pPr>
      <w:r w:rsidRPr="00056B92">
        <w:rPr>
          <w:rStyle w:val="Hyperlink"/>
        </w:rPr>
        <w:t>Kidd, S.</w:t>
      </w:r>
      <w:r>
        <w:rPr>
          <w:rStyle w:val="Hyperlink"/>
        </w:rPr>
        <w:t>,</w:t>
      </w:r>
      <w:r w:rsidRPr="00056B92">
        <w:rPr>
          <w:rStyle w:val="Hyperlink"/>
        </w:rPr>
        <w:t xml:space="preserve"> Mansoor, N. &amp; Barca, A. (2023</w:t>
      </w:r>
      <w:r w:rsidR="00B600BF">
        <w:rPr>
          <w:rStyle w:val="Hyperlink"/>
        </w:rPr>
        <w:t>b</w:t>
      </w:r>
      <w:r w:rsidRPr="00056B92">
        <w:rPr>
          <w:rStyle w:val="Hyperlink"/>
        </w:rPr>
        <w:t xml:space="preserve">). </w:t>
      </w:r>
      <w:r w:rsidRPr="0004615A">
        <w:rPr>
          <w:color w:val="0563C1" w:themeColor="hyperlink"/>
          <w:u w:val="single"/>
        </w:rPr>
        <w:t xml:space="preserve">An affordable and feasible pathway to universal social security using the principle of universality. Development Pathways, ACT Church of Sweden &amp; Action Against Hunger. </w:t>
      </w:r>
      <w:hyperlink r:id="rId38" w:history="1">
        <w:r w:rsidRPr="0004615A">
          <w:rPr>
            <w:rStyle w:val="Hyperlink"/>
          </w:rPr>
          <w:t>https://www.developmentpathways.co.uk/publications/affordable-feasible-pathway-to-universal-social-security/</w:t>
        </w:r>
      </w:hyperlink>
      <w:r w:rsidRPr="0004615A">
        <w:rPr>
          <w:color w:val="0563C1" w:themeColor="hyperlink"/>
          <w:u w:val="single"/>
        </w:rPr>
        <w:t xml:space="preserve"> </w:t>
      </w:r>
    </w:p>
    <w:p w14:paraId="22F217B4" w14:textId="77777777" w:rsidR="00391718" w:rsidRPr="00C97795" w:rsidRDefault="00391718" w:rsidP="00C97795">
      <w:pPr>
        <w:pStyle w:val="Bibliographyreferences"/>
      </w:pPr>
      <w:r w:rsidRPr="00C97795">
        <w:t xml:space="preserve">Kidd, S., </w:t>
      </w:r>
      <w:proofErr w:type="spellStart"/>
      <w:r w:rsidRPr="00C97795">
        <w:t>Wapling</w:t>
      </w:r>
      <w:proofErr w:type="spellEnd"/>
      <w:r w:rsidRPr="00C97795">
        <w:t xml:space="preserve">, L., </w:t>
      </w:r>
      <w:proofErr w:type="spellStart"/>
      <w:r w:rsidRPr="00C97795">
        <w:t>Schjoedt</w:t>
      </w:r>
      <w:proofErr w:type="spellEnd"/>
      <w:r w:rsidRPr="00C97795">
        <w:t xml:space="preserve">, R., </w:t>
      </w:r>
      <w:proofErr w:type="spellStart"/>
      <w:r w:rsidRPr="00C97795">
        <w:t>Gelders</w:t>
      </w:r>
      <w:proofErr w:type="spellEnd"/>
      <w:r w:rsidRPr="00C97795">
        <w:t xml:space="preserve">, B., </w:t>
      </w:r>
      <w:proofErr w:type="spellStart"/>
      <w:r w:rsidRPr="00C97795">
        <w:t>Athias</w:t>
      </w:r>
      <w:proofErr w:type="spellEnd"/>
      <w:r w:rsidRPr="00C97795">
        <w:t xml:space="preserve">, D., Tran, A. &amp; </w:t>
      </w:r>
      <w:proofErr w:type="spellStart"/>
      <w:r w:rsidRPr="00C97795">
        <w:t>Saloman</w:t>
      </w:r>
      <w:proofErr w:type="spellEnd"/>
      <w:r w:rsidRPr="00C97795">
        <w:t xml:space="preserve">, H. (2019). Leaving No-one Behind: Building Inclusive Social Protection Systems for Persons with Disabilities (Development Pathways Working Paper: February 2019). Orpington. </w:t>
      </w:r>
      <w:hyperlink r:id="rId39" w:history="1">
        <w:r w:rsidRPr="00C97795">
          <w:rPr>
            <w:rStyle w:val="Hyperlink"/>
          </w:rPr>
          <w:t>https://www.developmentpathways.co.uk/wp-content/uploads/2019/04/Disability-overview-report-2019April07.pdf</w:t>
        </w:r>
      </w:hyperlink>
      <w:r w:rsidRPr="00C97795">
        <w:t xml:space="preserve"> </w:t>
      </w:r>
    </w:p>
    <w:p w14:paraId="3C840DDC" w14:textId="77777777" w:rsidR="00391718" w:rsidRDefault="00391718" w:rsidP="002D3A88">
      <w:pPr>
        <w:pStyle w:val="Bibliographyreferences"/>
      </w:pPr>
      <w:r w:rsidRPr="00683EA2">
        <w:lastRenderedPageBreak/>
        <w:t xml:space="preserve">Mitra, S., Palmer, M., Kim, H., Mont, D. &amp; Groce, N. (2017). Extra costs of living with a disability: A review and agenda for research. Disability and Health Journal, 10(4), 475-484. </w:t>
      </w:r>
      <w:hyperlink r:id="rId40" w:tgtFrame="_blank" w:tooltip="Persistent link using digital object identifier" w:history="1">
        <w:r w:rsidRPr="00683EA2">
          <w:rPr>
            <w:rStyle w:val="Hyperlink"/>
          </w:rPr>
          <w:t>https://doi.org/10.1016/j.dhjo.2017.04.007</w:t>
        </w:r>
      </w:hyperlink>
    </w:p>
    <w:p w14:paraId="311496FA" w14:textId="77777777" w:rsidR="00391718" w:rsidRPr="002D3A88" w:rsidRDefault="00391718" w:rsidP="002D3A88">
      <w:pPr>
        <w:pStyle w:val="Bibliographyreferences"/>
      </w:pPr>
      <w:r w:rsidRPr="002D3A88">
        <w:t xml:space="preserve">Mont, D. (2023). Estimating the extra disability expenditures for the design of inclusive social protection policies. Frontiers in Rehabilitation Sciences, 4(1179213). </w:t>
      </w:r>
      <w:hyperlink r:id="rId41" w:history="1">
        <w:r w:rsidRPr="002D3A88">
          <w:rPr>
            <w:rStyle w:val="Hyperlink"/>
          </w:rPr>
          <w:t>https://doi.org/10.3389/fresc.2023.1179213</w:t>
        </w:r>
      </w:hyperlink>
      <w:r w:rsidRPr="002D3A88">
        <w:t xml:space="preserve"> </w:t>
      </w:r>
    </w:p>
    <w:p w14:paraId="1ABBDBA6" w14:textId="6C94881D" w:rsidR="00356E77" w:rsidRPr="003305D0" w:rsidRDefault="00391718" w:rsidP="00E510D9">
      <w:pPr>
        <w:pStyle w:val="Bibliographyreferences"/>
      </w:pPr>
      <w:r>
        <w:t xml:space="preserve">UNFPA. (2024). Country profile: </w:t>
      </w:r>
      <w:r w:rsidRPr="00EB473C">
        <w:t>The rights and wellbeing of older persons in Jordan</w:t>
      </w:r>
      <w:r>
        <w:t xml:space="preserve">. </w:t>
      </w:r>
      <w:hyperlink r:id="rId42" w:history="1">
        <w:r w:rsidRPr="002D14DE">
          <w:rPr>
            <w:rStyle w:val="Hyperlink"/>
          </w:rPr>
          <w:t>https://arabstates.unfpa.org/en/publications/rights-and-wellbeing-older-persons-jordan</w:t>
        </w:r>
      </w:hyperlink>
      <w:r>
        <w:t xml:space="preserve"> </w:t>
      </w:r>
    </w:p>
    <w:sectPr w:rsidR="00356E77" w:rsidRPr="003305D0" w:rsidSect="00613A44">
      <w:headerReference w:type="default" r:id="rId43"/>
      <w:footerReference w:type="first" r:id="rId44"/>
      <w:pgSz w:w="11900" w:h="16840"/>
      <w:pgMar w:top="1440" w:right="1440" w:bottom="1440" w:left="1440"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2D35A899" w14:textId="77777777" w:rsidR="00A95F94" w:rsidRDefault="00A95F94" w:rsidP="00582803">
      <w:r>
        <w:separator/>
      </w:r>
    </w:p>
    <w:p w14:paraId="7E91CC32" w14:textId="77777777" w:rsidR="00A95F94" w:rsidRDefault="00A95F94" w:rsidP="00582803"/>
    <w:p w14:paraId="3A539978" w14:textId="77777777" w:rsidR="00A95F94" w:rsidRDefault="00A95F94" w:rsidP="00582803"/>
  </w:endnote>
  <w:endnote w:type="continuationSeparator" w:id="0">
    <w:p w14:paraId="31480FDD" w14:textId="77777777" w:rsidR="00A95F94" w:rsidRDefault="00A95F94" w:rsidP="00582803">
      <w:r>
        <w:continuationSeparator/>
      </w:r>
    </w:p>
    <w:p w14:paraId="349556E5" w14:textId="77777777" w:rsidR="00A95F94" w:rsidRDefault="00A95F94" w:rsidP="00582803"/>
    <w:p w14:paraId="60335F37" w14:textId="77777777" w:rsidR="00A95F94" w:rsidRDefault="00A95F94" w:rsidP="00582803"/>
  </w:endnote>
  <w:endnote w:type="continuationNotice" w:id="1">
    <w:p w14:paraId="69ACBC7A" w14:textId="77777777" w:rsidR="00A95F94" w:rsidRDefault="00A95F94">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PT Sans">
    <w:panose1 w:val="020B0503020203020204"/>
    <w:charset w:val="4D"/>
    <w:family w:val="swiss"/>
    <w:pitch w:val="variable"/>
    <w:sig w:usb0="A00002EF" w:usb1="5000204B" w:usb2="00000000" w:usb3="00000000" w:csb0="00000097" w:csb1="00000000"/>
  </w:font>
  <w:font w:name="SimSun">
    <w:altName w:val="宋体"/>
    <w:panose1 w:val="02010600030101010101"/>
    <w:charset w:val="86"/>
    <w:family w:val="auto"/>
    <w:pitch w:val="variable"/>
    <w:sig w:usb0="00000203" w:usb1="288F0000" w:usb2="00000016" w:usb3="00000000" w:csb0="00040001" w:csb1="00000000"/>
  </w:font>
  <w:font w:name="Noto Sans Glagolitic">
    <w:panose1 w:val="020B0502040504020204"/>
    <w:charset w:val="00"/>
    <w:family w:val="swiss"/>
    <w:pitch w:val="variable"/>
    <w:sig w:usb0="00000243" w:usb1="02000000" w:usb2="00000000" w:usb3="00000000" w:csb0="00000001" w:csb1="00000000"/>
  </w:font>
  <w:font w:name="Sakkal Majalla">
    <w:panose1 w:val="02000000000000000000"/>
    <w:charset w:val="B2"/>
    <w:family w:val="auto"/>
    <w:pitch w:val="variable"/>
    <w:sig w:usb0="80002007" w:usb1="80000000" w:usb2="00000008" w:usb3="00000000" w:csb0="000000D3" w:csb1="00000000"/>
  </w:font>
  <w:font w:name="Simplified Arabic">
    <w:panose1 w:val="02020603050405020304"/>
    <w:charset w:val="00"/>
    <w:family w:val="roman"/>
    <w:pitch w:val="variable"/>
    <w:sig w:usb0="00002003" w:usb1="80000000" w:usb2="00000008" w:usb3="00000000" w:csb0="0000004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5A7BBF6" w14:textId="77777777" w:rsidR="006E112E" w:rsidRDefault="006E112E">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p w14:paraId="7EE28BFA" w14:textId="77777777" w:rsidR="006E112E" w:rsidRDefault="006E112E" w:rsidP="00152F86">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rPr>
        <w:rStyle w:val="PageNumber"/>
      </w:rPr>
      <w:id w:val="1791551241"/>
      <w:docPartObj>
        <w:docPartGallery w:val="Page Numbers (Bottom of Page)"/>
        <w:docPartUnique/>
      </w:docPartObj>
    </w:sdtPr>
    <w:sdtContent>
      <w:p w14:paraId="10C467C2" w14:textId="77777777" w:rsidR="006E112E" w:rsidRDefault="006E112E">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i</w:t>
        </w:r>
        <w:r>
          <w:rPr>
            <w:rStyle w:val="PageNumber"/>
          </w:rPr>
          <w:fldChar w:fldCharType="end"/>
        </w:r>
      </w:p>
    </w:sdtContent>
  </w:sdt>
  <w:p w14:paraId="59CD3BAA" w14:textId="77777777" w:rsidR="006E112E" w:rsidRDefault="006E112E" w:rsidP="00152F86">
    <w:pPr>
      <w:pStyle w:val="Footer"/>
      <w:ind w:right="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AF831D8" w14:textId="77777777" w:rsidR="006E112E" w:rsidRDefault="006E112E">
    <w:pPr>
      <w:pStyle w:val="Footer"/>
      <w:jc w:val="center"/>
      <w:rPr>
        <w:color w:val="4C0053" w:themeColor="accent1"/>
      </w:rPr>
    </w:pPr>
    <w:r>
      <w:rPr>
        <w:color w:val="4C0053" w:themeColor="accent1"/>
      </w:rPr>
      <w:t xml:space="preserve">Page </w:t>
    </w:r>
    <w:r>
      <w:rPr>
        <w:color w:val="4C0053" w:themeColor="accent1"/>
      </w:rPr>
      <w:fldChar w:fldCharType="begin"/>
    </w:r>
    <w:r>
      <w:rPr>
        <w:color w:val="4C0053" w:themeColor="accent1"/>
      </w:rPr>
      <w:instrText xml:space="preserve"> PAGE  \* Arabic  \* MERGEFORMAT </w:instrText>
    </w:r>
    <w:r>
      <w:rPr>
        <w:color w:val="4C0053" w:themeColor="accent1"/>
      </w:rPr>
      <w:fldChar w:fldCharType="separate"/>
    </w:r>
    <w:r>
      <w:rPr>
        <w:noProof/>
        <w:color w:val="4C0053" w:themeColor="accent1"/>
      </w:rPr>
      <w:t>2</w:t>
    </w:r>
    <w:r>
      <w:rPr>
        <w:color w:val="4C0053" w:themeColor="accent1"/>
      </w:rPr>
      <w:fldChar w:fldCharType="end"/>
    </w:r>
    <w:r>
      <w:rPr>
        <w:color w:val="4C0053" w:themeColor="accent1"/>
      </w:rPr>
      <w:t xml:space="preserve"> of </w:t>
    </w:r>
    <w:r>
      <w:rPr>
        <w:color w:val="4C0053" w:themeColor="accent1"/>
      </w:rPr>
      <w:fldChar w:fldCharType="begin"/>
    </w:r>
    <w:r>
      <w:rPr>
        <w:color w:val="4C0053" w:themeColor="accent1"/>
      </w:rPr>
      <w:instrText xml:space="preserve"> NUMPAGES  \* Arabic  \* MERGEFORMAT </w:instrText>
    </w:r>
    <w:r>
      <w:rPr>
        <w:color w:val="4C0053" w:themeColor="accent1"/>
      </w:rPr>
      <w:fldChar w:fldCharType="separate"/>
    </w:r>
    <w:r>
      <w:rPr>
        <w:noProof/>
        <w:color w:val="4C0053" w:themeColor="accent1"/>
      </w:rPr>
      <w:t>2</w:t>
    </w:r>
    <w:r>
      <w:rPr>
        <w:color w:val="4C0053" w:themeColor="accent1"/>
      </w:rPr>
      <w:fldChar w:fldCharType="end"/>
    </w:r>
  </w:p>
  <w:p w14:paraId="19C69BDB" w14:textId="43A9AF38" w:rsidR="006E112E" w:rsidRDefault="006E112E">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Look w:val="06A0" w:firstRow="1" w:lastRow="0" w:firstColumn="1" w:lastColumn="0" w:noHBand="1" w:noVBand="1"/>
    </w:tblPr>
    <w:tblGrid>
      <w:gridCol w:w="3005"/>
      <w:gridCol w:w="3005"/>
      <w:gridCol w:w="3005"/>
    </w:tblGrid>
    <w:tr w:rsidR="006E112E" w14:paraId="705472AC" w14:textId="77777777" w:rsidTr="59C7AD5E">
      <w:trPr>
        <w:trHeight w:val="300"/>
      </w:trPr>
      <w:tc>
        <w:tcPr>
          <w:tcW w:w="3005" w:type="dxa"/>
        </w:tcPr>
        <w:p w14:paraId="29FD8514" w14:textId="2700FFFE" w:rsidR="006E112E" w:rsidRDefault="006E112E" w:rsidP="59C7AD5E">
          <w:pPr>
            <w:pStyle w:val="Header"/>
            <w:ind w:left="-115"/>
          </w:pPr>
        </w:p>
      </w:tc>
      <w:tc>
        <w:tcPr>
          <w:tcW w:w="3005" w:type="dxa"/>
        </w:tcPr>
        <w:p w14:paraId="775E9390" w14:textId="5E8E9E63" w:rsidR="006E112E" w:rsidRDefault="006E112E" w:rsidP="59C7AD5E">
          <w:pPr>
            <w:pStyle w:val="Header"/>
            <w:jc w:val="center"/>
          </w:pPr>
        </w:p>
      </w:tc>
      <w:tc>
        <w:tcPr>
          <w:tcW w:w="3005" w:type="dxa"/>
        </w:tcPr>
        <w:p w14:paraId="64E60661" w14:textId="0B5B52CB" w:rsidR="006E112E" w:rsidRDefault="006E112E" w:rsidP="59C7AD5E">
          <w:pPr>
            <w:pStyle w:val="Header"/>
            <w:ind w:right="-115"/>
            <w:jc w:val="right"/>
          </w:pPr>
        </w:p>
      </w:tc>
    </w:tr>
  </w:tbl>
  <w:p w14:paraId="43326D15" w14:textId="49232890" w:rsidR="006E112E" w:rsidRDefault="006E112E">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Look w:val="06A0" w:firstRow="1" w:lastRow="0" w:firstColumn="1" w:lastColumn="0" w:noHBand="1" w:noVBand="1"/>
    </w:tblPr>
    <w:tblGrid>
      <w:gridCol w:w="3005"/>
      <w:gridCol w:w="3005"/>
      <w:gridCol w:w="3005"/>
    </w:tblGrid>
    <w:tr w:rsidR="006E112E" w14:paraId="6516A9A7" w14:textId="77777777" w:rsidTr="59C7AD5E">
      <w:trPr>
        <w:trHeight w:val="300"/>
      </w:trPr>
      <w:tc>
        <w:tcPr>
          <w:tcW w:w="3005" w:type="dxa"/>
        </w:tcPr>
        <w:p w14:paraId="3628ECD6" w14:textId="3677F9CB" w:rsidR="006E112E" w:rsidRDefault="006E112E" w:rsidP="59C7AD5E">
          <w:pPr>
            <w:pStyle w:val="Header"/>
            <w:ind w:left="-115"/>
          </w:pPr>
        </w:p>
      </w:tc>
      <w:tc>
        <w:tcPr>
          <w:tcW w:w="3005" w:type="dxa"/>
        </w:tcPr>
        <w:p w14:paraId="42CCB9E8" w14:textId="2F954DDC" w:rsidR="006E112E" w:rsidRDefault="006E112E" w:rsidP="59C7AD5E">
          <w:pPr>
            <w:pStyle w:val="Header"/>
            <w:jc w:val="center"/>
          </w:pPr>
        </w:p>
      </w:tc>
      <w:tc>
        <w:tcPr>
          <w:tcW w:w="3005" w:type="dxa"/>
        </w:tcPr>
        <w:p w14:paraId="2DD6D49E" w14:textId="646D8B0A" w:rsidR="006E112E" w:rsidRDefault="006E112E" w:rsidP="59C7AD5E">
          <w:pPr>
            <w:pStyle w:val="Header"/>
            <w:ind w:right="-115"/>
            <w:jc w:val="right"/>
          </w:pPr>
        </w:p>
      </w:tc>
    </w:tr>
  </w:tbl>
  <w:p w14:paraId="7808D3A4" w14:textId="4E28FBF1" w:rsidR="006E112E" w:rsidRDefault="006E112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014C5D2B" w14:textId="77777777" w:rsidR="00A95F94" w:rsidRDefault="00A95F94" w:rsidP="00582803">
      <w:r>
        <w:separator/>
      </w:r>
    </w:p>
  </w:footnote>
  <w:footnote w:type="continuationSeparator" w:id="0">
    <w:p w14:paraId="0F523B94" w14:textId="77777777" w:rsidR="00A95F94" w:rsidRDefault="00A95F94" w:rsidP="00582803">
      <w:r>
        <w:continuationSeparator/>
      </w:r>
    </w:p>
    <w:p w14:paraId="60C46691" w14:textId="77777777" w:rsidR="00A95F94" w:rsidRDefault="00A95F94" w:rsidP="00582803"/>
    <w:p w14:paraId="699FC5A7" w14:textId="77777777" w:rsidR="00A95F94" w:rsidRDefault="00A95F94" w:rsidP="00582803"/>
  </w:footnote>
  <w:footnote w:type="continuationNotice" w:id="1">
    <w:p w14:paraId="7AA2993B" w14:textId="77777777" w:rsidR="00A95F94" w:rsidRDefault="00A95F94">
      <w:pPr>
        <w:spacing w:before="0" w:after="0"/>
      </w:pPr>
    </w:p>
  </w:footnote>
  <w:footnote w:id="2">
    <w:p w14:paraId="66ECA4CF" w14:textId="6CC46C83" w:rsidR="00102360" w:rsidRDefault="00102360" w:rsidP="00102360">
      <w:pPr>
        <w:pStyle w:val="FootnoteText"/>
        <w:rPr>
          <w:rtl/>
        </w:rPr>
      </w:pPr>
      <w:r>
        <w:rPr>
          <w:rStyle w:val="FootnoteReference"/>
        </w:rPr>
        <w:footnoteRef/>
      </w:r>
      <w:r>
        <w:t xml:space="preserve"> </w:t>
      </w:r>
      <w:r>
        <w:rPr>
          <w:rFonts w:hint="cs"/>
          <w:rtl/>
        </w:rPr>
        <w:t>في الأردن يشمل ذلك صندوق المعونة الوطني</w:t>
      </w:r>
    </w:p>
  </w:footnote>
  <w:footnote w:id="3">
    <w:p w14:paraId="0C5FC1BF" w14:textId="17E234E7" w:rsidR="006356BE" w:rsidRDefault="006356BE">
      <w:pPr>
        <w:pStyle w:val="FootnoteText"/>
      </w:pPr>
      <w:r>
        <w:rPr>
          <w:rStyle w:val="FootnoteReference"/>
        </w:rPr>
        <w:footnoteRef/>
      </w:r>
      <w:r>
        <w:rPr>
          <w:rtl/>
        </w:rPr>
        <w:t xml:space="preserve"> </w:t>
      </w:r>
      <w:r w:rsidRPr="006356BE">
        <w:rPr>
          <w:rtl/>
        </w:rPr>
        <w:t>يشمل ذلك المعاشات المختلفة المتاحة للعاملين في الوظائف الرسمية تحت مؤسسة الضمان الاجتماعي الأردنية.</w:t>
      </w:r>
    </w:p>
  </w:footnote>
  <w:footnote w:id="4">
    <w:p w14:paraId="7C36693D" w14:textId="75BCA2DB" w:rsidR="00111E36" w:rsidRPr="0050730D" w:rsidRDefault="00111E36">
      <w:pPr>
        <w:pStyle w:val="FootnoteText"/>
        <w:rPr>
          <w:lang w:val="en-US"/>
        </w:rPr>
      </w:pPr>
      <w:r>
        <w:rPr>
          <w:rStyle w:val="FootnoteReference"/>
        </w:rPr>
        <w:footnoteRef/>
      </w:r>
      <w:r>
        <w:rPr>
          <w:rtl/>
        </w:rPr>
        <w:t xml:space="preserve"> </w:t>
      </w:r>
      <w:r w:rsidR="0050730D" w:rsidRPr="0050730D">
        <w:rPr>
          <w:rtl/>
        </w:rPr>
        <w:t>يُقرّ كل من الإعلان العالمي لحقوق الإنسان (</w:t>
      </w:r>
      <w:r w:rsidR="0050730D" w:rsidRPr="0050730D">
        <w:t>UDHR</w:t>
      </w:r>
      <w:r w:rsidR="0050730D" w:rsidRPr="0050730D">
        <w:rPr>
          <w:rtl/>
        </w:rPr>
        <w:t>) والعهد الدولي الخاص بالحقوق الاقتصادية والاجتماعية والثقافية (</w:t>
      </w:r>
      <w:r w:rsidR="0050730D" w:rsidRPr="0050730D">
        <w:t>ICESCR</w:t>
      </w:r>
      <w:r w:rsidR="0050730D" w:rsidRPr="0050730D">
        <w:rPr>
          <w:rtl/>
        </w:rPr>
        <w:t>) بحق كل الأفراد في الضمان الاجتماعي، بما في ذلك الأشخاص ذوي الإعاقة. بالإضافة إلى ذلك، فإن اتفاقية حقوق الأشخاص ذوي الإعاقة (</w:t>
      </w:r>
      <w:r w:rsidR="0050730D" w:rsidRPr="0050730D">
        <w:t>CRPD</w:t>
      </w:r>
      <w:r w:rsidR="0050730D" w:rsidRPr="0050730D">
        <w:rPr>
          <w:rtl/>
        </w:rPr>
        <w:t>)، التي صادق عليها الأردن في عام 2008، تبرز بشكل خاص التزام الدول الأطراف بتعزيز وحماية وضمان الإدماج الكامل للأشخاص ذوي الإعاقة في المجتمع، بما في ذلك من خلال تدابير حماية اجتماعية شاملة</w:t>
      </w:r>
      <w:r w:rsidR="0050730D">
        <w:rPr>
          <w:rFonts w:hint="cs"/>
          <w:rtl/>
        </w:rPr>
        <w:t>.</w:t>
      </w:r>
    </w:p>
  </w:footnote>
  <w:footnote w:id="5">
    <w:p w14:paraId="27A58C6E" w14:textId="4FCD0131" w:rsidR="00633146" w:rsidRPr="00202727" w:rsidRDefault="00633146">
      <w:pPr>
        <w:pStyle w:val="FootnoteText"/>
        <w:rPr>
          <w:lang w:val="en-PL"/>
        </w:rPr>
      </w:pPr>
      <w:r>
        <w:rPr>
          <w:rStyle w:val="FootnoteReference"/>
        </w:rPr>
        <w:footnoteRef/>
      </w:r>
      <w:r>
        <w:rPr>
          <w:rtl/>
        </w:rPr>
        <w:t xml:space="preserve"> </w:t>
      </w:r>
      <w:r w:rsidR="00202727" w:rsidRPr="00202727">
        <w:rPr>
          <w:rtl/>
        </w:rPr>
        <w:t>دائرة الإحصاءات العامة (</w:t>
      </w:r>
      <w:r w:rsidR="00202727" w:rsidRPr="00202727">
        <w:t>DoS</w:t>
      </w:r>
      <w:r w:rsidR="00202727" w:rsidRPr="00202727">
        <w:rPr>
          <w:rtl/>
        </w:rPr>
        <w:t>) والتصنيف الدولي للوظائف والإعاقة والصحة (</w:t>
      </w:r>
      <w:r w:rsidR="00202727" w:rsidRPr="00202727">
        <w:t>ICF</w:t>
      </w:r>
      <w:r w:rsidR="00202727" w:rsidRPr="00202727">
        <w:rPr>
          <w:rtl/>
        </w:rPr>
        <w:t>) (٢٠٢٤). مسح الصحة السكانية والصحة الإنجابية في الأردن (</w:t>
      </w:r>
      <w:r w:rsidR="00202727" w:rsidRPr="00202727">
        <w:t>JPFHS</w:t>
      </w:r>
      <w:r w:rsidR="00202727" w:rsidRPr="00202727">
        <w:rPr>
          <w:rtl/>
        </w:rPr>
        <w:t>) (٢٠٢٣). شمل المسح برنامج المسح الديموغرافي والصحي (</w:t>
      </w:r>
      <w:r w:rsidR="00202727" w:rsidRPr="00202727">
        <w:t>DHS</w:t>
      </w:r>
      <w:r w:rsidR="00202727" w:rsidRPr="00202727">
        <w:rPr>
          <w:rtl/>
        </w:rPr>
        <w:t>) الذي يتضمن وحدة الإعاقة التي تستخدم أسئلة تم تطويرها من قبل مجموعة واشنطن للإحصاءات المتعلقة بالإعاقة (</w:t>
      </w:r>
      <w:r w:rsidR="00202727" w:rsidRPr="00202727">
        <w:t>WG</w:t>
      </w:r>
      <w:r w:rsidR="00202727" w:rsidRPr="00202727">
        <w:rPr>
          <w:rtl/>
        </w:rPr>
        <w:t>). تم صياغة أسئلة المجموعة استنادًا إلى تصنيف منظمة الصحة العالمية (</w:t>
      </w:r>
      <w:r w:rsidR="00202727" w:rsidRPr="00202727">
        <w:t>WHO</w:t>
      </w:r>
      <w:r w:rsidR="00202727" w:rsidRPr="00202727">
        <w:rPr>
          <w:rtl/>
        </w:rPr>
        <w:t xml:space="preserve">) الدولي للوظائف والإعاقة والصحة. تتناول الأسئلة درجة الصعوبة التي </w:t>
      </w:r>
      <w:proofErr w:type="spellStart"/>
      <w:r w:rsidR="00202727" w:rsidRPr="00202727">
        <w:rPr>
          <w:rtl/>
        </w:rPr>
        <w:t>يواجهها</w:t>
      </w:r>
      <w:proofErr w:type="spellEnd"/>
      <w:r w:rsidR="00202727" w:rsidRPr="00202727">
        <w:rPr>
          <w:rtl/>
        </w:rPr>
        <w:t xml:space="preserve"> الشخص الذي يزيد عمره عن خمس سنوات عند أداء أحد المجالات الستة للوظائف: الرؤية، السمع، المشي، الإدراك، العناية الذاتية، والتواصل. يتم تقرير درجة الصعوبة من قبل المشاركين في المسح. تعني "إعاقة خفيفة" أن الشخص يذكر أنه يواجه "بعض الصعوبة" في أحد المجالات؛ و"إعاقة متوسطة" تعني أنه يواجه "صعوبة كبيرة"؛ و"إعاقة شديدة" تعني أنه "لا يستطيع القيام بالوظيفة إطلاقًا".</w:t>
      </w:r>
    </w:p>
  </w:footnote>
  <w:footnote w:id="6">
    <w:p w14:paraId="1A4379D2" w14:textId="484B1854" w:rsidR="00706B56" w:rsidRDefault="00706B56">
      <w:pPr>
        <w:pStyle w:val="FootnoteText"/>
      </w:pPr>
      <w:r>
        <w:rPr>
          <w:rStyle w:val="FootnoteReference"/>
        </w:rPr>
        <w:footnoteRef/>
      </w:r>
      <w:r>
        <w:rPr>
          <w:rtl/>
        </w:rPr>
        <w:t xml:space="preserve"> </w:t>
      </w:r>
      <w:r>
        <w:t>Ibid</w:t>
      </w:r>
    </w:p>
  </w:footnote>
  <w:footnote w:id="7">
    <w:p w14:paraId="15E4B1EC" w14:textId="0854ED26" w:rsidR="00706B56" w:rsidRDefault="00706B56">
      <w:pPr>
        <w:pStyle w:val="FootnoteText"/>
      </w:pPr>
      <w:r>
        <w:rPr>
          <w:rStyle w:val="FootnoteReference"/>
        </w:rPr>
        <w:footnoteRef/>
      </w:r>
      <w:r>
        <w:rPr>
          <w:rtl/>
        </w:rPr>
        <w:t xml:space="preserve"> </w:t>
      </w:r>
      <w:r w:rsidRPr="00706B56">
        <w:t>UNFPA (2024</w:t>
      </w:r>
      <w:r w:rsidRPr="00706B56">
        <w:rPr>
          <w:rtl/>
        </w:rPr>
        <w:t>).</w:t>
      </w:r>
    </w:p>
  </w:footnote>
  <w:footnote w:id="8">
    <w:p w14:paraId="4E2AED0E" w14:textId="2B0C3D97" w:rsidR="006E112E" w:rsidRDefault="006E112E" w:rsidP="00102360">
      <w:pPr>
        <w:pStyle w:val="FootnoteText"/>
      </w:pPr>
      <w:r>
        <w:rPr>
          <w:rStyle w:val="FootnoteReference"/>
        </w:rPr>
        <w:footnoteRef/>
      </w:r>
      <w:r>
        <w:t xml:space="preserve"> </w:t>
      </w:r>
      <w:r w:rsidRPr="005D5D28">
        <w:rPr>
          <w:rtl/>
        </w:rPr>
        <w:t>المسح الديموغرافي والصحي (</w:t>
      </w:r>
      <w:r w:rsidRPr="005D5D28">
        <w:t>DHS</w:t>
      </w:r>
      <w:r w:rsidRPr="005D5D28">
        <w:rPr>
          <w:rtl/>
        </w:rPr>
        <w:t xml:space="preserve">) </w:t>
      </w:r>
      <w:r w:rsidRPr="005D5D28">
        <w:rPr>
          <w:rFonts w:cstheme="minorBidi"/>
          <w:rtl/>
        </w:rPr>
        <w:t>(2023)</w:t>
      </w:r>
    </w:p>
  </w:footnote>
  <w:footnote w:id="9">
    <w:p w14:paraId="32F8EB03" w14:textId="1BF7C039" w:rsidR="0004124B" w:rsidRDefault="0004124B">
      <w:pPr>
        <w:pStyle w:val="FootnoteText"/>
      </w:pPr>
      <w:r>
        <w:rPr>
          <w:rStyle w:val="FootnoteReference"/>
        </w:rPr>
        <w:footnoteRef/>
      </w:r>
      <w:r>
        <w:rPr>
          <w:rtl/>
        </w:rPr>
        <w:t xml:space="preserve"> </w:t>
      </w:r>
      <w:r w:rsidR="009C13CE" w:rsidRPr="009C13CE">
        <w:rPr>
          <w:rtl/>
        </w:rPr>
        <w:t xml:space="preserve">عند سؤالهم عما إذا كانت أسرهم قد نفدت من الطعام قبل أن يكون لديهم المال لشراء المزيد، قال ٢٢ في </w:t>
      </w:r>
      <w:proofErr w:type="gramStart"/>
      <w:r w:rsidR="009C13CE" w:rsidRPr="009C13CE">
        <w:rPr>
          <w:rtl/>
        </w:rPr>
        <w:t>المائة</w:t>
      </w:r>
      <w:proofErr w:type="gramEnd"/>
      <w:r w:rsidR="009C13CE" w:rsidRPr="009C13CE">
        <w:rPr>
          <w:rtl/>
        </w:rPr>
        <w:t xml:space="preserve"> إن هذا كان يحدث غالبًا، وقال ٣٩ في المائة إن هذا كان يحدث أحيانًا في فترة الـ ٣٠ يومًا الماضية. تجدر الإشارة إلى أن التقرير يذكر أن ٢٧ في </w:t>
      </w:r>
      <w:proofErr w:type="gramStart"/>
      <w:r w:rsidR="009C13CE" w:rsidRPr="009C13CE">
        <w:rPr>
          <w:rtl/>
        </w:rPr>
        <w:t>المائة</w:t>
      </w:r>
      <w:proofErr w:type="gramEnd"/>
      <w:r w:rsidR="009C13CE" w:rsidRPr="009C13CE">
        <w:rPr>
          <w:rtl/>
        </w:rPr>
        <w:t xml:space="preserve"> قالوا إن هذا كان يحدث غالبًا ٤٠ في المائة قالوا إن هذا كان يحدث أحيانًا، ولكن استنادًا إلى بيانات المسح المقدمة، تبدو الأرقام الصحيحة هي ٢٢ و٣٩ في المائة على التوالي.</w:t>
      </w:r>
    </w:p>
  </w:footnote>
  <w:footnote w:id="10">
    <w:p w14:paraId="4DA59343" w14:textId="357B927A" w:rsidR="006E112E" w:rsidRDefault="006E112E" w:rsidP="00102360">
      <w:pPr>
        <w:pStyle w:val="FootnoteText"/>
      </w:pPr>
      <w:r>
        <w:rPr>
          <w:rStyle w:val="FootnoteReference"/>
        </w:rPr>
        <w:footnoteRef/>
      </w:r>
      <w:r>
        <w:t xml:space="preserve"> </w:t>
      </w:r>
      <w:r w:rsidRPr="001C7C4D">
        <w:rPr>
          <w:rtl/>
        </w:rPr>
        <w:t xml:space="preserve">  </w:t>
      </w:r>
      <w:r w:rsidR="00F2356F" w:rsidRPr="00F2356F">
        <w:t>Mont (2023</w:t>
      </w:r>
      <w:r w:rsidR="00F2356F" w:rsidRPr="00F2356F">
        <w:rPr>
          <w:rtl/>
        </w:rPr>
        <w:t>).</w:t>
      </w:r>
    </w:p>
  </w:footnote>
  <w:footnote w:id="11">
    <w:p w14:paraId="1EF33B89" w14:textId="72D84127" w:rsidR="006E112E" w:rsidRPr="00005E6D" w:rsidRDefault="006E112E" w:rsidP="00102360">
      <w:pPr>
        <w:pStyle w:val="FootnoteText"/>
      </w:pPr>
      <w:r w:rsidRPr="00005E6D">
        <w:rPr>
          <w:rStyle w:val="FootnoteReference"/>
          <w:rFonts w:cs="Arial"/>
        </w:rPr>
        <w:footnoteRef/>
      </w:r>
      <w:r w:rsidRPr="00005E6D">
        <w:t xml:space="preserve"> </w:t>
      </w:r>
      <w:r w:rsidR="00F2356F" w:rsidRPr="00F2356F">
        <w:t>Kidd et al. (2023a</w:t>
      </w:r>
      <w:r w:rsidR="00F2356F" w:rsidRPr="00F2356F">
        <w:rPr>
          <w:rtl/>
        </w:rPr>
        <w:t>).</w:t>
      </w:r>
    </w:p>
  </w:footnote>
  <w:footnote w:id="12">
    <w:p w14:paraId="6AECBC30" w14:textId="07734B95" w:rsidR="001E56BE" w:rsidRDefault="001E56BE">
      <w:pPr>
        <w:pStyle w:val="FootnoteText"/>
      </w:pPr>
      <w:r>
        <w:rPr>
          <w:rStyle w:val="FootnoteReference"/>
        </w:rPr>
        <w:footnoteRef/>
      </w:r>
      <w:r>
        <w:rPr>
          <w:rtl/>
        </w:rPr>
        <w:t xml:space="preserve"> </w:t>
      </w:r>
      <w:r w:rsidRPr="001E56BE">
        <w:rPr>
          <w:rtl/>
        </w:rPr>
        <w:t>التحليل بناءً على مسح الإنفاق والدخل الأسري (دائرة الإحصاءات العامة 2013)، مع تعديل النتائج للتضخم. تم استخدام هذا التقدير بطريقة مستوى المعيشة لحساب التكاليف الإضافية، مع اعتبار استهلاك الأسرة الشهري كمقياس للرفاهية.</w:t>
      </w:r>
    </w:p>
  </w:footnote>
  <w:footnote w:id="13">
    <w:p w14:paraId="48E6840C" w14:textId="1F45AE4E" w:rsidR="006E112E" w:rsidRPr="00005E6D" w:rsidRDefault="006E112E" w:rsidP="00102360">
      <w:pPr>
        <w:pStyle w:val="FootnoteText"/>
      </w:pPr>
      <w:r w:rsidRPr="00005E6D">
        <w:rPr>
          <w:rStyle w:val="FootnoteReference"/>
          <w:rFonts w:cs="Arial"/>
        </w:rPr>
        <w:footnoteRef/>
      </w:r>
      <w:r w:rsidRPr="00005E6D">
        <w:t xml:space="preserve"> </w:t>
      </w:r>
      <w:r w:rsidRPr="001C7C4D">
        <w:rPr>
          <w:rtl/>
        </w:rPr>
        <w:t xml:space="preserve">دائرة الإحصاءات العامة الأردنية (2021)؛ </w:t>
      </w:r>
      <w:proofErr w:type="spellStart"/>
      <w:r w:rsidR="00F2356F" w:rsidRPr="00816C45">
        <w:t>Alkhatib</w:t>
      </w:r>
      <w:proofErr w:type="spellEnd"/>
      <w:r w:rsidR="00F2356F" w:rsidRPr="00816C45">
        <w:t xml:space="preserve"> (</w:t>
      </w:r>
      <w:proofErr w:type="gramStart"/>
      <w:r w:rsidR="00F2356F" w:rsidRPr="00816C45">
        <w:t>2022);</w:t>
      </w:r>
      <w:proofErr w:type="gramEnd"/>
      <w:r w:rsidR="00F2356F" w:rsidRPr="00816C45">
        <w:t xml:space="preserve"> Faqir (2024).</w:t>
      </w:r>
    </w:p>
  </w:footnote>
  <w:footnote w:id="14">
    <w:p w14:paraId="28E0B622" w14:textId="1FB3CBA5" w:rsidR="00875A97" w:rsidRPr="00861B4C" w:rsidRDefault="00875A97">
      <w:pPr>
        <w:pStyle w:val="FootnoteText"/>
        <w:rPr>
          <w:rtl/>
          <w:lang w:val="en-US"/>
        </w:rPr>
      </w:pPr>
      <w:r>
        <w:rPr>
          <w:rStyle w:val="FootnoteReference"/>
        </w:rPr>
        <w:footnoteRef/>
      </w:r>
      <w:r>
        <w:rPr>
          <w:rtl/>
        </w:rPr>
        <w:t xml:space="preserve"> </w:t>
      </w:r>
      <w:r w:rsidRPr="00816C45">
        <w:t>ILO (2021).</w:t>
      </w:r>
    </w:p>
  </w:footnote>
  <w:footnote w:id="15">
    <w:p w14:paraId="1070EDFB" w14:textId="3713FE94" w:rsidR="00875A97" w:rsidRDefault="00875A97">
      <w:pPr>
        <w:pStyle w:val="FootnoteText"/>
      </w:pPr>
      <w:r>
        <w:rPr>
          <w:rStyle w:val="FootnoteReference"/>
        </w:rPr>
        <w:footnoteRef/>
      </w:r>
      <w:r>
        <w:rPr>
          <w:rtl/>
        </w:rPr>
        <w:t xml:space="preserve"> </w:t>
      </w:r>
      <w:r>
        <w:t>ILO (2024).</w:t>
      </w:r>
    </w:p>
  </w:footnote>
  <w:footnote w:id="16">
    <w:p w14:paraId="13699F7D" w14:textId="3EAA27C8" w:rsidR="00875A97" w:rsidRPr="00875A97" w:rsidRDefault="00875A97">
      <w:pPr>
        <w:pStyle w:val="FootnoteText"/>
        <w:rPr>
          <w:rtl/>
          <w:lang w:val="en-US"/>
        </w:rPr>
      </w:pPr>
      <w:r>
        <w:rPr>
          <w:rStyle w:val="FootnoteReference"/>
        </w:rPr>
        <w:footnoteRef/>
      </w:r>
      <w:r>
        <w:rPr>
          <w:rtl/>
        </w:rPr>
        <w:t xml:space="preserve"> </w:t>
      </w:r>
      <w:r>
        <w:rPr>
          <w:rFonts w:hint="cs"/>
          <w:rtl/>
          <w:lang w:val="en-US"/>
        </w:rPr>
        <w:t xml:space="preserve">انظر إلى: </w:t>
      </w:r>
      <w:hyperlink r:id="rId1" w:history="1">
        <w:r w:rsidRPr="00F71A26">
          <w:rPr>
            <w:rStyle w:val="Hyperlink"/>
          </w:rPr>
          <w:t>https://www.ilo.org/universal-social-protection-department/areas-work-social-protection-department/policy-development-and-applied-research/social-protection-floor</w:t>
        </w:r>
      </w:hyperlink>
      <w:r>
        <w:t>.</w:t>
      </w:r>
    </w:p>
  </w:footnote>
  <w:footnote w:id="17">
    <w:p w14:paraId="51C72CEB" w14:textId="71D52FC6" w:rsidR="00875A97" w:rsidRDefault="00875A97">
      <w:pPr>
        <w:pStyle w:val="FootnoteText"/>
      </w:pPr>
      <w:r>
        <w:rPr>
          <w:rStyle w:val="FootnoteReference"/>
        </w:rPr>
        <w:footnoteRef/>
      </w:r>
      <w:r>
        <w:rPr>
          <w:rtl/>
        </w:rPr>
        <w:t xml:space="preserve"> </w:t>
      </w:r>
      <w:r w:rsidR="00F2356F" w:rsidRPr="00F2356F">
        <w:t>Kidd et al. (2023a</w:t>
      </w:r>
      <w:r w:rsidR="00F2356F" w:rsidRPr="00F2356F">
        <w:rPr>
          <w:rtl/>
        </w:rPr>
        <w:t>).</w:t>
      </w:r>
    </w:p>
  </w:footnote>
  <w:footnote w:id="18">
    <w:p w14:paraId="7B377A43" w14:textId="762FC6A4" w:rsidR="00875A97" w:rsidRPr="00875A97" w:rsidRDefault="00875A97">
      <w:pPr>
        <w:pStyle w:val="FootnoteText"/>
        <w:rPr>
          <w:rtl/>
          <w:lang w:val="en-US"/>
        </w:rPr>
      </w:pPr>
      <w:r>
        <w:rPr>
          <w:rStyle w:val="FootnoteReference"/>
        </w:rPr>
        <w:footnoteRef/>
      </w:r>
      <w:r>
        <w:rPr>
          <w:rtl/>
        </w:rPr>
        <w:t xml:space="preserve"> </w:t>
      </w:r>
      <w:r w:rsidR="00F2356F" w:rsidRPr="00816C45">
        <w:t>Kidd et al. (2019).</w:t>
      </w:r>
    </w:p>
  </w:footnote>
  <w:footnote w:id="19">
    <w:p w14:paraId="5BC7F814" w14:textId="0D59AA3B" w:rsidR="001139C3" w:rsidRPr="00F2356F" w:rsidRDefault="001139C3" w:rsidP="00F2356F">
      <w:pPr>
        <w:pStyle w:val="FootnoteText"/>
      </w:pPr>
      <w:r>
        <w:rPr>
          <w:rStyle w:val="FootnoteReference"/>
        </w:rPr>
        <w:footnoteRef/>
      </w:r>
      <w:r>
        <w:rPr>
          <w:rtl/>
        </w:rPr>
        <w:t xml:space="preserve"> </w:t>
      </w:r>
      <w:r w:rsidR="00F2356F" w:rsidRPr="00F2356F">
        <w:t>Tran (2021).</w:t>
      </w:r>
    </w:p>
  </w:footnote>
  <w:footnote w:id="20">
    <w:p w14:paraId="49AB711F" w14:textId="3BC9AC2D" w:rsidR="00A13304" w:rsidRPr="00A13304" w:rsidRDefault="00A13304">
      <w:pPr>
        <w:pStyle w:val="FootnoteText"/>
        <w:rPr>
          <w:lang w:val="en-US"/>
        </w:rPr>
      </w:pPr>
      <w:r>
        <w:rPr>
          <w:rStyle w:val="FootnoteReference"/>
        </w:rPr>
        <w:footnoteRef/>
      </w:r>
      <w:r>
        <w:rPr>
          <w:rtl/>
        </w:rPr>
        <w:t xml:space="preserve"> </w:t>
      </w:r>
      <w:r>
        <w:rPr>
          <w:lang w:val="en-US"/>
        </w:rPr>
        <w:t xml:space="preserve">Kidd </w:t>
      </w:r>
      <w:proofErr w:type="spellStart"/>
      <w:r>
        <w:rPr>
          <w:lang w:val="en-US"/>
        </w:rPr>
        <w:t>el</w:t>
      </w:r>
      <w:proofErr w:type="spellEnd"/>
      <w:r>
        <w:rPr>
          <w:lang w:val="en-US"/>
        </w:rPr>
        <w:t xml:space="preserve"> </w:t>
      </w:r>
      <w:proofErr w:type="spellStart"/>
      <w:r>
        <w:rPr>
          <w:lang w:val="en-US"/>
        </w:rPr>
        <w:t>aL</w:t>
      </w:r>
      <w:proofErr w:type="spellEnd"/>
      <w:r>
        <w:rPr>
          <w:lang w:val="en-US"/>
        </w:rPr>
        <w:t xml:space="preserve"> (2018)</w:t>
      </w:r>
    </w:p>
  </w:footnote>
  <w:footnote w:id="21">
    <w:p w14:paraId="1073F14D" w14:textId="07842DE8" w:rsidR="006154EE" w:rsidRPr="006154EE" w:rsidRDefault="006154EE">
      <w:pPr>
        <w:pStyle w:val="FootnoteText"/>
        <w:rPr>
          <w:lang w:val="en-US"/>
        </w:rPr>
      </w:pPr>
      <w:r>
        <w:rPr>
          <w:rStyle w:val="FootnoteReference"/>
        </w:rPr>
        <w:footnoteRef/>
      </w:r>
      <w:r>
        <w:rPr>
          <w:rtl/>
        </w:rPr>
        <w:t xml:space="preserve"> </w:t>
      </w:r>
      <w:proofErr w:type="spellStart"/>
      <w:r>
        <w:rPr>
          <w:lang w:val="en-US"/>
        </w:rPr>
        <w:t>Kassouf</w:t>
      </w:r>
      <w:proofErr w:type="spellEnd"/>
      <w:r>
        <w:rPr>
          <w:lang w:val="en-US"/>
        </w:rPr>
        <w:t xml:space="preserve"> &amp; de </w:t>
      </w:r>
      <w:proofErr w:type="spellStart"/>
      <w:r>
        <w:rPr>
          <w:lang w:val="en-US"/>
        </w:rPr>
        <w:t>Oliveria</w:t>
      </w:r>
      <w:proofErr w:type="spellEnd"/>
      <w:r>
        <w:rPr>
          <w:lang w:val="en-US"/>
        </w:rPr>
        <w:t xml:space="preserve"> (2012)</w:t>
      </w:r>
    </w:p>
  </w:footnote>
  <w:footnote w:id="22">
    <w:p w14:paraId="09D59FEF" w14:textId="4E028B6C" w:rsidR="00F2356F" w:rsidRDefault="00F2356F">
      <w:pPr>
        <w:pStyle w:val="FootnoteText"/>
        <w:rPr>
          <w:rFonts w:hint="cs"/>
        </w:rPr>
      </w:pPr>
      <w:r>
        <w:rPr>
          <w:rStyle w:val="FootnoteReference"/>
        </w:rPr>
        <w:footnoteRef/>
      </w:r>
      <w:r>
        <w:rPr>
          <w:rtl/>
        </w:rPr>
        <w:t xml:space="preserve"> </w:t>
      </w:r>
      <w:r w:rsidRPr="00816C45">
        <w:t>Kidd et al. (2023a).</w:t>
      </w:r>
    </w:p>
  </w:footnote>
  <w:footnote w:id="23">
    <w:p w14:paraId="678EDFF5" w14:textId="0D5D6B54" w:rsidR="000316D7" w:rsidRDefault="000316D7">
      <w:pPr>
        <w:pStyle w:val="FootnoteText"/>
        <w:rPr>
          <w:rFonts w:hint="cs"/>
        </w:rPr>
      </w:pPr>
      <w:r>
        <w:rPr>
          <w:rStyle w:val="FootnoteReference"/>
        </w:rPr>
        <w:footnoteRef/>
      </w:r>
      <w:r>
        <w:rPr>
          <w:rtl/>
        </w:rPr>
        <w:t xml:space="preserve"> </w:t>
      </w:r>
      <w:r w:rsidRPr="00816C45">
        <w:t>Kidd &amp; Athias (2020).</w:t>
      </w:r>
    </w:p>
  </w:footnote>
  <w:footnote w:id="24">
    <w:p w14:paraId="443ACCA9" w14:textId="0B5129A4" w:rsidR="001D3243" w:rsidRDefault="001D3243">
      <w:pPr>
        <w:pStyle w:val="FootnoteText"/>
        <w:rPr>
          <w:rFonts w:hint="cs"/>
        </w:rPr>
      </w:pPr>
      <w:r>
        <w:rPr>
          <w:rStyle w:val="FootnoteReference"/>
        </w:rPr>
        <w:footnoteRef/>
      </w:r>
      <w:r>
        <w:rPr>
          <w:rtl/>
        </w:rPr>
        <w:t xml:space="preserve"> </w:t>
      </w:r>
      <w:r>
        <w:t>Kidd et al. (2018).</w:t>
      </w:r>
    </w:p>
  </w:footnote>
  <w:footnote w:id="25">
    <w:p w14:paraId="31D8FB0C" w14:textId="33EE4616" w:rsidR="001D3243" w:rsidRDefault="001D3243">
      <w:pPr>
        <w:pStyle w:val="FootnoteText"/>
        <w:rPr>
          <w:rFonts w:hint="cs"/>
        </w:rPr>
      </w:pPr>
      <w:r>
        <w:rPr>
          <w:rStyle w:val="FootnoteReference"/>
        </w:rPr>
        <w:footnoteRef/>
      </w:r>
      <w:r>
        <w:rPr>
          <w:rtl/>
        </w:rPr>
        <w:t xml:space="preserve"> </w:t>
      </w:r>
      <w:proofErr w:type="spellStart"/>
      <w:r w:rsidRPr="00816C45">
        <w:t>Wapling</w:t>
      </w:r>
      <w:proofErr w:type="spellEnd"/>
      <w:r w:rsidRPr="00816C45">
        <w:t xml:space="preserve"> et al. (2022).</w:t>
      </w:r>
    </w:p>
  </w:footnote>
  <w:footnote w:id="26">
    <w:p w14:paraId="4D09ECCE" w14:textId="5871C44A" w:rsidR="001D3243" w:rsidRDefault="001D3243">
      <w:pPr>
        <w:pStyle w:val="FootnoteText"/>
        <w:rPr>
          <w:rFonts w:hint="cs"/>
        </w:rPr>
      </w:pPr>
      <w:r>
        <w:rPr>
          <w:rStyle w:val="FootnoteReference"/>
        </w:rPr>
        <w:footnoteRef/>
      </w:r>
      <w:r>
        <w:rPr>
          <w:rtl/>
        </w:rPr>
        <w:t xml:space="preserve"> </w:t>
      </w:r>
      <w:r w:rsidRPr="00816C45">
        <w:t>Kidd et al. (2019).</w:t>
      </w:r>
    </w:p>
  </w:footnote>
  <w:footnote w:id="27">
    <w:p w14:paraId="3FAD80EB" w14:textId="739E85DF" w:rsidR="001D3243" w:rsidRDefault="001D3243">
      <w:pPr>
        <w:pStyle w:val="FootnoteText"/>
        <w:rPr>
          <w:rFonts w:hint="cs"/>
        </w:rPr>
      </w:pPr>
      <w:r>
        <w:rPr>
          <w:rStyle w:val="FootnoteReference"/>
        </w:rPr>
        <w:footnoteRef/>
      </w:r>
      <w:r>
        <w:rPr>
          <w:rtl/>
        </w:rPr>
        <w:t xml:space="preserve"> </w:t>
      </w:r>
      <w:proofErr w:type="spellStart"/>
      <w:r w:rsidRPr="00816C45">
        <w:t>Wapling</w:t>
      </w:r>
      <w:proofErr w:type="spellEnd"/>
      <w:r w:rsidRPr="00816C45">
        <w:t xml:space="preserve"> et al. (2020).</w:t>
      </w:r>
    </w:p>
  </w:footnote>
  <w:footnote w:id="28">
    <w:p w14:paraId="7D3A0F59" w14:textId="7E843EBE" w:rsidR="001D3243" w:rsidRPr="001D3243" w:rsidRDefault="001D3243">
      <w:pPr>
        <w:pStyle w:val="FootnoteText"/>
        <w:rPr>
          <w:lang w:val="en-US"/>
        </w:rPr>
      </w:pPr>
      <w:r>
        <w:rPr>
          <w:rStyle w:val="FootnoteReference"/>
        </w:rPr>
        <w:footnoteRef/>
      </w:r>
      <w:r>
        <w:rPr>
          <w:rtl/>
        </w:rPr>
        <w:t xml:space="preserve"> </w:t>
      </w:r>
      <w:r>
        <w:t xml:space="preserve">IMF </w:t>
      </w:r>
      <w:proofErr w:type="spellStart"/>
      <w:r>
        <w:t>Datamapper</w:t>
      </w:r>
      <w:proofErr w:type="spellEnd"/>
      <w:r>
        <w:t xml:space="preserve"> (2024).</w:t>
      </w:r>
      <w:r w:rsidRPr="00BC1A96">
        <w:t xml:space="preserve"> </w:t>
      </w:r>
      <w:hyperlink r:id="rId2" w:history="1">
        <w:r w:rsidRPr="003F03B0">
          <w:rPr>
            <w:rStyle w:val="Hyperlink"/>
          </w:rPr>
          <w:t>https://www.imf.org/external/datamapper/profile/JOR</w:t>
        </w:r>
      </w:hyperlink>
    </w:p>
  </w:footnote>
  <w:footnote w:id="29">
    <w:p w14:paraId="3A4451AA" w14:textId="69FDC0D2" w:rsidR="001D3243" w:rsidRPr="001D3243" w:rsidRDefault="001D3243" w:rsidP="001D3243">
      <w:pPr>
        <w:pStyle w:val="FootnoteText"/>
      </w:pPr>
      <w:r>
        <w:rPr>
          <w:rStyle w:val="FootnoteReference"/>
        </w:rPr>
        <w:footnoteRef/>
      </w:r>
      <w:r>
        <w:rPr>
          <w:rtl/>
        </w:rPr>
        <w:t xml:space="preserve"> </w:t>
      </w:r>
      <w:r w:rsidRPr="00816C45">
        <w:t>Kidd et al. (2023a).</w:t>
      </w:r>
    </w:p>
  </w:footnote>
  <w:footnote w:id="30">
    <w:p w14:paraId="5F3BF7AC" w14:textId="18A8D1B1" w:rsidR="001D3243" w:rsidRPr="001D3243" w:rsidRDefault="001D3243">
      <w:pPr>
        <w:pStyle w:val="FootnoteText"/>
        <w:rPr>
          <w:lang w:val="en-US"/>
        </w:rPr>
      </w:pPr>
      <w:r>
        <w:rPr>
          <w:rStyle w:val="FootnoteReference"/>
        </w:rPr>
        <w:footnoteRef/>
      </w:r>
      <w:r>
        <w:rPr>
          <w:rtl/>
        </w:rPr>
        <w:t xml:space="preserve"> </w:t>
      </w:r>
      <w:r w:rsidRPr="00816C45">
        <w:t>Watson (2015).</w:t>
      </w:r>
    </w:p>
  </w:footnote>
  <w:footnote w:id="31">
    <w:p w14:paraId="54132387" w14:textId="00180824" w:rsidR="001D3243" w:rsidRPr="001D3243" w:rsidRDefault="001D3243">
      <w:pPr>
        <w:pStyle w:val="FootnoteText"/>
        <w:rPr>
          <w:lang w:val="en-US"/>
        </w:rPr>
      </w:pPr>
      <w:r>
        <w:rPr>
          <w:rStyle w:val="FootnoteReference"/>
        </w:rPr>
        <w:footnoteRef/>
      </w:r>
      <w:r>
        <w:rPr>
          <w:rtl/>
        </w:rPr>
        <w:t xml:space="preserve"> </w:t>
      </w:r>
      <w:r w:rsidRPr="00816C45">
        <w:t>Goldblatt (2009).</w:t>
      </w:r>
    </w:p>
  </w:footnote>
  <w:footnote w:id="32">
    <w:p w14:paraId="17B8AA30" w14:textId="5698D6B8" w:rsidR="00F27F14" w:rsidRPr="00F27F14" w:rsidRDefault="00F27F14">
      <w:pPr>
        <w:pStyle w:val="FootnoteText"/>
        <w:rPr>
          <w:lang w:val="en-US"/>
        </w:rPr>
      </w:pPr>
      <w:r>
        <w:rPr>
          <w:rStyle w:val="FootnoteReference"/>
        </w:rPr>
        <w:footnoteRef/>
      </w:r>
      <w:r>
        <w:rPr>
          <w:rtl/>
        </w:rPr>
        <w:t xml:space="preserve"> </w:t>
      </w:r>
      <w:r w:rsidRPr="00816C45">
        <w:t>De Koker et al. (2006).</w:t>
      </w:r>
    </w:p>
  </w:footnote>
  <w:footnote w:id="33">
    <w:p w14:paraId="46C11FD5" w14:textId="39B3557D" w:rsidR="00F27F14" w:rsidRPr="00F27F14" w:rsidRDefault="00F27F14">
      <w:pPr>
        <w:pStyle w:val="FootnoteText"/>
        <w:rPr>
          <w:lang w:val="en-US"/>
        </w:rPr>
      </w:pPr>
      <w:r>
        <w:rPr>
          <w:rStyle w:val="FootnoteReference"/>
        </w:rPr>
        <w:footnoteRef/>
      </w:r>
      <w:r>
        <w:rPr>
          <w:rtl/>
        </w:rPr>
        <w:t xml:space="preserve"> </w:t>
      </w:r>
      <w:r w:rsidRPr="00816C45">
        <w:t>Banks et al. (2018).</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A9480FE" w14:textId="77777777" w:rsidR="00E3797A" w:rsidRDefault="00E3797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8A0C856" w14:textId="77777777" w:rsidR="006E112E" w:rsidRPr="00433B97" w:rsidRDefault="006E112E" w:rsidP="00582803">
    <w:pPr>
      <w:pStyle w:val="Header"/>
    </w:pPr>
    <w:r w:rsidRPr="00433B97">
      <w:rPr>
        <w:noProof/>
      </w:rPr>
      <mc:AlternateContent>
        <mc:Choice Requires="wps">
          <w:drawing>
            <wp:anchor distT="0" distB="0" distL="114300" distR="114300" simplePos="0" relativeHeight="251658242" behindDoc="0" locked="0" layoutInCell="1" allowOverlap="1" wp14:anchorId="29997AFC" wp14:editId="4B69A1FF">
              <wp:simplePos x="0" y="0"/>
              <wp:positionH relativeFrom="margin">
                <wp:posOffset>-909955</wp:posOffset>
              </wp:positionH>
              <wp:positionV relativeFrom="margin">
                <wp:posOffset>-1009650</wp:posOffset>
              </wp:positionV>
              <wp:extent cx="360000" cy="900000"/>
              <wp:effectExtent l="0" t="0" r="0" b="1905"/>
              <wp:wrapNone/>
              <wp:docPr id="1" name="Rectangle 1"/>
              <wp:cNvGraphicFramePr/>
              <a:graphic xmlns:a="http://schemas.openxmlformats.org/drawingml/2006/main">
                <a:graphicData uri="http://schemas.microsoft.com/office/word/2010/wordprocessingShape">
                  <wps:wsp>
                    <wps:cNvSpPr/>
                    <wps:spPr>
                      <a:xfrm>
                        <a:off x="0" y="0"/>
                        <a:ext cx="360000" cy="9000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8625D8E" id="Rectangle 1" o:spid="_x0000_s1026" style="position:absolute;margin-left:-71.65pt;margin-top:-79.5pt;width:28.35pt;height:70.85pt;z-index:251658242;visibility:visible;mso-wrap-style:square;mso-width-percent:0;mso-height-percent:0;mso-wrap-distance-left:9pt;mso-wrap-distance-top:0;mso-wrap-distance-right:9pt;mso-wrap-distance-bottom:0;mso-position-horizontal:absolute;mso-position-horizontal-relative:margin;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SkQ9iAIAAIcFAAAOAAAAZHJzL2Uyb0RvYy54bWysVE1PGzEQvVfqf7B8L5ukQEvEBkUgqkqI&#10;IqDibLx21pLtcW0nm/TXd8a7WVKKeqiagzPe+X5+M+cXW2fZRsVkwNd8ejThTHkJjfGrmn9/vP7w&#10;mbOUhW+EBa9qvlOJXyzevzvvwlzNoAXbqMgwiE/zLtS8zTnMqyrJVjmRjiAoj0oN0YmM17iqmig6&#10;jO5sNZtMTqsOYhMiSJUSfr3qlXxR4mutZP6mdVKZ2ZpjbbmcsZzPdFaLczFfRRFaI4cyxD9U4YTx&#10;mHQMdSWyYOto/gjljIyQQOcjCa4CrY1UpQfsZjp51c1DK4IqvSA4KYwwpf8XVt5u7iIzDb4dZ144&#10;fKJ7BE34lVVsSvB0Ic3R6iHcxeGWUKRetzo6+scu2LZAuhshVdvMJH78eDrBH2cSVWckFsirF+cQ&#10;U/6iwDESah4xeQFSbG5SxoRoujehXAmsaa6NteVCLFGXNrKNwPcVUiqfZ1Q0ev1maT3ZeyDPXk1f&#10;Kuqt76ZIeWcV2Vl/rzSCgvXPSjGFjq8TTXtVKxrV5z85aG/0KLWUgBRZY/4x9hDgrSYK8tjEYE+u&#10;qrB5dJ78rbC+xdGjZAafR2dnPMS3Atg8Zu7t9yD10BBKz9DskDIR+llKQV4bfLobkfKdiDg8+Nq4&#10;EPI3PLSFruYwSJy1EH++9Z3skdOo5azDYax5+rEWUXFmv3pk+9n0+Jimt1yOTz7N8BIPNc+HGr92&#10;l4B8QEZjdUUk+2z3oo7gnnBvLCkrqoSXmLvmMsf95TL3SwI3j1TLZTHDiQ0i3/iHICk4oUrUfNw+&#10;iRgG/mYk/i3sB1fMX9G4tyVPD8t1Bm0Kx19wHfDGaS/EGTYTrZPDe7F62Z+LXwAAAP//AwBQSwME&#10;FAAGAAgAAAAhAGxcWWXfAAAADQEAAA8AAABkcnMvZG93bnJldi54bWxMj0FPg0AQhe8m/ofNmHij&#10;S4tFiiyNGnsxvVj9AQs7AsrOEnZL8d87nPQ2M+/lzfeK/Wx7MeHoO0cK1qsYBFLtTEeNgo/3Q5SB&#10;8EGT0b0jVPCDHvbl9VWhc+Mu9IbTKTSCQ8jnWkEbwpBL6esWrfYrNyCx9ulGqwOvYyPNqC8cbnu5&#10;ieNUWt0Rf2j1gM8t1t+ns1XwYt32+LWb7GHTVU6mGYWnV1Lq9mZ+fAARcA5/ZljwGR1KZqrcmYwX&#10;vYJofZck7F2m7Y5rsSfK0hREtZzuE5BlIf+3KH8BAAD//wMAUEsBAi0AFAAGAAgAAAAhALaDOJL+&#10;AAAA4QEAABMAAAAAAAAAAAAAAAAAAAAAAFtDb250ZW50X1R5cGVzXS54bWxQSwECLQAUAAYACAAA&#10;ACEAOP0h/9YAAACUAQAACwAAAAAAAAAAAAAAAAAvAQAAX3JlbHMvLnJlbHNQSwECLQAUAAYACAAA&#10;ACEA8EpEPYgCAACHBQAADgAAAAAAAAAAAAAAAAAuAgAAZHJzL2Uyb0RvYy54bWxQSwECLQAUAAYA&#10;CAAAACEAbFxZZd8AAAANAQAADwAAAAAAAAAAAAAAAADiBAAAZHJzL2Rvd25yZXYueG1sUEsFBgAA&#10;AAAEAAQA8wAAAO4FAAAAAA==&#10;" fillcolor="#be9a41 [3205]" stroked="f" strokeweight="1pt">
              <w10:wrap anchorx="margin" anchory="margin"/>
            </v:rect>
          </w:pict>
        </mc:Fallback>
      </mc:AlternateContent>
    </w:r>
    <w:r>
      <w:br/>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87546D1" w14:textId="32D7FD58" w:rsidR="006E112E" w:rsidRDefault="007A5413" w:rsidP="00F67B3F">
    <w:pPr>
      <w:pStyle w:val="Header"/>
      <w:jc w:val="center"/>
    </w:pPr>
    <w:r>
      <w:rPr>
        <w:noProof/>
      </w:rPr>
      <w:drawing>
        <wp:anchor distT="0" distB="0" distL="114300" distR="114300" simplePos="0" relativeHeight="251660290" behindDoc="1" locked="0" layoutInCell="1" allowOverlap="1" wp14:anchorId="463E8486" wp14:editId="5EC01B55">
          <wp:simplePos x="0" y="0"/>
          <wp:positionH relativeFrom="margin">
            <wp:posOffset>1282065</wp:posOffset>
          </wp:positionH>
          <wp:positionV relativeFrom="paragraph">
            <wp:posOffset>474980</wp:posOffset>
          </wp:positionV>
          <wp:extent cx="1627505" cy="668655"/>
          <wp:effectExtent l="0" t="0" r="0" b="0"/>
          <wp:wrapTight wrapText="bothSides">
            <wp:wrapPolygon edited="0">
              <wp:start x="0" y="0"/>
              <wp:lineTo x="0" y="20923"/>
              <wp:lineTo x="21238" y="20923"/>
              <wp:lineTo x="21238" y="0"/>
              <wp:lineTo x="0" y="0"/>
            </wp:wrapPolygon>
          </wp:wrapTight>
          <wp:docPr id="556746867" name="Picture 2" descr="A logo for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3963900" name="Picture 2" descr="A logo for a company&#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627505" cy="668655"/>
                  </a:xfrm>
                  <a:prstGeom prst="rect">
                    <a:avLst/>
                  </a:prstGeom>
                  <a:noFill/>
                  <a:ln>
                    <a:noFill/>
                  </a:ln>
                </pic:spPr>
              </pic:pic>
            </a:graphicData>
          </a:graphic>
          <wp14:sizeRelH relativeFrom="margin">
            <wp14:pctWidth>0</wp14:pctWidth>
          </wp14:sizeRelH>
        </wp:anchor>
      </w:drawing>
    </w:r>
    <w:r>
      <w:rPr>
        <w:noProof/>
      </w:rPr>
      <w:drawing>
        <wp:anchor distT="0" distB="0" distL="114300" distR="114300" simplePos="0" relativeHeight="251661314" behindDoc="1" locked="0" layoutInCell="1" allowOverlap="1" wp14:anchorId="257EA846" wp14:editId="40F05380">
          <wp:simplePos x="0" y="0"/>
          <wp:positionH relativeFrom="column">
            <wp:posOffset>2974975</wp:posOffset>
          </wp:positionH>
          <wp:positionV relativeFrom="paragraph">
            <wp:posOffset>408305</wp:posOffset>
          </wp:positionV>
          <wp:extent cx="1525270" cy="800100"/>
          <wp:effectExtent l="0" t="0" r="0" b="0"/>
          <wp:wrapTight wrapText="bothSides">
            <wp:wrapPolygon edited="0">
              <wp:start x="0" y="0"/>
              <wp:lineTo x="0" y="21086"/>
              <wp:lineTo x="21312" y="21086"/>
              <wp:lineTo x="21312" y="0"/>
              <wp:lineTo x="0" y="0"/>
            </wp:wrapPolygon>
          </wp:wrapTight>
          <wp:docPr id="758768191" name="Picture 3" descr="A logo for a global summi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34519322" name="Picture 3" descr="A logo for a global summit&#10;&#10;Description automatically generated with medium confidence"/>
                  <pic:cNvPicPr>
                    <a:picLocks noChangeAspect="1" noChangeArrowheads="1"/>
                  </pic:cNvPicPr>
                </pic:nvPicPr>
                <pic:blipFill>
                  <a:blip r:embed="rId2">
                    <a:extLst>
                      <a:ext uri="{28A0092B-C50C-407E-A947-70E740481C1C}">
                        <a14:useLocalDpi xmlns:a14="http://schemas.microsoft.com/office/drawing/2010/main" val="0"/>
                      </a:ext>
                    </a:extLst>
                  </a:blip>
                  <a:srcRect/>
                  <a:stretch>
                    <a:fillRect/>
                  </a:stretch>
                </pic:blipFill>
                <pic:spPr bwMode="auto">
                  <a:xfrm>
                    <a:off x="0" y="0"/>
                    <a:ext cx="1525270" cy="800100"/>
                  </a:xfrm>
                  <a:prstGeom prst="rect">
                    <a:avLst/>
                  </a:prstGeom>
                  <a:noFill/>
                  <a:ln>
                    <a:noFill/>
                  </a:ln>
                </pic:spPr>
              </pic:pic>
            </a:graphicData>
          </a:graphic>
          <wp14:sizeRelH relativeFrom="margin">
            <wp14:pctWidth>0</wp14:pctWidth>
          </wp14:sizeRelH>
          <wp14:sizeRelV relativeFrom="margin">
            <wp14:pctHeight>0</wp14:pctHeight>
          </wp14:sizeRelV>
        </wp:anchor>
      </w:drawing>
    </w:r>
    <w:r>
      <w:rPr>
        <w:noProof/>
      </w:rPr>
      <w:drawing>
        <wp:anchor distT="0" distB="0" distL="114300" distR="114300" simplePos="0" relativeHeight="251662338" behindDoc="1" locked="0" layoutInCell="1" allowOverlap="1" wp14:anchorId="2FC57BFA" wp14:editId="2760A03F">
          <wp:simplePos x="0" y="0"/>
          <wp:positionH relativeFrom="column">
            <wp:posOffset>4672965</wp:posOffset>
          </wp:positionH>
          <wp:positionV relativeFrom="paragraph">
            <wp:posOffset>474980</wp:posOffset>
          </wp:positionV>
          <wp:extent cx="1905000" cy="635000"/>
          <wp:effectExtent l="0" t="0" r="0" b="0"/>
          <wp:wrapTight wrapText="bothSides">
            <wp:wrapPolygon edited="0">
              <wp:start x="0" y="0"/>
              <wp:lineTo x="0" y="20736"/>
              <wp:lineTo x="21384" y="20736"/>
              <wp:lineTo x="21384" y="0"/>
              <wp:lineTo x="0" y="0"/>
            </wp:wrapPolygon>
          </wp:wrapTight>
          <wp:docPr id="123039872" name="Picture 4" descr="A close-up of a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4294487" name="Picture 4" descr="A close-up of a logo&#10;&#10;Description automatically generated"/>
                  <pic:cNvPicPr>
                    <a:picLocks noChangeAspect="1" noChangeArrowheads="1"/>
                  </pic:cNvPicPr>
                </pic:nvPicPr>
                <pic:blipFill>
                  <a:blip r:embed="rId3">
                    <a:extLst>
                      <a:ext uri="{28A0092B-C50C-407E-A947-70E740481C1C}">
                        <a14:useLocalDpi xmlns:a14="http://schemas.microsoft.com/office/drawing/2010/main" val="0"/>
                      </a:ext>
                    </a:extLst>
                  </a:blip>
                  <a:srcRect/>
                  <a:stretch>
                    <a:fillRect/>
                  </a:stretch>
                </pic:blipFill>
                <pic:spPr bwMode="auto">
                  <a:xfrm>
                    <a:off x="0" y="0"/>
                    <a:ext cx="1905000" cy="635000"/>
                  </a:xfrm>
                  <a:prstGeom prst="rect">
                    <a:avLst/>
                  </a:prstGeom>
                  <a:noFill/>
                  <a:ln>
                    <a:noFill/>
                  </a:ln>
                </pic:spPr>
              </pic:pic>
            </a:graphicData>
          </a:graphic>
        </wp:anchor>
      </w:drawing>
    </w:r>
    <w:r>
      <w:rPr>
        <w:noProof/>
      </w:rPr>
      <w:drawing>
        <wp:anchor distT="0" distB="0" distL="114300" distR="114300" simplePos="0" relativeHeight="251663362" behindDoc="1" locked="0" layoutInCell="1" allowOverlap="1" wp14:anchorId="077D2452" wp14:editId="78C48CF6">
          <wp:simplePos x="0" y="0"/>
          <wp:positionH relativeFrom="column">
            <wp:posOffset>-346229</wp:posOffset>
          </wp:positionH>
          <wp:positionV relativeFrom="paragraph">
            <wp:posOffset>522679</wp:posOffset>
          </wp:positionV>
          <wp:extent cx="1371600" cy="572135"/>
          <wp:effectExtent l="0" t="0" r="0" b="0"/>
          <wp:wrapTight wrapText="bothSides">
            <wp:wrapPolygon edited="0">
              <wp:start x="0" y="0"/>
              <wp:lineTo x="0" y="20857"/>
              <wp:lineTo x="21300" y="20857"/>
              <wp:lineTo x="21300" y="0"/>
              <wp:lineTo x="0" y="0"/>
            </wp:wrapPolygon>
          </wp:wrapTight>
          <wp:docPr id="1173997742" name="Picture 5" descr="A green and black 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1743261" name="Picture 5" descr="A green and black logo&#10;&#10;Description automatically generated"/>
                  <pic:cNvPicPr>
                    <a:picLocks noChangeAspect="1" noChangeArrowheads="1"/>
                  </pic:cNvPicPr>
                </pic:nvPicPr>
                <pic:blipFill>
                  <a:blip r:embed="rId4">
                    <a:extLst>
                      <a:ext uri="{28A0092B-C50C-407E-A947-70E740481C1C}">
                        <a14:useLocalDpi xmlns:a14="http://schemas.microsoft.com/office/drawing/2010/main" val="0"/>
                      </a:ext>
                    </a:extLst>
                  </a:blip>
                  <a:srcRect/>
                  <a:stretch>
                    <a:fillRect/>
                  </a:stretch>
                </pic:blipFill>
                <pic:spPr bwMode="auto">
                  <a:xfrm>
                    <a:off x="0" y="0"/>
                    <a:ext cx="1371600" cy="572135"/>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44055C7A" w14:textId="77777777" w:rsidR="00E3797A" w:rsidRDefault="00E3797A" w:rsidP="00E3797A">
    <w:pPr>
      <w:pStyle w:val="Header"/>
      <w:bidi/>
      <w:jc w:val="center"/>
    </w:pPr>
  </w:p>
  <w:p w14:paraId="245E9282" w14:textId="115D5151" w:rsidR="006E112E" w:rsidRDefault="006E112E" w:rsidP="00E3797A">
    <w:pPr>
      <w:pStyle w:val="Header"/>
      <w:bidi/>
      <w:jc w:val="center"/>
    </w:pPr>
    <w:r w:rsidRPr="00EB5537">
      <w:rPr>
        <w:rtl/>
      </w:rPr>
      <w:t>برنامج شامل: المساعدة</w:t>
    </w:r>
    <w:r w:rsidR="00E3797A">
      <w:t xml:space="preserve"> </w:t>
    </w:r>
    <w:r w:rsidRPr="00EB5537">
      <w:rPr>
        <w:rtl/>
      </w:rPr>
      <w:t>الفنية لتحقيق الحماية الاجتماعية الشاملة في الأردن</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59D2B2CB" w14:textId="352C1586" w:rsidR="006E112E" w:rsidRPr="00D70E23" w:rsidRDefault="006E112E" w:rsidP="003511AA">
    <w:pPr>
      <w:pStyle w:val="Header"/>
      <w:bidi/>
      <w:rPr>
        <w:rFonts w:ascii="PT Sans" w:hAnsi="PT Sans"/>
      </w:rPr>
    </w:pPr>
    <w:bookmarkStart w:id="26" w:name="_Hlk178071487"/>
    <w:r w:rsidRPr="00EB5537">
      <w:rPr>
        <w:rFonts w:ascii="PT Sans" w:hAnsi="PT Sans"/>
        <w:color w:val="4C0053" w:themeColor="accent1"/>
        <w:rtl/>
      </w:rPr>
      <w:t xml:space="preserve">ممارسات جيدة </w:t>
    </w:r>
    <w:r>
      <w:rPr>
        <w:rFonts w:ascii="PT Sans" w:hAnsi="PT Sans" w:hint="cs"/>
        <w:color w:val="4C0053" w:themeColor="accent1"/>
        <w:rtl/>
      </w:rPr>
      <w:t>لشمول</w:t>
    </w:r>
    <w:r w:rsidRPr="00EB5537">
      <w:rPr>
        <w:rFonts w:ascii="PT Sans" w:hAnsi="PT Sans"/>
        <w:color w:val="4C0053" w:themeColor="accent1"/>
        <w:rtl/>
      </w:rPr>
      <w:t xml:space="preserve"> ذوي </w:t>
    </w:r>
    <w:r w:rsidR="007C5F39">
      <w:rPr>
        <w:rFonts w:ascii="PT Sans" w:hAnsi="PT Sans"/>
        <w:color w:val="4C0053" w:themeColor="accent1"/>
        <w:rtl/>
      </w:rPr>
      <w:t>الإعاقة</w:t>
    </w:r>
    <w:r w:rsidRPr="00EB5537">
      <w:rPr>
        <w:rFonts w:ascii="PT Sans" w:hAnsi="PT Sans"/>
        <w:color w:val="4C0053" w:themeColor="accent1"/>
        <w:rtl/>
      </w:rPr>
      <w:t xml:space="preserve"> في الضمان الاجتماعي</w:t>
    </w:r>
    <w:r w:rsidRPr="00D70E23">
      <w:rPr>
        <w:rFonts w:ascii="PT Sans" w:hAnsi="PT Sans"/>
        <w:noProof/>
      </w:rPr>
      <mc:AlternateContent>
        <mc:Choice Requires="wps">
          <w:drawing>
            <wp:anchor distT="0" distB="0" distL="114300" distR="114300" simplePos="0" relativeHeight="251658240" behindDoc="0" locked="0" layoutInCell="1" allowOverlap="1" wp14:anchorId="074036D2" wp14:editId="0BF7D0A0">
              <wp:simplePos x="0" y="0"/>
              <wp:positionH relativeFrom="margin">
                <wp:posOffset>-917099</wp:posOffset>
              </wp:positionH>
              <wp:positionV relativeFrom="paragraph">
                <wp:posOffset>-450215</wp:posOffset>
              </wp:positionV>
              <wp:extent cx="360000" cy="900000"/>
              <wp:effectExtent l="0" t="0" r="0" b="1905"/>
              <wp:wrapNone/>
              <wp:docPr id="22" name="Rectangle 22"/>
              <wp:cNvGraphicFramePr/>
              <a:graphic xmlns:a="http://schemas.openxmlformats.org/drawingml/2006/main">
                <a:graphicData uri="http://schemas.microsoft.com/office/word/2010/wordprocessingShape">
                  <wps:wsp>
                    <wps:cNvSpPr/>
                    <wps:spPr>
                      <a:xfrm>
                        <a:off x="0" y="0"/>
                        <a:ext cx="360000" cy="9000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0BD2054" id="Rectangle 22" o:spid="_x0000_s1026" style="position:absolute;margin-left:-72.2pt;margin-top:-35.45pt;width:28.35pt;height:70.85pt;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XrjPigIAAIkFAAAOAAAAZHJzL2Uyb0RvYy54bWysVF9P2zAQf5+072D5faTtgI2KFFUgpkmI&#10;IWDi2Th2Y8n2eWe3affpd3bS0DG0h2l5cO58/3++u/OLrbNsozAa8DWfHk04U15CY/yq5t8frz98&#10;5iwm4Rthwaua71TkF4v37867MFczaME2Chk58XHehZq3KYV5VUXZKifiEQTlSagBnUjE4qpqUHTk&#10;3dlqNpmcVh1gExCkipFur3ohXxT/WiuZvmkdVWK25pRbKieW8zmf1eJczFcoQmvkkIb4hyycMJ6C&#10;jq6uRBJsjeYPV85IhAg6HUlwFWhtpCo1UDXTyatqHloRVKmFwIlhhCn+P7fydnOHzDQ1n80488LR&#10;G90TasKvrGJ0RwB1Ic5J7yHc4cBFInO1W40u/6kOti2g7kZQ1TYxSZcfTyf0cSZJdJbJAnr1Yhww&#10;pi8KHMtEzZGiFyjF5iYmCkiqe5UcK4I1zbWxtjC5T9SlRbYR9MJCSuVTSZqsftO0Put7yJa903xT&#10;5dr6agqVdlZlPevvlSZYKP9ZSaY05OtA017Uikb18U8OyhstSgXFYfasKf7oe3DwVhHTjDwVMehn&#10;U1X6eTSe/C2x3ni0KJHBp9HYGQ/4lgObxsi9/h6kHpqM0jM0O2oahH6aYpDXhp7uRsR0J5DGh16b&#10;VkL6Roe20NUcBoqzFvDnW/dZn7qapJx1NI41jz/WAhVn9qunfj+bHh/n+S3M8cmnGTF4KHk+lPi1&#10;uwTqhyktnyALmfWT3ZMawT3R5ljmqCQSXlLsmsuEe+Yy9WuCdo9Uy2VRo5kNIt34hyCz84xqbs3H&#10;7ZPAMPRvosa/hf3oivmrNu51s6WH5TqBNqXHX3Ad8KZ5L+8/7Ka8UA75ovWyQRe/AAAA//8DAFBL&#10;AwQUAAYACAAAACEA/7FO+t4AAAALAQAADwAAAGRycy9kb3ducmV2LnhtbEyPwU7DMAyG70i8Q2Qk&#10;bl2yqaxdaToBYhfEhcEDpI1pC41TNVlX3h5zYjdb/vT7+8v94gYx4xR6TxrWKwUCqfG2p1bDx/sh&#10;yUGEaMiawRNq+MEA++r6qjSF9Wd6w/kYW8EhFAqjoYtxLKQMTYfOhJUfkfj26SdnIq9TK+1kzhzu&#10;BrlRaiud6Yk/dGbEpw6b7+PJaXh2/u71aze7w6avvdzmFB9fSOvbm+XhHkTEJf7D8KfP6lCxU+1P&#10;ZIMYNCTrNE2Z5SlTOxCMJHmWgag1ZCoHWZXyskP1CwAA//8DAFBLAQItABQABgAIAAAAIQC2gziS&#10;/gAAAOEBAAATAAAAAAAAAAAAAAAAAAAAAABbQ29udGVudF9UeXBlc10ueG1sUEsBAi0AFAAGAAgA&#10;AAAhADj9If/WAAAAlAEAAAsAAAAAAAAAAAAAAAAALwEAAF9yZWxzLy5yZWxzUEsBAi0AFAAGAAgA&#10;AAAhAKdeuM+KAgAAiQUAAA4AAAAAAAAAAAAAAAAALgIAAGRycy9lMm9Eb2MueG1sUEsBAi0AFAAG&#10;AAgAAAAhAP+xTvreAAAACwEAAA8AAAAAAAAAAAAAAAAA5AQAAGRycy9kb3ducmV2LnhtbFBLBQYA&#10;AAAABAAEAPMAAADvBQAAAAA=&#10;" fillcolor="#be9a41 [3205]" stroked="f" strokeweight="1pt">
              <w10:wrap anchorx="margin"/>
            </v:rect>
          </w:pict>
        </mc:Fallback>
      </mc:AlternateContent>
    </w:r>
    <w:r>
      <w:rPr>
        <w:rFonts w:ascii="PT Sans" w:hAnsi="PT Sans" w:hint="cs"/>
        <w:color w:val="4C0053" w:themeColor="accent1"/>
        <w:rtl/>
        <w:lang w:bidi="ar-JO"/>
      </w:rPr>
      <w:t>: ورقة تعريفية</w:t>
    </w:r>
    <w:bookmarkEnd w:id="26"/>
    <w:r w:rsidRPr="00D70E23">
      <w:rPr>
        <w:rFonts w:ascii="PT Sans" w:hAnsi="PT Sans"/>
      </w:rPr>
      <w:br/>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4F43AEE9" w14:textId="77777777" w:rsidR="006E112E" w:rsidRPr="00680C59" w:rsidRDefault="006E112E" w:rsidP="00582803">
    <w:pPr>
      <w:pStyle w:val="Header"/>
      <w:rPr>
        <w:color w:val="4C0053" w:themeColor="accent1"/>
      </w:rPr>
    </w:pPr>
    <w:r w:rsidRPr="00680C59">
      <w:rPr>
        <w:color w:val="4C0053" w:themeColor="accent1"/>
      </w:rPr>
      <w:t>Insert title</w:t>
    </w:r>
    <w:r w:rsidRPr="00680C59">
      <w:rPr>
        <w:noProof/>
        <w:color w:val="4C0053" w:themeColor="accent1"/>
      </w:rPr>
      <w:t xml:space="preserve"> </w:t>
    </w:r>
    <w:r w:rsidRPr="00680C59">
      <w:rPr>
        <w:noProof/>
        <w:color w:val="4C0053" w:themeColor="accent1"/>
      </w:rPr>
      <mc:AlternateContent>
        <mc:Choice Requires="wps">
          <w:drawing>
            <wp:anchor distT="0" distB="0" distL="114300" distR="114300" simplePos="0" relativeHeight="251658241" behindDoc="0" locked="0" layoutInCell="1" allowOverlap="1" wp14:anchorId="3E7B06B7" wp14:editId="74E21C1F">
              <wp:simplePos x="0" y="0"/>
              <wp:positionH relativeFrom="margin">
                <wp:posOffset>-912495</wp:posOffset>
              </wp:positionH>
              <wp:positionV relativeFrom="paragraph">
                <wp:posOffset>-445135</wp:posOffset>
              </wp:positionV>
              <wp:extent cx="360000" cy="900000"/>
              <wp:effectExtent l="0" t="0" r="0" b="1905"/>
              <wp:wrapNone/>
              <wp:docPr id="27" name="Rectangle 27"/>
              <wp:cNvGraphicFramePr/>
              <a:graphic xmlns:a="http://schemas.openxmlformats.org/drawingml/2006/main">
                <a:graphicData uri="http://schemas.microsoft.com/office/word/2010/wordprocessingShape">
                  <wps:wsp>
                    <wps:cNvSpPr/>
                    <wps:spPr>
                      <a:xfrm>
                        <a:off x="0" y="0"/>
                        <a:ext cx="360000" cy="9000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9C43628" id="Rectangle 27" o:spid="_x0000_s1026" style="position:absolute;margin-left:-71.85pt;margin-top:-35.05pt;width:28.35pt;height:70.85pt;z-index:25165824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sImcigIAAIkFAAAOAAAAZHJzL2Uyb0RvYy54bWysVEtv2zAMvg/YfxB0X51kfaxBnCJo0WFA&#10;0QZth55VWYoNSKJGKXGyXz9KdtwsK3YY5oNMiu9PJGdXW2vYRmFowJV8fDLiTDkJVeNWJf/+fPvp&#10;C2chClcJA06VfKcCv5p//DBr/VRNoAZTKWTkxIVp60tex+inRRFkrawIJ+CVI6EGtCISi6uiQtGS&#10;d2uKyWh0XrSAlUeQKgS6vemEfJ79a61kfNA6qMhMySm3mE/M52s6i/lMTFcofN3IPg3xD1lY0TgK&#10;Ori6EVGwNTZ/uLKNRAig44kEW4DWjVS5BqpmPDqq5qkWXuVaCJzgB5jC/3Mr7zdLZE1V8skFZ05Y&#10;eqNHQk24lVGM7gig1ocp6T35JfZcIDJVu9Vo05/qYNsM6m4AVW0jk3T5+XxEH2eSRJeJzKAXb8Ye&#10;Q/yqwLJElBwpeoZSbO5CpICkuldJsQKYprptjMlM6hN1bZBtBL2wkFK5OElJk9VvmsYlfQfJshOn&#10;myLV1lWTqbgzKukZ96g0wUL5T3IyuSGPA407US0q1cU/OyhvsMi5ZIfJs6b4g+/ewXtFjPsiev1k&#10;qnI/D8ajvyXWlThY5Mjg4mBsGwf4ngMTh8id/h6kDpqE0itUO2oahG6agpe3DT3dnQhxKZDGh16b&#10;VkJ8oEMbaEsOPcVZDfjzvfukT11NUs5aGseShx9rgYoz881Rv1+OT0/T/Gbm9OxiQgweSl4PJW5t&#10;r4H6YUzLx8tMJv1o9qRGsC+0ORYpKomEkxS75DLinrmO3Zqg3SPVYpHVaGa9iHfuycvkPKGaWvN5&#10;+yLQ9/0bqfHvYT+6YnrUxp1usnSwWEfQTe7xN1x7vGnec+P0uyktlEM+a71t0PkvAAAA//8DAFBL&#10;AwQUAAYACAAAACEAqtHnMt4AAAALAQAADwAAAGRycy9kb3ducmV2LnhtbEyPwU6DQBCG7yZ9h82Y&#10;eKMLVQGRpanGXhovVh9gYUdA2VnCbim+vdOT3mYyX/75/nK72EHMOPnekYJkHYNAapzpqVXw8b6P&#10;chA+aDJ6cIQKftDDtlpdlbow7kxvOB9DKziEfKEVdCGMhZS+6dBqv3YjEt8+3WR14HVqpZn0mcPt&#10;IDdxnEqre+IPnR7xucPm+3iyCl6su3/9epjtftPXTqY5hacDKXVzveweQQRcwh8MF31Wh4qdanci&#10;48WgIErubjNmecriBAQjUZ5xvVpBlqQgq1L+71D9AgAA//8DAFBLAQItABQABgAIAAAAIQC2gziS&#10;/gAAAOEBAAATAAAAAAAAAAAAAAAAAAAAAABbQ29udGVudF9UeXBlc10ueG1sUEsBAi0AFAAGAAgA&#10;AAAhADj9If/WAAAAlAEAAAsAAAAAAAAAAAAAAAAALwEAAF9yZWxzLy5yZWxzUEsBAi0AFAAGAAgA&#10;AAAhAC2wiZyKAgAAiQUAAA4AAAAAAAAAAAAAAAAALgIAAGRycy9lMm9Eb2MueG1sUEsBAi0AFAAG&#10;AAgAAAAhAKrR5zLeAAAACwEAAA8AAAAAAAAAAAAAAAAA5AQAAGRycy9kb3ducmV2LnhtbFBLBQYA&#10;AAAABAAEAPMAAADvBQAAAAA=&#10;" fillcolor="#be9a41 [3205]" stroked="f" strokeweight="1pt">
              <w10:wrap anchorx="margin"/>
            </v:rect>
          </w:pict>
        </mc:Fallback>
      </mc:AlternateContent>
    </w:r>
    <w:r w:rsidRPr="00680C59">
      <w:rPr>
        <w:color w:val="4C0053" w:themeColor="accent1"/>
      </w:rPr>
      <w:br/>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6260CA4"/>
    <w:multiLevelType w:val="hybridMultilevel"/>
    <w:tmpl w:val="447CBFE0"/>
    <w:lvl w:ilvl="0" w:tplc="08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 w15:restartNumberingAfterBreak="0">
    <w:nsid w:val="0818374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A04611B"/>
    <w:multiLevelType w:val="hybridMultilevel"/>
    <w:tmpl w:val="FFE2319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DF17AD4"/>
    <w:multiLevelType w:val="hybridMultilevel"/>
    <w:tmpl w:val="C7A0BA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615332"/>
    <w:multiLevelType w:val="hybridMultilevel"/>
    <w:tmpl w:val="2E7490B4"/>
    <w:lvl w:ilvl="0" w:tplc="08090001">
      <w:start w:val="1"/>
      <w:numFmt w:val="bullet"/>
      <w:lvlText w:val=""/>
      <w:lvlJc w:val="left"/>
      <w:pPr>
        <w:ind w:left="720" w:hanging="360"/>
      </w:pPr>
      <w:rPr>
        <w:rFonts w:ascii="Symbol" w:hAnsi="Symbol" w:hint="default"/>
      </w:rPr>
    </w:lvl>
    <w:lvl w:ilvl="1" w:tplc="C5909E1C">
      <w:start w:val="2"/>
      <w:numFmt w:val="bullet"/>
      <w:lvlText w:val="-"/>
      <w:lvlJc w:val="left"/>
      <w:pPr>
        <w:ind w:left="1440" w:hanging="360"/>
      </w:pPr>
      <w:rPr>
        <w:rFonts w:ascii="Calibri" w:eastAsiaTheme="minorHAnsi" w:hAnsi="Calibri" w:cs="Calibri"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26287E20"/>
    <w:multiLevelType w:val="multilevel"/>
    <w:tmpl w:val="A36E5D0E"/>
    <w:lvl w:ilvl="0">
      <w:start w:val="1"/>
      <w:numFmt w:val="decimal"/>
      <w:pStyle w:val="Annexheading4"/>
      <w:lvlText w:val="Annex %1"/>
      <w:lvlJc w:val="left"/>
      <w:pPr>
        <w:ind w:left="1701" w:hanging="1701"/>
      </w:pPr>
      <w:rPr>
        <w:rFonts w:hint="default"/>
      </w:rPr>
    </w:lvl>
    <w:lvl w:ilvl="1">
      <w:start w:val="1"/>
      <w:numFmt w:val="decimal"/>
      <w:lvlText w:val="Annex %1.%2"/>
      <w:lvlJc w:val="left"/>
      <w:pPr>
        <w:ind w:left="1701" w:hanging="1701"/>
      </w:pPr>
      <w:rPr>
        <w:rFonts w:hint="default"/>
      </w:rPr>
    </w:lvl>
    <w:lvl w:ilvl="2">
      <w:start w:val="1"/>
      <w:numFmt w:val="decimal"/>
      <w:lvlText w:val="Annex %1.%2.%3"/>
      <w:lvlJc w:val="left"/>
      <w:pPr>
        <w:ind w:left="1701" w:hanging="1701"/>
      </w:pPr>
      <w:rPr>
        <w:rFonts w:hint="default"/>
      </w:rPr>
    </w:lvl>
    <w:lvl w:ilvl="3">
      <w:start w:val="1"/>
      <w:numFmt w:val="decimal"/>
      <w:pStyle w:val="Annexheading4"/>
      <w:lvlText w:val="Annex %1.%2.%3.%4."/>
      <w:lvlJc w:val="left"/>
      <w:pPr>
        <w:ind w:left="1701" w:hanging="1701"/>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6" w15:restartNumberingAfterBreak="0">
    <w:nsid w:val="28DD543C"/>
    <w:multiLevelType w:val="hybridMultilevel"/>
    <w:tmpl w:val="BAEA1D0C"/>
    <w:lvl w:ilvl="0" w:tplc="D3A05C42">
      <w:start w:val="1"/>
      <w:numFmt w:val="decimal"/>
      <w:lvlText w:val="%1."/>
      <w:lvlJc w:val="left"/>
      <w:pPr>
        <w:ind w:left="1080" w:hanging="720"/>
      </w:pPr>
      <w:rPr>
        <w:rFonts w:hint="default"/>
        <w:color w:val="BE9A41" w:themeColor="accent2"/>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2A497401"/>
    <w:multiLevelType w:val="hybridMultilevel"/>
    <w:tmpl w:val="13BC9866"/>
    <w:lvl w:ilvl="0" w:tplc="08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8" w15:restartNumberingAfterBreak="0">
    <w:nsid w:val="2D2F1157"/>
    <w:multiLevelType w:val="hybridMultilevel"/>
    <w:tmpl w:val="44282B74"/>
    <w:lvl w:ilvl="0" w:tplc="04D84A02">
      <w:start w:val="1"/>
      <w:numFmt w:val="bullet"/>
      <w:lvlText w:val=""/>
      <w:lvlJc w:val="left"/>
      <w:pPr>
        <w:ind w:left="1080" w:hanging="360"/>
      </w:pPr>
      <w:rPr>
        <w:rFonts w:ascii="Symbol" w:hAnsi="Symbol" w:hint="default"/>
        <w:color w:val="BE9A41"/>
        <w:sz w:val="22"/>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9" w15:restartNumberingAfterBreak="0">
    <w:nsid w:val="2FC314A7"/>
    <w:multiLevelType w:val="hybridMultilevel"/>
    <w:tmpl w:val="04F46684"/>
    <w:lvl w:ilvl="0" w:tplc="2BA4B4F0">
      <w:numFmt w:val="bullet"/>
      <w:lvlText w:val=""/>
      <w:lvlJc w:val="left"/>
      <w:pPr>
        <w:ind w:left="720" w:hanging="360"/>
      </w:pPr>
      <w:rPr>
        <w:rFonts w:ascii="Symbol" w:eastAsiaTheme="minorHAnsi" w:hAnsi="Symbol" w:cs="Calibr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1624A22"/>
    <w:multiLevelType w:val="hybridMultilevel"/>
    <w:tmpl w:val="61382256"/>
    <w:lvl w:ilvl="0" w:tplc="04090001">
      <w:start w:val="1"/>
      <w:numFmt w:val="bullet"/>
      <w:lvlText w:val=""/>
      <w:lvlJc w:val="left"/>
      <w:pPr>
        <w:ind w:left="2160" w:hanging="360"/>
      </w:pPr>
      <w:rPr>
        <w:rFonts w:ascii="Symbol" w:hAnsi="Symbol" w:hint="default"/>
      </w:rPr>
    </w:lvl>
    <w:lvl w:ilvl="1" w:tplc="04090003" w:tentative="1">
      <w:start w:val="1"/>
      <w:numFmt w:val="bullet"/>
      <w:lvlText w:val="o"/>
      <w:lvlJc w:val="left"/>
      <w:pPr>
        <w:ind w:left="2880" w:hanging="360"/>
      </w:pPr>
      <w:rPr>
        <w:rFonts w:ascii="Courier New" w:hAnsi="Courier New" w:cs="Courier New" w:hint="default"/>
      </w:rPr>
    </w:lvl>
    <w:lvl w:ilvl="2" w:tplc="04090005" w:tentative="1">
      <w:start w:val="1"/>
      <w:numFmt w:val="bullet"/>
      <w:lvlText w:val=""/>
      <w:lvlJc w:val="left"/>
      <w:pPr>
        <w:ind w:left="3600" w:hanging="360"/>
      </w:pPr>
      <w:rPr>
        <w:rFonts w:ascii="Wingdings" w:hAnsi="Wingdings" w:hint="default"/>
      </w:rPr>
    </w:lvl>
    <w:lvl w:ilvl="3" w:tplc="04090001" w:tentative="1">
      <w:start w:val="1"/>
      <w:numFmt w:val="bullet"/>
      <w:lvlText w:val=""/>
      <w:lvlJc w:val="left"/>
      <w:pPr>
        <w:ind w:left="4320" w:hanging="360"/>
      </w:pPr>
      <w:rPr>
        <w:rFonts w:ascii="Symbol" w:hAnsi="Symbol" w:hint="default"/>
      </w:rPr>
    </w:lvl>
    <w:lvl w:ilvl="4" w:tplc="04090003" w:tentative="1">
      <w:start w:val="1"/>
      <w:numFmt w:val="bullet"/>
      <w:lvlText w:val="o"/>
      <w:lvlJc w:val="left"/>
      <w:pPr>
        <w:ind w:left="5040" w:hanging="360"/>
      </w:pPr>
      <w:rPr>
        <w:rFonts w:ascii="Courier New" w:hAnsi="Courier New" w:cs="Courier New" w:hint="default"/>
      </w:rPr>
    </w:lvl>
    <w:lvl w:ilvl="5" w:tplc="04090005" w:tentative="1">
      <w:start w:val="1"/>
      <w:numFmt w:val="bullet"/>
      <w:lvlText w:val=""/>
      <w:lvlJc w:val="left"/>
      <w:pPr>
        <w:ind w:left="5760" w:hanging="360"/>
      </w:pPr>
      <w:rPr>
        <w:rFonts w:ascii="Wingdings" w:hAnsi="Wingdings" w:hint="default"/>
      </w:rPr>
    </w:lvl>
    <w:lvl w:ilvl="6" w:tplc="04090001" w:tentative="1">
      <w:start w:val="1"/>
      <w:numFmt w:val="bullet"/>
      <w:lvlText w:val=""/>
      <w:lvlJc w:val="left"/>
      <w:pPr>
        <w:ind w:left="6480" w:hanging="360"/>
      </w:pPr>
      <w:rPr>
        <w:rFonts w:ascii="Symbol" w:hAnsi="Symbol" w:hint="default"/>
      </w:rPr>
    </w:lvl>
    <w:lvl w:ilvl="7" w:tplc="04090003" w:tentative="1">
      <w:start w:val="1"/>
      <w:numFmt w:val="bullet"/>
      <w:lvlText w:val="o"/>
      <w:lvlJc w:val="left"/>
      <w:pPr>
        <w:ind w:left="7200" w:hanging="360"/>
      </w:pPr>
      <w:rPr>
        <w:rFonts w:ascii="Courier New" w:hAnsi="Courier New" w:cs="Courier New" w:hint="default"/>
      </w:rPr>
    </w:lvl>
    <w:lvl w:ilvl="8" w:tplc="04090005" w:tentative="1">
      <w:start w:val="1"/>
      <w:numFmt w:val="bullet"/>
      <w:lvlText w:val=""/>
      <w:lvlJc w:val="left"/>
      <w:pPr>
        <w:ind w:left="7920" w:hanging="360"/>
      </w:pPr>
      <w:rPr>
        <w:rFonts w:ascii="Wingdings" w:hAnsi="Wingdings" w:hint="default"/>
      </w:rPr>
    </w:lvl>
  </w:abstractNum>
  <w:abstractNum w:abstractNumId="11" w15:restartNumberingAfterBreak="0">
    <w:nsid w:val="34CB1033"/>
    <w:multiLevelType w:val="hybridMultilevel"/>
    <w:tmpl w:val="49887326"/>
    <w:lvl w:ilvl="0" w:tplc="04090001">
      <w:start w:val="1"/>
      <w:numFmt w:val="bullet"/>
      <w:lvlText w:val=""/>
      <w:lvlJc w:val="left"/>
      <w:pPr>
        <w:ind w:left="1080" w:hanging="360"/>
      </w:pPr>
      <w:rPr>
        <w:rFonts w:ascii="Symbol" w:hAnsi="Symbol" w:hint="default"/>
        <w:sz w:val="22"/>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12" w15:restartNumberingAfterBreak="0">
    <w:nsid w:val="375F7A78"/>
    <w:multiLevelType w:val="hybridMultilevel"/>
    <w:tmpl w:val="54A6B8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F305C55"/>
    <w:multiLevelType w:val="hybridMultilevel"/>
    <w:tmpl w:val="EEF0205A"/>
    <w:lvl w:ilvl="0" w:tplc="A0C64B36">
      <w:start w:val="4"/>
      <w:numFmt w:val="bullet"/>
      <w:lvlText w:val=""/>
      <w:lvlJc w:val="left"/>
      <w:pPr>
        <w:ind w:left="720" w:hanging="360"/>
      </w:pPr>
      <w:rPr>
        <w:rFonts w:ascii="Symbol" w:eastAsiaTheme="minorHAnsi" w:hAnsi="Symbo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253320C"/>
    <w:multiLevelType w:val="hybridMultilevel"/>
    <w:tmpl w:val="67E8A91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43142619"/>
    <w:multiLevelType w:val="multilevel"/>
    <w:tmpl w:val="502E8546"/>
    <w:lvl w:ilvl="0">
      <w:start w:val="1"/>
      <w:numFmt w:val="decimal"/>
      <w:pStyle w:val="Heading1"/>
      <w:lvlText w:val="%1"/>
      <w:lvlJc w:val="left"/>
      <w:pPr>
        <w:ind w:left="567" w:hanging="567"/>
      </w:pPr>
      <w:rPr>
        <w:rFonts w:hint="default"/>
      </w:rPr>
    </w:lvl>
    <w:lvl w:ilvl="1">
      <w:start w:val="1"/>
      <w:numFmt w:val="decimal"/>
      <w:pStyle w:val="Heading2"/>
      <w:lvlText w:val="%1.%2"/>
      <w:lvlJc w:val="left"/>
      <w:pPr>
        <w:ind w:left="720" w:hanging="720"/>
      </w:pPr>
      <w:rPr>
        <w:rFonts w:hint="default"/>
      </w:rPr>
    </w:lvl>
    <w:lvl w:ilvl="2">
      <w:start w:val="1"/>
      <w:numFmt w:val="decimal"/>
      <w:pStyle w:val="Heading3"/>
      <w:lvlText w:val="%1.%2.%3"/>
      <w:lvlJc w:val="left"/>
      <w:pPr>
        <w:ind w:left="1080" w:hanging="108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16" w15:restartNumberingAfterBreak="0">
    <w:nsid w:val="4D614D93"/>
    <w:multiLevelType w:val="hybridMultilevel"/>
    <w:tmpl w:val="96629866"/>
    <w:lvl w:ilvl="0" w:tplc="08090001">
      <w:start w:val="1"/>
      <w:numFmt w:val="bullet"/>
      <w:lvlText w:val=""/>
      <w:lvlJc w:val="left"/>
      <w:pPr>
        <w:ind w:left="1800" w:hanging="360"/>
      </w:pPr>
      <w:rPr>
        <w:rFonts w:ascii="Symbol" w:hAnsi="Symbol" w:hint="default"/>
      </w:rPr>
    </w:lvl>
    <w:lvl w:ilvl="1" w:tplc="04090003" w:tentative="1">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7" w15:restartNumberingAfterBreak="0">
    <w:nsid w:val="4E321ABC"/>
    <w:multiLevelType w:val="hybridMultilevel"/>
    <w:tmpl w:val="859404F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2FD0B03"/>
    <w:multiLevelType w:val="hybridMultilevel"/>
    <w:tmpl w:val="3D02D0B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680E2D41"/>
    <w:multiLevelType w:val="hybridMultilevel"/>
    <w:tmpl w:val="82F68F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DC611BA"/>
    <w:multiLevelType w:val="multilevel"/>
    <w:tmpl w:val="A6A48A8C"/>
    <w:lvl w:ilvl="0">
      <w:start w:val="1"/>
      <w:numFmt w:val="decimal"/>
      <w:pStyle w:val="Annexheading1"/>
      <w:lvlText w:val="Annex %1"/>
      <w:lvlJc w:val="left"/>
      <w:pPr>
        <w:ind w:left="1701" w:hanging="1701"/>
      </w:pPr>
      <w:rPr>
        <w:rFonts w:hint="default"/>
      </w:rPr>
    </w:lvl>
    <w:lvl w:ilvl="1">
      <w:start w:val="1"/>
      <w:numFmt w:val="decimal"/>
      <w:pStyle w:val="AnnexHeading2"/>
      <w:lvlText w:val="Annex %1.%2"/>
      <w:lvlJc w:val="left"/>
      <w:pPr>
        <w:ind w:left="1701" w:hanging="1701"/>
      </w:pPr>
      <w:rPr>
        <w:rFonts w:hint="default"/>
      </w:rPr>
    </w:lvl>
    <w:lvl w:ilvl="2">
      <w:start w:val="1"/>
      <w:numFmt w:val="decimal"/>
      <w:pStyle w:val="AnnexHeading3"/>
      <w:lvlText w:val="Annex %1.%2.%3"/>
      <w:lvlJc w:val="left"/>
      <w:pPr>
        <w:ind w:left="1701" w:hanging="1701"/>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520" w:hanging="2520"/>
      </w:pPr>
      <w:rPr>
        <w:rFonts w:hint="default"/>
      </w:rPr>
    </w:lvl>
  </w:abstractNum>
  <w:abstractNum w:abstractNumId="21" w15:restartNumberingAfterBreak="0">
    <w:nsid w:val="7C1747A1"/>
    <w:multiLevelType w:val="hybridMultilevel"/>
    <w:tmpl w:val="61764348"/>
    <w:lvl w:ilvl="0" w:tplc="04090001">
      <w:start w:val="1"/>
      <w:numFmt w:val="bullet"/>
      <w:lvlText w:val=""/>
      <w:lvlJc w:val="left"/>
      <w:pPr>
        <w:ind w:left="720" w:hanging="360"/>
      </w:pPr>
      <w:rPr>
        <w:rFonts w:ascii="Symbol" w:hAnsi="Symbol" w:hint="default"/>
      </w:rPr>
    </w:lvl>
    <w:lvl w:ilvl="1" w:tplc="AE2C7832">
      <w:numFmt w:val="bullet"/>
      <w:lvlText w:val="-"/>
      <w:lvlJc w:val="left"/>
      <w:pPr>
        <w:ind w:left="1440" w:hanging="360"/>
      </w:pPr>
      <w:rPr>
        <w:rFonts w:ascii="Calibri" w:eastAsiaTheme="minorHAnsi" w:hAnsi="Calibri" w:cs="Calibri"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797573976">
    <w:abstractNumId w:val="15"/>
  </w:num>
  <w:num w:numId="2" w16cid:durableId="762192377">
    <w:abstractNumId w:val="20"/>
  </w:num>
  <w:num w:numId="3" w16cid:durableId="46344900">
    <w:abstractNumId w:val="5"/>
  </w:num>
  <w:num w:numId="4" w16cid:durableId="733167567">
    <w:abstractNumId w:val="2"/>
  </w:num>
  <w:num w:numId="5" w16cid:durableId="1991861383">
    <w:abstractNumId w:val="14"/>
  </w:num>
  <w:num w:numId="6" w16cid:durableId="1309895430">
    <w:abstractNumId w:val="19"/>
  </w:num>
  <w:num w:numId="7" w16cid:durableId="353002405">
    <w:abstractNumId w:val="4"/>
  </w:num>
  <w:num w:numId="8" w16cid:durableId="179857785">
    <w:abstractNumId w:val="12"/>
  </w:num>
  <w:num w:numId="9" w16cid:durableId="959384160">
    <w:abstractNumId w:val="3"/>
  </w:num>
  <w:num w:numId="10" w16cid:durableId="374548351">
    <w:abstractNumId w:val="17"/>
  </w:num>
  <w:num w:numId="11" w16cid:durableId="309487148">
    <w:abstractNumId w:val="9"/>
  </w:num>
  <w:num w:numId="12" w16cid:durableId="1674138739">
    <w:abstractNumId w:val="18"/>
  </w:num>
  <w:num w:numId="13" w16cid:durableId="153767181">
    <w:abstractNumId w:val="21"/>
  </w:num>
  <w:num w:numId="14" w16cid:durableId="298803483">
    <w:abstractNumId w:val="11"/>
  </w:num>
  <w:num w:numId="15" w16cid:durableId="532815380">
    <w:abstractNumId w:val="6"/>
  </w:num>
  <w:num w:numId="16" w16cid:durableId="834102670">
    <w:abstractNumId w:val="10"/>
  </w:num>
  <w:num w:numId="17" w16cid:durableId="1560705798">
    <w:abstractNumId w:val="16"/>
  </w:num>
  <w:num w:numId="18" w16cid:durableId="973170339">
    <w:abstractNumId w:val="0"/>
  </w:num>
  <w:num w:numId="19" w16cid:durableId="403644115">
    <w:abstractNumId w:val="7"/>
  </w:num>
  <w:num w:numId="20" w16cid:durableId="963005548">
    <w:abstractNumId w:val="15"/>
  </w:num>
  <w:num w:numId="21" w16cid:durableId="1986666334">
    <w:abstractNumId w:val="8"/>
  </w:num>
  <w:num w:numId="22" w16cid:durableId="1408067207">
    <w:abstractNumId w:val="1"/>
  </w:num>
  <w:num w:numId="23" w16cid:durableId="747968227">
    <w:abstractNumId w:val="15"/>
  </w:num>
  <w:num w:numId="24" w16cid:durableId="1925726357">
    <w:abstractNumId w:val="13"/>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55"/>
  <w:proofState w:spelling="clean" w:grammar="clean"/>
  <w:stylePaneFormatFilter w:val="3F21" w:allStyles="1" w:customStyles="0" w:latentStyles="0" w:stylesInUse="0" w:headingStyles="1" w:numberingStyles="0" w:tableStyles="0" w:directFormattingOnRuns="1" w:directFormattingOnParagraphs="1" w:directFormattingOnNumbering="1" w:directFormattingOnTables="1" w:clearFormatting="1" w:top3HeadingStyles="1"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NzSxNLAwNTY0NDUxMDRR0lEKTi0uzszPAykwqwUAL4m1uiwAAAA="/>
  </w:docVars>
  <w:rsids>
    <w:rsidRoot w:val="0045011A"/>
    <w:rsid w:val="00000107"/>
    <w:rsid w:val="000024D1"/>
    <w:rsid w:val="00004EC7"/>
    <w:rsid w:val="00004F6F"/>
    <w:rsid w:val="00006AE8"/>
    <w:rsid w:val="00006E33"/>
    <w:rsid w:val="000074D8"/>
    <w:rsid w:val="000109A6"/>
    <w:rsid w:val="00011912"/>
    <w:rsid w:val="000123A7"/>
    <w:rsid w:val="00013021"/>
    <w:rsid w:val="00013E96"/>
    <w:rsid w:val="0001468C"/>
    <w:rsid w:val="00014B7A"/>
    <w:rsid w:val="00014D88"/>
    <w:rsid w:val="0001521B"/>
    <w:rsid w:val="0001534C"/>
    <w:rsid w:val="000175D7"/>
    <w:rsid w:val="0001763A"/>
    <w:rsid w:val="000178EF"/>
    <w:rsid w:val="00017A4F"/>
    <w:rsid w:val="00020607"/>
    <w:rsid w:val="00020850"/>
    <w:rsid w:val="00020A69"/>
    <w:rsid w:val="000219C4"/>
    <w:rsid w:val="00022526"/>
    <w:rsid w:val="00022D08"/>
    <w:rsid w:val="00022D3E"/>
    <w:rsid w:val="00023086"/>
    <w:rsid w:val="000237F9"/>
    <w:rsid w:val="00023BA1"/>
    <w:rsid w:val="00023E5D"/>
    <w:rsid w:val="00025B5E"/>
    <w:rsid w:val="00026E42"/>
    <w:rsid w:val="000303BE"/>
    <w:rsid w:val="00030726"/>
    <w:rsid w:val="00030CF4"/>
    <w:rsid w:val="0003146C"/>
    <w:rsid w:val="000316D7"/>
    <w:rsid w:val="00031E54"/>
    <w:rsid w:val="00031FB5"/>
    <w:rsid w:val="000324FE"/>
    <w:rsid w:val="0003341D"/>
    <w:rsid w:val="00033771"/>
    <w:rsid w:val="00034A66"/>
    <w:rsid w:val="000357AF"/>
    <w:rsid w:val="00036683"/>
    <w:rsid w:val="00036D28"/>
    <w:rsid w:val="0003750F"/>
    <w:rsid w:val="00040D64"/>
    <w:rsid w:val="00040D82"/>
    <w:rsid w:val="00040DDD"/>
    <w:rsid w:val="0004124B"/>
    <w:rsid w:val="0004279A"/>
    <w:rsid w:val="00042AFC"/>
    <w:rsid w:val="00043417"/>
    <w:rsid w:val="0004489B"/>
    <w:rsid w:val="00045CCB"/>
    <w:rsid w:val="0004615A"/>
    <w:rsid w:val="00047239"/>
    <w:rsid w:val="00051A3C"/>
    <w:rsid w:val="0005273D"/>
    <w:rsid w:val="00052860"/>
    <w:rsid w:val="000546FA"/>
    <w:rsid w:val="000547C6"/>
    <w:rsid w:val="00054E2B"/>
    <w:rsid w:val="00054FDA"/>
    <w:rsid w:val="0005599C"/>
    <w:rsid w:val="00055C33"/>
    <w:rsid w:val="00055E6B"/>
    <w:rsid w:val="00056B92"/>
    <w:rsid w:val="00060ECB"/>
    <w:rsid w:val="00061888"/>
    <w:rsid w:val="0006220B"/>
    <w:rsid w:val="00062538"/>
    <w:rsid w:val="00062E19"/>
    <w:rsid w:val="000637DC"/>
    <w:rsid w:val="000652BC"/>
    <w:rsid w:val="000653C0"/>
    <w:rsid w:val="00065B12"/>
    <w:rsid w:val="0006645D"/>
    <w:rsid w:val="00067121"/>
    <w:rsid w:val="00070C3E"/>
    <w:rsid w:val="000716FE"/>
    <w:rsid w:val="00071825"/>
    <w:rsid w:val="00072138"/>
    <w:rsid w:val="000735F0"/>
    <w:rsid w:val="00073AEA"/>
    <w:rsid w:val="0007461D"/>
    <w:rsid w:val="00074663"/>
    <w:rsid w:val="00075122"/>
    <w:rsid w:val="00076870"/>
    <w:rsid w:val="000769E2"/>
    <w:rsid w:val="0008080B"/>
    <w:rsid w:val="000811B0"/>
    <w:rsid w:val="00081EFE"/>
    <w:rsid w:val="00082D51"/>
    <w:rsid w:val="00082DD2"/>
    <w:rsid w:val="00083062"/>
    <w:rsid w:val="000833C3"/>
    <w:rsid w:val="00083400"/>
    <w:rsid w:val="00083B6F"/>
    <w:rsid w:val="00084195"/>
    <w:rsid w:val="00085E2C"/>
    <w:rsid w:val="000868A2"/>
    <w:rsid w:val="00086D30"/>
    <w:rsid w:val="00087E22"/>
    <w:rsid w:val="00092352"/>
    <w:rsid w:val="00093CF1"/>
    <w:rsid w:val="00095653"/>
    <w:rsid w:val="0009746D"/>
    <w:rsid w:val="000974C7"/>
    <w:rsid w:val="00097B50"/>
    <w:rsid w:val="000A0475"/>
    <w:rsid w:val="000A0B62"/>
    <w:rsid w:val="000A12FD"/>
    <w:rsid w:val="000A4672"/>
    <w:rsid w:val="000A4D31"/>
    <w:rsid w:val="000A5202"/>
    <w:rsid w:val="000A5923"/>
    <w:rsid w:val="000A69A8"/>
    <w:rsid w:val="000A75EB"/>
    <w:rsid w:val="000A79B0"/>
    <w:rsid w:val="000A7FE7"/>
    <w:rsid w:val="000B0F41"/>
    <w:rsid w:val="000B0F49"/>
    <w:rsid w:val="000B32D7"/>
    <w:rsid w:val="000B3512"/>
    <w:rsid w:val="000B3DD5"/>
    <w:rsid w:val="000B44B1"/>
    <w:rsid w:val="000B4731"/>
    <w:rsid w:val="000B4751"/>
    <w:rsid w:val="000B59EB"/>
    <w:rsid w:val="000B5EAF"/>
    <w:rsid w:val="000B63AC"/>
    <w:rsid w:val="000B72C8"/>
    <w:rsid w:val="000B7A24"/>
    <w:rsid w:val="000C127B"/>
    <w:rsid w:val="000C1772"/>
    <w:rsid w:val="000C245F"/>
    <w:rsid w:val="000C279B"/>
    <w:rsid w:val="000C2E4D"/>
    <w:rsid w:val="000C46B5"/>
    <w:rsid w:val="000C4CBF"/>
    <w:rsid w:val="000C4FC3"/>
    <w:rsid w:val="000C54CF"/>
    <w:rsid w:val="000C54E1"/>
    <w:rsid w:val="000C6997"/>
    <w:rsid w:val="000C7733"/>
    <w:rsid w:val="000C79F1"/>
    <w:rsid w:val="000C7DBB"/>
    <w:rsid w:val="000D0EC3"/>
    <w:rsid w:val="000D171B"/>
    <w:rsid w:val="000D19B7"/>
    <w:rsid w:val="000D310A"/>
    <w:rsid w:val="000D37F1"/>
    <w:rsid w:val="000D38C7"/>
    <w:rsid w:val="000D3CD3"/>
    <w:rsid w:val="000D4474"/>
    <w:rsid w:val="000D494A"/>
    <w:rsid w:val="000D5FE3"/>
    <w:rsid w:val="000D6523"/>
    <w:rsid w:val="000D6EFB"/>
    <w:rsid w:val="000D77C3"/>
    <w:rsid w:val="000E1442"/>
    <w:rsid w:val="000E1922"/>
    <w:rsid w:val="000E2E4A"/>
    <w:rsid w:val="000E3B72"/>
    <w:rsid w:val="000E4853"/>
    <w:rsid w:val="000E4887"/>
    <w:rsid w:val="000E5348"/>
    <w:rsid w:val="000E6453"/>
    <w:rsid w:val="000E7D31"/>
    <w:rsid w:val="000F0F78"/>
    <w:rsid w:val="000F1712"/>
    <w:rsid w:val="000F3640"/>
    <w:rsid w:val="000F3EAF"/>
    <w:rsid w:val="000F4357"/>
    <w:rsid w:val="000F4EA3"/>
    <w:rsid w:val="000F5ADA"/>
    <w:rsid w:val="000F5C77"/>
    <w:rsid w:val="00100E57"/>
    <w:rsid w:val="00101E66"/>
    <w:rsid w:val="00102360"/>
    <w:rsid w:val="0010322E"/>
    <w:rsid w:val="001049C7"/>
    <w:rsid w:val="0010719A"/>
    <w:rsid w:val="00107B39"/>
    <w:rsid w:val="00107C82"/>
    <w:rsid w:val="001106A8"/>
    <w:rsid w:val="00111376"/>
    <w:rsid w:val="00111E36"/>
    <w:rsid w:val="00112774"/>
    <w:rsid w:val="001139C3"/>
    <w:rsid w:val="00115024"/>
    <w:rsid w:val="00116961"/>
    <w:rsid w:val="00117CD8"/>
    <w:rsid w:val="00120652"/>
    <w:rsid w:val="00120B0B"/>
    <w:rsid w:val="00121ABD"/>
    <w:rsid w:val="00121D0C"/>
    <w:rsid w:val="00121F3C"/>
    <w:rsid w:val="001225E6"/>
    <w:rsid w:val="00122928"/>
    <w:rsid w:val="001245D4"/>
    <w:rsid w:val="001258C1"/>
    <w:rsid w:val="00125C2D"/>
    <w:rsid w:val="001268FD"/>
    <w:rsid w:val="00127051"/>
    <w:rsid w:val="00127A30"/>
    <w:rsid w:val="0013072C"/>
    <w:rsid w:val="001308BE"/>
    <w:rsid w:val="00130AF4"/>
    <w:rsid w:val="0013189F"/>
    <w:rsid w:val="0013222E"/>
    <w:rsid w:val="00132FE6"/>
    <w:rsid w:val="00133134"/>
    <w:rsid w:val="001340C3"/>
    <w:rsid w:val="001368D7"/>
    <w:rsid w:val="00137034"/>
    <w:rsid w:val="001371A0"/>
    <w:rsid w:val="00141827"/>
    <w:rsid w:val="00143794"/>
    <w:rsid w:val="00143AF4"/>
    <w:rsid w:val="00143F0E"/>
    <w:rsid w:val="001449FD"/>
    <w:rsid w:val="00144B9C"/>
    <w:rsid w:val="00146112"/>
    <w:rsid w:val="0014664B"/>
    <w:rsid w:val="00146F87"/>
    <w:rsid w:val="001518DD"/>
    <w:rsid w:val="00152F86"/>
    <w:rsid w:val="0015421D"/>
    <w:rsid w:val="00154F17"/>
    <w:rsid w:val="001551F4"/>
    <w:rsid w:val="00155709"/>
    <w:rsid w:val="001572FD"/>
    <w:rsid w:val="00160BC0"/>
    <w:rsid w:val="0016173C"/>
    <w:rsid w:val="0016201D"/>
    <w:rsid w:val="00162FDB"/>
    <w:rsid w:val="001630CA"/>
    <w:rsid w:val="0016320B"/>
    <w:rsid w:val="001639D0"/>
    <w:rsid w:val="00163F60"/>
    <w:rsid w:val="00163FCB"/>
    <w:rsid w:val="001646E7"/>
    <w:rsid w:val="00165B4A"/>
    <w:rsid w:val="00165D53"/>
    <w:rsid w:val="001672C0"/>
    <w:rsid w:val="00172789"/>
    <w:rsid w:val="00174CF5"/>
    <w:rsid w:val="00176FA6"/>
    <w:rsid w:val="00180349"/>
    <w:rsid w:val="00180913"/>
    <w:rsid w:val="00180997"/>
    <w:rsid w:val="00180D4B"/>
    <w:rsid w:val="00184112"/>
    <w:rsid w:val="00184589"/>
    <w:rsid w:val="0018746F"/>
    <w:rsid w:val="001874EE"/>
    <w:rsid w:val="001876A9"/>
    <w:rsid w:val="00190374"/>
    <w:rsid w:val="00190B56"/>
    <w:rsid w:val="001917BC"/>
    <w:rsid w:val="0019360C"/>
    <w:rsid w:val="00193769"/>
    <w:rsid w:val="00193896"/>
    <w:rsid w:val="001963CF"/>
    <w:rsid w:val="001965DA"/>
    <w:rsid w:val="001966AB"/>
    <w:rsid w:val="0019733E"/>
    <w:rsid w:val="00197BAD"/>
    <w:rsid w:val="001A0AEE"/>
    <w:rsid w:val="001A17E1"/>
    <w:rsid w:val="001A1C13"/>
    <w:rsid w:val="001A256D"/>
    <w:rsid w:val="001A2628"/>
    <w:rsid w:val="001A3061"/>
    <w:rsid w:val="001A33F3"/>
    <w:rsid w:val="001A37B6"/>
    <w:rsid w:val="001A4574"/>
    <w:rsid w:val="001A46E3"/>
    <w:rsid w:val="001A57D2"/>
    <w:rsid w:val="001A581E"/>
    <w:rsid w:val="001A5AB0"/>
    <w:rsid w:val="001A6A88"/>
    <w:rsid w:val="001A6C34"/>
    <w:rsid w:val="001B0263"/>
    <w:rsid w:val="001B1F72"/>
    <w:rsid w:val="001B2D02"/>
    <w:rsid w:val="001B36F7"/>
    <w:rsid w:val="001B444A"/>
    <w:rsid w:val="001B4B1D"/>
    <w:rsid w:val="001B6E1B"/>
    <w:rsid w:val="001C1251"/>
    <w:rsid w:val="001C1524"/>
    <w:rsid w:val="001C1900"/>
    <w:rsid w:val="001C22DD"/>
    <w:rsid w:val="001C3AAD"/>
    <w:rsid w:val="001C3B7C"/>
    <w:rsid w:val="001C5BD8"/>
    <w:rsid w:val="001C636F"/>
    <w:rsid w:val="001C7677"/>
    <w:rsid w:val="001C7C4D"/>
    <w:rsid w:val="001C7D08"/>
    <w:rsid w:val="001C7DA8"/>
    <w:rsid w:val="001D06A6"/>
    <w:rsid w:val="001D0979"/>
    <w:rsid w:val="001D1F45"/>
    <w:rsid w:val="001D2084"/>
    <w:rsid w:val="001D2404"/>
    <w:rsid w:val="001D2BD2"/>
    <w:rsid w:val="001D2DA9"/>
    <w:rsid w:val="001D3243"/>
    <w:rsid w:val="001D365D"/>
    <w:rsid w:val="001D4369"/>
    <w:rsid w:val="001D4AB2"/>
    <w:rsid w:val="001D6D93"/>
    <w:rsid w:val="001D766B"/>
    <w:rsid w:val="001E0E50"/>
    <w:rsid w:val="001E1621"/>
    <w:rsid w:val="001E1A51"/>
    <w:rsid w:val="001E1C93"/>
    <w:rsid w:val="001E56AA"/>
    <w:rsid w:val="001E56BE"/>
    <w:rsid w:val="001E5EC7"/>
    <w:rsid w:val="001E68FD"/>
    <w:rsid w:val="001F0A90"/>
    <w:rsid w:val="001F1018"/>
    <w:rsid w:val="001F11FC"/>
    <w:rsid w:val="001F24C2"/>
    <w:rsid w:val="001F26B9"/>
    <w:rsid w:val="001F2F4D"/>
    <w:rsid w:val="001F327F"/>
    <w:rsid w:val="001F3B0B"/>
    <w:rsid w:val="001F43BA"/>
    <w:rsid w:val="001F547F"/>
    <w:rsid w:val="001F5FC2"/>
    <w:rsid w:val="002001EC"/>
    <w:rsid w:val="00200AB2"/>
    <w:rsid w:val="00202591"/>
    <w:rsid w:val="00202727"/>
    <w:rsid w:val="00202E7E"/>
    <w:rsid w:val="00203396"/>
    <w:rsid w:val="00205653"/>
    <w:rsid w:val="002060AE"/>
    <w:rsid w:val="00206F83"/>
    <w:rsid w:val="00207944"/>
    <w:rsid w:val="00210BDD"/>
    <w:rsid w:val="002113EA"/>
    <w:rsid w:val="00211E5E"/>
    <w:rsid w:val="00212CE1"/>
    <w:rsid w:val="002137A0"/>
    <w:rsid w:val="00214A50"/>
    <w:rsid w:val="00215508"/>
    <w:rsid w:val="0021736D"/>
    <w:rsid w:val="00217A0F"/>
    <w:rsid w:val="002209AA"/>
    <w:rsid w:val="00220F87"/>
    <w:rsid w:val="002218DA"/>
    <w:rsid w:val="00221A9F"/>
    <w:rsid w:val="00221EDE"/>
    <w:rsid w:val="002224EA"/>
    <w:rsid w:val="00222563"/>
    <w:rsid w:val="00223889"/>
    <w:rsid w:val="00223DE9"/>
    <w:rsid w:val="002242D8"/>
    <w:rsid w:val="002248DF"/>
    <w:rsid w:val="00225603"/>
    <w:rsid w:val="00225D7D"/>
    <w:rsid w:val="00226338"/>
    <w:rsid w:val="00227865"/>
    <w:rsid w:val="00227E4F"/>
    <w:rsid w:val="00230E2F"/>
    <w:rsid w:val="002313F4"/>
    <w:rsid w:val="00231E8E"/>
    <w:rsid w:val="002320C4"/>
    <w:rsid w:val="0023236C"/>
    <w:rsid w:val="00233D0A"/>
    <w:rsid w:val="002340A9"/>
    <w:rsid w:val="0023433F"/>
    <w:rsid w:val="00234E82"/>
    <w:rsid w:val="00235D26"/>
    <w:rsid w:val="002360E9"/>
    <w:rsid w:val="00237094"/>
    <w:rsid w:val="00237692"/>
    <w:rsid w:val="002407A1"/>
    <w:rsid w:val="00240A4A"/>
    <w:rsid w:val="00240F31"/>
    <w:rsid w:val="00240F72"/>
    <w:rsid w:val="002416C9"/>
    <w:rsid w:val="00242EB4"/>
    <w:rsid w:val="0024397E"/>
    <w:rsid w:val="00243F56"/>
    <w:rsid w:val="00244FCB"/>
    <w:rsid w:val="00245316"/>
    <w:rsid w:val="00245ACB"/>
    <w:rsid w:val="00245DC6"/>
    <w:rsid w:val="00245FB3"/>
    <w:rsid w:val="00246DF1"/>
    <w:rsid w:val="00247078"/>
    <w:rsid w:val="0024752C"/>
    <w:rsid w:val="00247EEE"/>
    <w:rsid w:val="00250467"/>
    <w:rsid w:val="00250D5E"/>
    <w:rsid w:val="0025123D"/>
    <w:rsid w:val="00251BBB"/>
    <w:rsid w:val="00251DE4"/>
    <w:rsid w:val="00252990"/>
    <w:rsid w:val="00252A06"/>
    <w:rsid w:val="0025317A"/>
    <w:rsid w:val="00254077"/>
    <w:rsid w:val="0025471B"/>
    <w:rsid w:val="00255881"/>
    <w:rsid w:val="002574F4"/>
    <w:rsid w:val="00260A1B"/>
    <w:rsid w:val="00260F13"/>
    <w:rsid w:val="0026184B"/>
    <w:rsid w:val="002621D4"/>
    <w:rsid w:val="002637C8"/>
    <w:rsid w:val="00263EB7"/>
    <w:rsid w:val="002647E8"/>
    <w:rsid w:val="00264D06"/>
    <w:rsid w:val="00265A1D"/>
    <w:rsid w:val="002661E0"/>
    <w:rsid w:val="00270A68"/>
    <w:rsid w:val="002719EF"/>
    <w:rsid w:val="002726B3"/>
    <w:rsid w:val="00273684"/>
    <w:rsid w:val="00273CBC"/>
    <w:rsid w:val="00274DE1"/>
    <w:rsid w:val="002750B2"/>
    <w:rsid w:val="002803E3"/>
    <w:rsid w:val="002815D8"/>
    <w:rsid w:val="002825D8"/>
    <w:rsid w:val="002838AD"/>
    <w:rsid w:val="0028533C"/>
    <w:rsid w:val="00285FC1"/>
    <w:rsid w:val="00286052"/>
    <w:rsid w:val="00286248"/>
    <w:rsid w:val="00286B56"/>
    <w:rsid w:val="00286F62"/>
    <w:rsid w:val="00287102"/>
    <w:rsid w:val="00287BBD"/>
    <w:rsid w:val="00293087"/>
    <w:rsid w:val="00293A26"/>
    <w:rsid w:val="00294816"/>
    <w:rsid w:val="0029544E"/>
    <w:rsid w:val="00295F79"/>
    <w:rsid w:val="002960F3"/>
    <w:rsid w:val="002A0A09"/>
    <w:rsid w:val="002A1EF4"/>
    <w:rsid w:val="002A353D"/>
    <w:rsid w:val="002A37E5"/>
    <w:rsid w:val="002A410F"/>
    <w:rsid w:val="002A4CA9"/>
    <w:rsid w:val="002A66C6"/>
    <w:rsid w:val="002A6880"/>
    <w:rsid w:val="002A69D7"/>
    <w:rsid w:val="002A773B"/>
    <w:rsid w:val="002B3273"/>
    <w:rsid w:val="002B356A"/>
    <w:rsid w:val="002B3A3F"/>
    <w:rsid w:val="002B43E0"/>
    <w:rsid w:val="002B46FF"/>
    <w:rsid w:val="002B6ED7"/>
    <w:rsid w:val="002B793B"/>
    <w:rsid w:val="002C05DB"/>
    <w:rsid w:val="002C1D94"/>
    <w:rsid w:val="002C2904"/>
    <w:rsid w:val="002C3231"/>
    <w:rsid w:val="002C366F"/>
    <w:rsid w:val="002C3B55"/>
    <w:rsid w:val="002C4ECC"/>
    <w:rsid w:val="002C557B"/>
    <w:rsid w:val="002C5CDB"/>
    <w:rsid w:val="002C5F2D"/>
    <w:rsid w:val="002D1892"/>
    <w:rsid w:val="002D337F"/>
    <w:rsid w:val="002D345B"/>
    <w:rsid w:val="002D383B"/>
    <w:rsid w:val="002D3A88"/>
    <w:rsid w:val="002D48FA"/>
    <w:rsid w:val="002D4C97"/>
    <w:rsid w:val="002D5030"/>
    <w:rsid w:val="002D61D6"/>
    <w:rsid w:val="002D724B"/>
    <w:rsid w:val="002D75DC"/>
    <w:rsid w:val="002E01A9"/>
    <w:rsid w:val="002E16B7"/>
    <w:rsid w:val="002E224E"/>
    <w:rsid w:val="002E3482"/>
    <w:rsid w:val="002E3C18"/>
    <w:rsid w:val="002E52D5"/>
    <w:rsid w:val="002E5ECA"/>
    <w:rsid w:val="002E5F7D"/>
    <w:rsid w:val="002E5FB4"/>
    <w:rsid w:val="002F03B0"/>
    <w:rsid w:val="002F0BBF"/>
    <w:rsid w:val="002F19EE"/>
    <w:rsid w:val="002F2CFD"/>
    <w:rsid w:val="002F4D94"/>
    <w:rsid w:val="002F4F0A"/>
    <w:rsid w:val="002F50F2"/>
    <w:rsid w:val="002F5189"/>
    <w:rsid w:val="002F53E0"/>
    <w:rsid w:val="002F5B20"/>
    <w:rsid w:val="002F5BD2"/>
    <w:rsid w:val="002F619A"/>
    <w:rsid w:val="002F703B"/>
    <w:rsid w:val="003006BD"/>
    <w:rsid w:val="003013EA"/>
    <w:rsid w:val="00302070"/>
    <w:rsid w:val="00302E3B"/>
    <w:rsid w:val="00303E9A"/>
    <w:rsid w:val="00303F1C"/>
    <w:rsid w:val="003040F9"/>
    <w:rsid w:val="003041B9"/>
    <w:rsid w:val="003049B1"/>
    <w:rsid w:val="0030507D"/>
    <w:rsid w:val="00305800"/>
    <w:rsid w:val="00305815"/>
    <w:rsid w:val="003063DD"/>
    <w:rsid w:val="00306642"/>
    <w:rsid w:val="00307476"/>
    <w:rsid w:val="0031090B"/>
    <w:rsid w:val="00310C22"/>
    <w:rsid w:val="0031232D"/>
    <w:rsid w:val="00313EF6"/>
    <w:rsid w:val="0031438C"/>
    <w:rsid w:val="0031441B"/>
    <w:rsid w:val="003146EA"/>
    <w:rsid w:val="0031495C"/>
    <w:rsid w:val="00316BE0"/>
    <w:rsid w:val="00316C38"/>
    <w:rsid w:val="00320674"/>
    <w:rsid w:val="0032112D"/>
    <w:rsid w:val="00321598"/>
    <w:rsid w:val="00321CE2"/>
    <w:rsid w:val="0032222E"/>
    <w:rsid w:val="0032308E"/>
    <w:rsid w:val="00323771"/>
    <w:rsid w:val="00324AE7"/>
    <w:rsid w:val="0032589C"/>
    <w:rsid w:val="00327B20"/>
    <w:rsid w:val="00330585"/>
    <w:rsid w:val="003305D0"/>
    <w:rsid w:val="00330C4C"/>
    <w:rsid w:val="0033171A"/>
    <w:rsid w:val="0033188C"/>
    <w:rsid w:val="0033393B"/>
    <w:rsid w:val="00334677"/>
    <w:rsid w:val="00334F2F"/>
    <w:rsid w:val="00335130"/>
    <w:rsid w:val="00335328"/>
    <w:rsid w:val="00336A5F"/>
    <w:rsid w:val="003371E7"/>
    <w:rsid w:val="003373A9"/>
    <w:rsid w:val="003379A8"/>
    <w:rsid w:val="003401DF"/>
    <w:rsid w:val="003404F3"/>
    <w:rsid w:val="00340B31"/>
    <w:rsid w:val="003416D4"/>
    <w:rsid w:val="00341E73"/>
    <w:rsid w:val="00341EBC"/>
    <w:rsid w:val="00342BB5"/>
    <w:rsid w:val="003435B6"/>
    <w:rsid w:val="00343709"/>
    <w:rsid w:val="0034451A"/>
    <w:rsid w:val="00345359"/>
    <w:rsid w:val="0034572D"/>
    <w:rsid w:val="00346B3E"/>
    <w:rsid w:val="00347B18"/>
    <w:rsid w:val="00347D8D"/>
    <w:rsid w:val="00347FA7"/>
    <w:rsid w:val="0035039F"/>
    <w:rsid w:val="00350B74"/>
    <w:rsid w:val="00350D2E"/>
    <w:rsid w:val="00350F52"/>
    <w:rsid w:val="003511AA"/>
    <w:rsid w:val="003511B0"/>
    <w:rsid w:val="00351E1D"/>
    <w:rsid w:val="00351F30"/>
    <w:rsid w:val="0035294E"/>
    <w:rsid w:val="00352B1B"/>
    <w:rsid w:val="00353776"/>
    <w:rsid w:val="00353EB7"/>
    <w:rsid w:val="00354286"/>
    <w:rsid w:val="00356DF9"/>
    <w:rsid w:val="00356E77"/>
    <w:rsid w:val="00356E7A"/>
    <w:rsid w:val="003579BB"/>
    <w:rsid w:val="00357CF6"/>
    <w:rsid w:val="0036047F"/>
    <w:rsid w:val="0036328F"/>
    <w:rsid w:val="00363510"/>
    <w:rsid w:val="00363E91"/>
    <w:rsid w:val="00364B70"/>
    <w:rsid w:val="003653E1"/>
    <w:rsid w:val="00365496"/>
    <w:rsid w:val="00365CAB"/>
    <w:rsid w:val="00367421"/>
    <w:rsid w:val="00367A2E"/>
    <w:rsid w:val="00370ED9"/>
    <w:rsid w:val="00371937"/>
    <w:rsid w:val="00372531"/>
    <w:rsid w:val="00372663"/>
    <w:rsid w:val="00373E76"/>
    <w:rsid w:val="00374961"/>
    <w:rsid w:val="00374CE3"/>
    <w:rsid w:val="00375546"/>
    <w:rsid w:val="0037570E"/>
    <w:rsid w:val="0037698B"/>
    <w:rsid w:val="00377D71"/>
    <w:rsid w:val="003809C5"/>
    <w:rsid w:val="00382E67"/>
    <w:rsid w:val="00383CF9"/>
    <w:rsid w:val="00384457"/>
    <w:rsid w:val="00384726"/>
    <w:rsid w:val="003877B8"/>
    <w:rsid w:val="00387C02"/>
    <w:rsid w:val="00391718"/>
    <w:rsid w:val="003924E9"/>
    <w:rsid w:val="00392790"/>
    <w:rsid w:val="003930A4"/>
    <w:rsid w:val="00394249"/>
    <w:rsid w:val="003966B6"/>
    <w:rsid w:val="0039690A"/>
    <w:rsid w:val="00397C45"/>
    <w:rsid w:val="00397F22"/>
    <w:rsid w:val="003A09D9"/>
    <w:rsid w:val="003A0C9E"/>
    <w:rsid w:val="003A1B20"/>
    <w:rsid w:val="003A32B8"/>
    <w:rsid w:val="003A6035"/>
    <w:rsid w:val="003A641F"/>
    <w:rsid w:val="003A6C3F"/>
    <w:rsid w:val="003A7413"/>
    <w:rsid w:val="003A7E90"/>
    <w:rsid w:val="003B0810"/>
    <w:rsid w:val="003B1295"/>
    <w:rsid w:val="003B2E75"/>
    <w:rsid w:val="003B3304"/>
    <w:rsid w:val="003B3911"/>
    <w:rsid w:val="003B403B"/>
    <w:rsid w:val="003B47EB"/>
    <w:rsid w:val="003B50A8"/>
    <w:rsid w:val="003B587E"/>
    <w:rsid w:val="003B5F67"/>
    <w:rsid w:val="003B6136"/>
    <w:rsid w:val="003B7B7E"/>
    <w:rsid w:val="003C0983"/>
    <w:rsid w:val="003C184A"/>
    <w:rsid w:val="003C1F38"/>
    <w:rsid w:val="003C3066"/>
    <w:rsid w:val="003C4151"/>
    <w:rsid w:val="003C59E5"/>
    <w:rsid w:val="003C5D30"/>
    <w:rsid w:val="003D06F3"/>
    <w:rsid w:val="003D0C35"/>
    <w:rsid w:val="003D0F00"/>
    <w:rsid w:val="003D2599"/>
    <w:rsid w:val="003D2F6E"/>
    <w:rsid w:val="003D3FA3"/>
    <w:rsid w:val="003D412F"/>
    <w:rsid w:val="003D4378"/>
    <w:rsid w:val="003D616E"/>
    <w:rsid w:val="003D7631"/>
    <w:rsid w:val="003E041D"/>
    <w:rsid w:val="003E0541"/>
    <w:rsid w:val="003E0A1D"/>
    <w:rsid w:val="003E0E4A"/>
    <w:rsid w:val="003E1C16"/>
    <w:rsid w:val="003E20B4"/>
    <w:rsid w:val="003E2E9B"/>
    <w:rsid w:val="003E3511"/>
    <w:rsid w:val="003E3B18"/>
    <w:rsid w:val="003E3E16"/>
    <w:rsid w:val="003E685D"/>
    <w:rsid w:val="003E6A12"/>
    <w:rsid w:val="003E6E41"/>
    <w:rsid w:val="003F165A"/>
    <w:rsid w:val="003F2797"/>
    <w:rsid w:val="003F29AA"/>
    <w:rsid w:val="003F2DB7"/>
    <w:rsid w:val="003F329D"/>
    <w:rsid w:val="003F64B4"/>
    <w:rsid w:val="00401250"/>
    <w:rsid w:val="00401D40"/>
    <w:rsid w:val="00402D9D"/>
    <w:rsid w:val="00403781"/>
    <w:rsid w:val="0040399E"/>
    <w:rsid w:val="00403AF9"/>
    <w:rsid w:val="00403FC0"/>
    <w:rsid w:val="0040532C"/>
    <w:rsid w:val="00405FAF"/>
    <w:rsid w:val="004063A9"/>
    <w:rsid w:val="00406C18"/>
    <w:rsid w:val="004104FB"/>
    <w:rsid w:val="0041149B"/>
    <w:rsid w:val="00411CE9"/>
    <w:rsid w:val="00411F29"/>
    <w:rsid w:val="00413058"/>
    <w:rsid w:val="00413687"/>
    <w:rsid w:val="00414CBC"/>
    <w:rsid w:val="004170B0"/>
    <w:rsid w:val="0041732C"/>
    <w:rsid w:val="00420404"/>
    <w:rsid w:val="004225EC"/>
    <w:rsid w:val="00423F6B"/>
    <w:rsid w:val="00424439"/>
    <w:rsid w:val="00424524"/>
    <w:rsid w:val="00425E0B"/>
    <w:rsid w:val="00427150"/>
    <w:rsid w:val="004274F2"/>
    <w:rsid w:val="00427F03"/>
    <w:rsid w:val="00430E82"/>
    <w:rsid w:val="00430FEE"/>
    <w:rsid w:val="0043212D"/>
    <w:rsid w:val="0043318C"/>
    <w:rsid w:val="004337D0"/>
    <w:rsid w:val="00433B97"/>
    <w:rsid w:val="00433E65"/>
    <w:rsid w:val="004347EA"/>
    <w:rsid w:val="004361FA"/>
    <w:rsid w:val="00436638"/>
    <w:rsid w:val="004371CD"/>
    <w:rsid w:val="0043786D"/>
    <w:rsid w:val="00440452"/>
    <w:rsid w:val="0044117F"/>
    <w:rsid w:val="00441FFC"/>
    <w:rsid w:val="00443AC9"/>
    <w:rsid w:val="0045011A"/>
    <w:rsid w:val="004516BB"/>
    <w:rsid w:val="00452300"/>
    <w:rsid w:val="0045295B"/>
    <w:rsid w:val="00455096"/>
    <w:rsid w:val="00455CC6"/>
    <w:rsid w:val="00456D3E"/>
    <w:rsid w:val="004578D9"/>
    <w:rsid w:val="00457BE1"/>
    <w:rsid w:val="004604A9"/>
    <w:rsid w:val="004606EB"/>
    <w:rsid w:val="00461550"/>
    <w:rsid w:val="0046196F"/>
    <w:rsid w:val="00461F23"/>
    <w:rsid w:val="00462D0A"/>
    <w:rsid w:val="00462E1F"/>
    <w:rsid w:val="0046314D"/>
    <w:rsid w:val="00463EA2"/>
    <w:rsid w:val="00464C56"/>
    <w:rsid w:val="0046629B"/>
    <w:rsid w:val="00466852"/>
    <w:rsid w:val="004668C6"/>
    <w:rsid w:val="00467084"/>
    <w:rsid w:val="00470A79"/>
    <w:rsid w:val="00470D97"/>
    <w:rsid w:val="00471617"/>
    <w:rsid w:val="004722DA"/>
    <w:rsid w:val="004739C1"/>
    <w:rsid w:val="004767DF"/>
    <w:rsid w:val="00476BDD"/>
    <w:rsid w:val="00476FE7"/>
    <w:rsid w:val="0047707A"/>
    <w:rsid w:val="00477FD1"/>
    <w:rsid w:val="0048030F"/>
    <w:rsid w:val="004808D5"/>
    <w:rsid w:val="00480B77"/>
    <w:rsid w:val="00480CFB"/>
    <w:rsid w:val="00480F9F"/>
    <w:rsid w:val="00481C7A"/>
    <w:rsid w:val="004823DA"/>
    <w:rsid w:val="00482E47"/>
    <w:rsid w:val="00485032"/>
    <w:rsid w:val="0048509B"/>
    <w:rsid w:val="0048510F"/>
    <w:rsid w:val="00486767"/>
    <w:rsid w:val="0048701D"/>
    <w:rsid w:val="004871BF"/>
    <w:rsid w:val="00487465"/>
    <w:rsid w:val="004905BA"/>
    <w:rsid w:val="004912F2"/>
    <w:rsid w:val="00491A11"/>
    <w:rsid w:val="0049332C"/>
    <w:rsid w:val="00494D05"/>
    <w:rsid w:val="004963EB"/>
    <w:rsid w:val="00496D13"/>
    <w:rsid w:val="00497C47"/>
    <w:rsid w:val="004A04D6"/>
    <w:rsid w:val="004A18C0"/>
    <w:rsid w:val="004A1F5C"/>
    <w:rsid w:val="004A363A"/>
    <w:rsid w:val="004A4828"/>
    <w:rsid w:val="004A4B0D"/>
    <w:rsid w:val="004A6A17"/>
    <w:rsid w:val="004A6DA4"/>
    <w:rsid w:val="004A71A5"/>
    <w:rsid w:val="004A71DE"/>
    <w:rsid w:val="004B15AB"/>
    <w:rsid w:val="004B2397"/>
    <w:rsid w:val="004B2CDB"/>
    <w:rsid w:val="004B512D"/>
    <w:rsid w:val="004B633C"/>
    <w:rsid w:val="004B636E"/>
    <w:rsid w:val="004B7709"/>
    <w:rsid w:val="004B7A85"/>
    <w:rsid w:val="004C0F41"/>
    <w:rsid w:val="004C1714"/>
    <w:rsid w:val="004C3620"/>
    <w:rsid w:val="004C4BA1"/>
    <w:rsid w:val="004C4C5E"/>
    <w:rsid w:val="004C6ED3"/>
    <w:rsid w:val="004C775E"/>
    <w:rsid w:val="004D0606"/>
    <w:rsid w:val="004D1FC0"/>
    <w:rsid w:val="004D2C72"/>
    <w:rsid w:val="004D2DFD"/>
    <w:rsid w:val="004D33D4"/>
    <w:rsid w:val="004D3937"/>
    <w:rsid w:val="004D41BA"/>
    <w:rsid w:val="004D44D8"/>
    <w:rsid w:val="004D653F"/>
    <w:rsid w:val="004D73F8"/>
    <w:rsid w:val="004D768B"/>
    <w:rsid w:val="004D784E"/>
    <w:rsid w:val="004D799A"/>
    <w:rsid w:val="004E2E7D"/>
    <w:rsid w:val="004E3384"/>
    <w:rsid w:val="004E5241"/>
    <w:rsid w:val="004E58EB"/>
    <w:rsid w:val="004E6CAD"/>
    <w:rsid w:val="004F021C"/>
    <w:rsid w:val="004F141B"/>
    <w:rsid w:val="004F386C"/>
    <w:rsid w:val="004F3AAD"/>
    <w:rsid w:val="004F467F"/>
    <w:rsid w:val="004F5226"/>
    <w:rsid w:val="004F5714"/>
    <w:rsid w:val="004F5B5B"/>
    <w:rsid w:val="004F6258"/>
    <w:rsid w:val="004F6A0A"/>
    <w:rsid w:val="004F7A35"/>
    <w:rsid w:val="00500F5E"/>
    <w:rsid w:val="005031F1"/>
    <w:rsid w:val="00503480"/>
    <w:rsid w:val="00503738"/>
    <w:rsid w:val="0050423A"/>
    <w:rsid w:val="005045A7"/>
    <w:rsid w:val="00504DD4"/>
    <w:rsid w:val="0050519B"/>
    <w:rsid w:val="0050630E"/>
    <w:rsid w:val="00506A77"/>
    <w:rsid w:val="00506ECB"/>
    <w:rsid w:val="00506EE5"/>
    <w:rsid w:val="0050730D"/>
    <w:rsid w:val="00507C5C"/>
    <w:rsid w:val="00510580"/>
    <w:rsid w:val="00510641"/>
    <w:rsid w:val="00510BEB"/>
    <w:rsid w:val="00512B36"/>
    <w:rsid w:val="00513166"/>
    <w:rsid w:val="00513290"/>
    <w:rsid w:val="00514BD7"/>
    <w:rsid w:val="005152EC"/>
    <w:rsid w:val="00516A9F"/>
    <w:rsid w:val="00516EA4"/>
    <w:rsid w:val="00517BD8"/>
    <w:rsid w:val="0052112D"/>
    <w:rsid w:val="00521248"/>
    <w:rsid w:val="00521743"/>
    <w:rsid w:val="0052226E"/>
    <w:rsid w:val="005223E9"/>
    <w:rsid w:val="005237F1"/>
    <w:rsid w:val="00524B3B"/>
    <w:rsid w:val="00525853"/>
    <w:rsid w:val="00526494"/>
    <w:rsid w:val="00526E12"/>
    <w:rsid w:val="0053141C"/>
    <w:rsid w:val="005315EE"/>
    <w:rsid w:val="00531D59"/>
    <w:rsid w:val="00533DB6"/>
    <w:rsid w:val="00535329"/>
    <w:rsid w:val="005367A6"/>
    <w:rsid w:val="00536D10"/>
    <w:rsid w:val="0053716A"/>
    <w:rsid w:val="005375D5"/>
    <w:rsid w:val="00537B2C"/>
    <w:rsid w:val="005404F9"/>
    <w:rsid w:val="00540999"/>
    <w:rsid w:val="005409A2"/>
    <w:rsid w:val="00541806"/>
    <w:rsid w:val="00542151"/>
    <w:rsid w:val="00542CC6"/>
    <w:rsid w:val="00542FE7"/>
    <w:rsid w:val="0054318C"/>
    <w:rsid w:val="00543C98"/>
    <w:rsid w:val="00546123"/>
    <w:rsid w:val="00546D61"/>
    <w:rsid w:val="005470ED"/>
    <w:rsid w:val="00550076"/>
    <w:rsid w:val="00551F20"/>
    <w:rsid w:val="00551FAE"/>
    <w:rsid w:val="00552950"/>
    <w:rsid w:val="005539EA"/>
    <w:rsid w:val="005540AC"/>
    <w:rsid w:val="0055440E"/>
    <w:rsid w:val="00554777"/>
    <w:rsid w:val="00555417"/>
    <w:rsid w:val="00556548"/>
    <w:rsid w:val="0056049F"/>
    <w:rsid w:val="0056063F"/>
    <w:rsid w:val="00564927"/>
    <w:rsid w:val="00565223"/>
    <w:rsid w:val="005657D8"/>
    <w:rsid w:val="00565BDF"/>
    <w:rsid w:val="00565DF5"/>
    <w:rsid w:val="00565E45"/>
    <w:rsid w:val="00567608"/>
    <w:rsid w:val="00567DD4"/>
    <w:rsid w:val="00570F2D"/>
    <w:rsid w:val="005712CF"/>
    <w:rsid w:val="00571F87"/>
    <w:rsid w:val="0057208B"/>
    <w:rsid w:val="00573F8A"/>
    <w:rsid w:val="00575ACD"/>
    <w:rsid w:val="00576306"/>
    <w:rsid w:val="005764AF"/>
    <w:rsid w:val="0057670E"/>
    <w:rsid w:val="00577153"/>
    <w:rsid w:val="00577406"/>
    <w:rsid w:val="00577E5A"/>
    <w:rsid w:val="00580293"/>
    <w:rsid w:val="005808F0"/>
    <w:rsid w:val="00580E08"/>
    <w:rsid w:val="00582159"/>
    <w:rsid w:val="005822DC"/>
    <w:rsid w:val="00582803"/>
    <w:rsid w:val="00582A50"/>
    <w:rsid w:val="00582B1D"/>
    <w:rsid w:val="00582B96"/>
    <w:rsid w:val="00583025"/>
    <w:rsid w:val="00583C55"/>
    <w:rsid w:val="005848A8"/>
    <w:rsid w:val="005873DF"/>
    <w:rsid w:val="00590C60"/>
    <w:rsid w:val="00591EFE"/>
    <w:rsid w:val="00591F81"/>
    <w:rsid w:val="00593B5E"/>
    <w:rsid w:val="00593FB7"/>
    <w:rsid w:val="005941FD"/>
    <w:rsid w:val="00595393"/>
    <w:rsid w:val="00596BB9"/>
    <w:rsid w:val="005A2365"/>
    <w:rsid w:val="005A3433"/>
    <w:rsid w:val="005A354D"/>
    <w:rsid w:val="005A4382"/>
    <w:rsid w:val="005A45E4"/>
    <w:rsid w:val="005A5FAA"/>
    <w:rsid w:val="005A68DC"/>
    <w:rsid w:val="005A6A7B"/>
    <w:rsid w:val="005A718C"/>
    <w:rsid w:val="005A7AB9"/>
    <w:rsid w:val="005A7F48"/>
    <w:rsid w:val="005B070A"/>
    <w:rsid w:val="005B1361"/>
    <w:rsid w:val="005B13AA"/>
    <w:rsid w:val="005B1E93"/>
    <w:rsid w:val="005B2F2B"/>
    <w:rsid w:val="005B30C8"/>
    <w:rsid w:val="005B4559"/>
    <w:rsid w:val="005B5381"/>
    <w:rsid w:val="005B59F7"/>
    <w:rsid w:val="005B5B25"/>
    <w:rsid w:val="005B6675"/>
    <w:rsid w:val="005B7276"/>
    <w:rsid w:val="005B7597"/>
    <w:rsid w:val="005B7DBD"/>
    <w:rsid w:val="005C0D3E"/>
    <w:rsid w:val="005C14DB"/>
    <w:rsid w:val="005C1805"/>
    <w:rsid w:val="005C271B"/>
    <w:rsid w:val="005C2FE9"/>
    <w:rsid w:val="005C322C"/>
    <w:rsid w:val="005C5399"/>
    <w:rsid w:val="005C5869"/>
    <w:rsid w:val="005C5F94"/>
    <w:rsid w:val="005C7332"/>
    <w:rsid w:val="005D08C3"/>
    <w:rsid w:val="005D0F24"/>
    <w:rsid w:val="005D21CB"/>
    <w:rsid w:val="005D307E"/>
    <w:rsid w:val="005D4980"/>
    <w:rsid w:val="005D52C1"/>
    <w:rsid w:val="005D5857"/>
    <w:rsid w:val="005D5D28"/>
    <w:rsid w:val="005D7288"/>
    <w:rsid w:val="005D78E2"/>
    <w:rsid w:val="005D7999"/>
    <w:rsid w:val="005E0110"/>
    <w:rsid w:val="005E18F3"/>
    <w:rsid w:val="005E2816"/>
    <w:rsid w:val="005E3158"/>
    <w:rsid w:val="005E38BF"/>
    <w:rsid w:val="005E38D0"/>
    <w:rsid w:val="005E3D02"/>
    <w:rsid w:val="005E5D71"/>
    <w:rsid w:val="005E6BE8"/>
    <w:rsid w:val="005E7A9E"/>
    <w:rsid w:val="005F076F"/>
    <w:rsid w:val="005F0C7E"/>
    <w:rsid w:val="005F0E69"/>
    <w:rsid w:val="005F0FD6"/>
    <w:rsid w:val="005F1902"/>
    <w:rsid w:val="005F1E5B"/>
    <w:rsid w:val="005F1FFF"/>
    <w:rsid w:val="005F292E"/>
    <w:rsid w:val="005F423F"/>
    <w:rsid w:val="005F46D3"/>
    <w:rsid w:val="005F4B9F"/>
    <w:rsid w:val="005F50E0"/>
    <w:rsid w:val="005F5295"/>
    <w:rsid w:val="005F646F"/>
    <w:rsid w:val="005F7834"/>
    <w:rsid w:val="005F7C65"/>
    <w:rsid w:val="006025D5"/>
    <w:rsid w:val="00604B73"/>
    <w:rsid w:val="00605306"/>
    <w:rsid w:val="006062FD"/>
    <w:rsid w:val="0060654C"/>
    <w:rsid w:val="006078E6"/>
    <w:rsid w:val="00610917"/>
    <w:rsid w:val="0061195D"/>
    <w:rsid w:val="00612E00"/>
    <w:rsid w:val="00613A44"/>
    <w:rsid w:val="00613AF4"/>
    <w:rsid w:val="00613E83"/>
    <w:rsid w:val="0061434E"/>
    <w:rsid w:val="006154EE"/>
    <w:rsid w:val="0061664C"/>
    <w:rsid w:val="00616D78"/>
    <w:rsid w:val="0061716D"/>
    <w:rsid w:val="00617ABE"/>
    <w:rsid w:val="00617D26"/>
    <w:rsid w:val="00622BAE"/>
    <w:rsid w:val="006231D3"/>
    <w:rsid w:val="00623BA9"/>
    <w:rsid w:val="0062435B"/>
    <w:rsid w:val="00624446"/>
    <w:rsid w:val="00624A40"/>
    <w:rsid w:val="00624ADE"/>
    <w:rsid w:val="006262A9"/>
    <w:rsid w:val="006263B1"/>
    <w:rsid w:val="006275E4"/>
    <w:rsid w:val="00627786"/>
    <w:rsid w:val="0063003C"/>
    <w:rsid w:val="00632D8E"/>
    <w:rsid w:val="00633146"/>
    <w:rsid w:val="00633290"/>
    <w:rsid w:val="00634094"/>
    <w:rsid w:val="00634661"/>
    <w:rsid w:val="006356BE"/>
    <w:rsid w:val="006357B3"/>
    <w:rsid w:val="006359A0"/>
    <w:rsid w:val="00635C13"/>
    <w:rsid w:val="0063615A"/>
    <w:rsid w:val="00636DE8"/>
    <w:rsid w:val="00637F5D"/>
    <w:rsid w:val="0064072F"/>
    <w:rsid w:val="00640F5E"/>
    <w:rsid w:val="006416F8"/>
    <w:rsid w:val="00641DCA"/>
    <w:rsid w:val="00642F5C"/>
    <w:rsid w:val="0064338F"/>
    <w:rsid w:val="006433E7"/>
    <w:rsid w:val="00643C75"/>
    <w:rsid w:val="00644216"/>
    <w:rsid w:val="006449CF"/>
    <w:rsid w:val="00644B27"/>
    <w:rsid w:val="00646341"/>
    <w:rsid w:val="006475D6"/>
    <w:rsid w:val="00650936"/>
    <w:rsid w:val="00651AD4"/>
    <w:rsid w:val="00651FAD"/>
    <w:rsid w:val="00652DD2"/>
    <w:rsid w:val="006531E0"/>
    <w:rsid w:val="006544F1"/>
    <w:rsid w:val="00654C92"/>
    <w:rsid w:val="0065506E"/>
    <w:rsid w:val="0065514D"/>
    <w:rsid w:val="0065597A"/>
    <w:rsid w:val="006564AC"/>
    <w:rsid w:val="00661B85"/>
    <w:rsid w:val="00663509"/>
    <w:rsid w:val="00664646"/>
    <w:rsid w:val="006654D8"/>
    <w:rsid w:val="00665C91"/>
    <w:rsid w:val="006660BF"/>
    <w:rsid w:val="00667430"/>
    <w:rsid w:val="00667B68"/>
    <w:rsid w:val="00667C25"/>
    <w:rsid w:val="00671D90"/>
    <w:rsid w:val="006724DC"/>
    <w:rsid w:val="006727F7"/>
    <w:rsid w:val="0067309E"/>
    <w:rsid w:val="0067346D"/>
    <w:rsid w:val="006759BF"/>
    <w:rsid w:val="0067721B"/>
    <w:rsid w:val="006774D4"/>
    <w:rsid w:val="00677F35"/>
    <w:rsid w:val="00680C59"/>
    <w:rsid w:val="00681B77"/>
    <w:rsid w:val="006826F8"/>
    <w:rsid w:val="006830C0"/>
    <w:rsid w:val="00683249"/>
    <w:rsid w:val="00683917"/>
    <w:rsid w:val="00683EA2"/>
    <w:rsid w:val="00685B53"/>
    <w:rsid w:val="00685D43"/>
    <w:rsid w:val="00686B93"/>
    <w:rsid w:val="00686C48"/>
    <w:rsid w:val="006873B5"/>
    <w:rsid w:val="00687C2D"/>
    <w:rsid w:val="00690E6D"/>
    <w:rsid w:val="006919C4"/>
    <w:rsid w:val="00693667"/>
    <w:rsid w:val="00693CB8"/>
    <w:rsid w:val="00694632"/>
    <w:rsid w:val="006955DC"/>
    <w:rsid w:val="006960A4"/>
    <w:rsid w:val="0069668A"/>
    <w:rsid w:val="006A0447"/>
    <w:rsid w:val="006A0BD3"/>
    <w:rsid w:val="006A1655"/>
    <w:rsid w:val="006A354F"/>
    <w:rsid w:val="006A5379"/>
    <w:rsid w:val="006A58B7"/>
    <w:rsid w:val="006A58BA"/>
    <w:rsid w:val="006A5B36"/>
    <w:rsid w:val="006A5CE4"/>
    <w:rsid w:val="006A6E9E"/>
    <w:rsid w:val="006A7346"/>
    <w:rsid w:val="006B0D8E"/>
    <w:rsid w:val="006B222E"/>
    <w:rsid w:val="006B247F"/>
    <w:rsid w:val="006B36E8"/>
    <w:rsid w:val="006B5D02"/>
    <w:rsid w:val="006B5E48"/>
    <w:rsid w:val="006B67A0"/>
    <w:rsid w:val="006B6BC7"/>
    <w:rsid w:val="006B7360"/>
    <w:rsid w:val="006B7438"/>
    <w:rsid w:val="006B76F3"/>
    <w:rsid w:val="006B782F"/>
    <w:rsid w:val="006C09C0"/>
    <w:rsid w:val="006C0F06"/>
    <w:rsid w:val="006C12F2"/>
    <w:rsid w:val="006C1EE9"/>
    <w:rsid w:val="006C295B"/>
    <w:rsid w:val="006C4B26"/>
    <w:rsid w:val="006C68ED"/>
    <w:rsid w:val="006C6BB9"/>
    <w:rsid w:val="006D08EC"/>
    <w:rsid w:val="006D0A60"/>
    <w:rsid w:val="006D11CD"/>
    <w:rsid w:val="006D12D0"/>
    <w:rsid w:val="006D291E"/>
    <w:rsid w:val="006D2E4C"/>
    <w:rsid w:val="006D4BC7"/>
    <w:rsid w:val="006D52DD"/>
    <w:rsid w:val="006D7113"/>
    <w:rsid w:val="006E0084"/>
    <w:rsid w:val="006E0E45"/>
    <w:rsid w:val="006E112E"/>
    <w:rsid w:val="006E1845"/>
    <w:rsid w:val="006E1B54"/>
    <w:rsid w:val="006E1CE1"/>
    <w:rsid w:val="006E486D"/>
    <w:rsid w:val="006E4C24"/>
    <w:rsid w:val="006E5C29"/>
    <w:rsid w:val="006E7176"/>
    <w:rsid w:val="006F0AAD"/>
    <w:rsid w:val="006F1111"/>
    <w:rsid w:val="006F2CE7"/>
    <w:rsid w:val="006F2E2D"/>
    <w:rsid w:val="006F3374"/>
    <w:rsid w:val="006F3D59"/>
    <w:rsid w:val="006F6062"/>
    <w:rsid w:val="006F7589"/>
    <w:rsid w:val="007000F6"/>
    <w:rsid w:val="007009C6"/>
    <w:rsid w:val="007022FC"/>
    <w:rsid w:val="0070293C"/>
    <w:rsid w:val="00702DA7"/>
    <w:rsid w:val="0070336D"/>
    <w:rsid w:val="00703DBE"/>
    <w:rsid w:val="00704A28"/>
    <w:rsid w:val="00705846"/>
    <w:rsid w:val="00705E57"/>
    <w:rsid w:val="007066AA"/>
    <w:rsid w:val="00706B56"/>
    <w:rsid w:val="00706B87"/>
    <w:rsid w:val="00706D59"/>
    <w:rsid w:val="00710770"/>
    <w:rsid w:val="0071127C"/>
    <w:rsid w:val="0071186A"/>
    <w:rsid w:val="0071233D"/>
    <w:rsid w:val="00712F00"/>
    <w:rsid w:val="007134D3"/>
    <w:rsid w:val="007164F2"/>
    <w:rsid w:val="00716885"/>
    <w:rsid w:val="00716CFE"/>
    <w:rsid w:val="00716D87"/>
    <w:rsid w:val="0071792F"/>
    <w:rsid w:val="00720DDF"/>
    <w:rsid w:val="0072103A"/>
    <w:rsid w:val="00723868"/>
    <w:rsid w:val="0072588A"/>
    <w:rsid w:val="00725E5B"/>
    <w:rsid w:val="00726A0B"/>
    <w:rsid w:val="00726DF5"/>
    <w:rsid w:val="007271E8"/>
    <w:rsid w:val="00727624"/>
    <w:rsid w:val="00734EA2"/>
    <w:rsid w:val="007351C7"/>
    <w:rsid w:val="00737AA9"/>
    <w:rsid w:val="00740F2F"/>
    <w:rsid w:val="0074199F"/>
    <w:rsid w:val="00741F1B"/>
    <w:rsid w:val="0074250F"/>
    <w:rsid w:val="007426A5"/>
    <w:rsid w:val="00742928"/>
    <w:rsid w:val="00743DDB"/>
    <w:rsid w:val="007443CD"/>
    <w:rsid w:val="0074536F"/>
    <w:rsid w:val="007454E7"/>
    <w:rsid w:val="00745537"/>
    <w:rsid w:val="007456AC"/>
    <w:rsid w:val="007460B9"/>
    <w:rsid w:val="0074768A"/>
    <w:rsid w:val="00747CFD"/>
    <w:rsid w:val="00750F56"/>
    <w:rsid w:val="00752A0B"/>
    <w:rsid w:val="00752B0D"/>
    <w:rsid w:val="007538CA"/>
    <w:rsid w:val="007540D0"/>
    <w:rsid w:val="007543F2"/>
    <w:rsid w:val="00757495"/>
    <w:rsid w:val="0075782E"/>
    <w:rsid w:val="0076035C"/>
    <w:rsid w:val="00761B78"/>
    <w:rsid w:val="00762D79"/>
    <w:rsid w:val="00763E61"/>
    <w:rsid w:val="00763FAD"/>
    <w:rsid w:val="00763FE8"/>
    <w:rsid w:val="00764170"/>
    <w:rsid w:val="00764C4A"/>
    <w:rsid w:val="00765CDE"/>
    <w:rsid w:val="00765F72"/>
    <w:rsid w:val="00766E06"/>
    <w:rsid w:val="00767084"/>
    <w:rsid w:val="00767A07"/>
    <w:rsid w:val="0077117A"/>
    <w:rsid w:val="007713E7"/>
    <w:rsid w:val="0077211A"/>
    <w:rsid w:val="00772DAD"/>
    <w:rsid w:val="00773EBD"/>
    <w:rsid w:val="00775903"/>
    <w:rsid w:val="00776186"/>
    <w:rsid w:val="0077684A"/>
    <w:rsid w:val="00776C98"/>
    <w:rsid w:val="0078167C"/>
    <w:rsid w:val="007831E0"/>
    <w:rsid w:val="00783964"/>
    <w:rsid w:val="00783A7D"/>
    <w:rsid w:val="0078415C"/>
    <w:rsid w:val="00784334"/>
    <w:rsid w:val="007846C6"/>
    <w:rsid w:val="007848AB"/>
    <w:rsid w:val="00784D78"/>
    <w:rsid w:val="00785192"/>
    <w:rsid w:val="00787128"/>
    <w:rsid w:val="00787E5F"/>
    <w:rsid w:val="00790668"/>
    <w:rsid w:val="007919F2"/>
    <w:rsid w:val="007920D5"/>
    <w:rsid w:val="00792E91"/>
    <w:rsid w:val="00792F6E"/>
    <w:rsid w:val="00793F3D"/>
    <w:rsid w:val="00794FF8"/>
    <w:rsid w:val="0079568C"/>
    <w:rsid w:val="00795D2B"/>
    <w:rsid w:val="007A08C2"/>
    <w:rsid w:val="007A2746"/>
    <w:rsid w:val="007A3F3E"/>
    <w:rsid w:val="007A4ABD"/>
    <w:rsid w:val="007A5413"/>
    <w:rsid w:val="007A5631"/>
    <w:rsid w:val="007A59B8"/>
    <w:rsid w:val="007A6C17"/>
    <w:rsid w:val="007A6E55"/>
    <w:rsid w:val="007A71E3"/>
    <w:rsid w:val="007A792B"/>
    <w:rsid w:val="007B022F"/>
    <w:rsid w:val="007B0C98"/>
    <w:rsid w:val="007B182F"/>
    <w:rsid w:val="007B2027"/>
    <w:rsid w:val="007B208B"/>
    <w:rsid w:val="007B2791"/>
    <w:rsid w:val="007B3640"/>
    <w:rsid w:val="007B3C96"/>
    <w:rsid w:val="007B43CC"/>
    <w:rsid w:val="007B6E25"/>
    <w:rsid w:val="007B744C"/>
    <w:rsid w:val="007B7908"/>
    <w:rsid w:val="007B7BE0"/>
    <w:rsid w:val="007C18B3"/>
    <w:rsid w:val="007C30F8"/>
    <w:rsid w:val="007C486C"/>
    <w:rsid w:val="007C54F5"/>
    <w:rsid w:val="007C5F39"/>
    <w:rsid w:val="007C63D7"/>
    <w:rsid w:val="007C68E0"/>
    <w:rsid w:val="007C6D97"/>
    <w:rsid w:val="007C763A"/>
    <w:rsid w:val="007C7718"/>
    <w:rsid w:val="007C7CBB"/>
    <w:rsid w:val="007C7E49"/>
    <w:rsid w:val="007D0A12"/>
    <w:rsid w:val="007D1B80"/>
    <w:rsid w:val="007D1C53"/>
    <w:rsid w:val="007D2019"/>
    <w:rsid w:val="007D342F"/>
    <w:rsid w:val="007D525C"/>
    <w:rsid w:val="007D663C"/>
    <w:rsid w:val="007D6727"/>
    <w:rsid w:val="007D6D22"/>
    <w:rsid w:val="007D7C53"/>
    <w:rsid w:val="007E0A5D"/>
    <w:rsid w:val="007E0EC6"/>
    <w:rsid w:val="007E3054"/>
    <w:rsid w:val="007E3441"/>
    <w:rsid w:val="007E351C"/>
    <w:rsid w:val="007E5E3B"/>
    <w:rsid w:val="007E6295"/>
    <w:rsid w:val="007E667F"/>
    <w:rsid w:val="007E6BD8"/>
    <w:rsid w:val="007E73BB"/>
    <w:rsid w:val="007F05BF"/>
    <w:rsid w:val="007F2B27"/>
    <w:rsid w:val="007F2CB4"/>
    <w:rsid w:val="007F39CC"/>
    <w:rsid w:val="007F69C6"/>
    <w:rsid w:val="007F6A02"/>
    <w:rsid w:val="007F79FA"/>
    <w:rsid w:val="007F7B6A"/>
    <w:rsid w:val="0080135A"/>
    <w:rsid w:val="008017AB"/>
    <w:rsid w:val="00801EA6"/>
    <w:rsid w:val="0080236E"/>
    <w:rsid w:val="00802487"/>
    <w:rsid w:val="008050F7"/>
    <w:rsid w:val="008059A6"/>
    <w:rsid w:val="008061C4"/>
    <w:rsid w:val="00806AF1"/>
    <w:rsid w:val="00807ACB"/>
    <w:rsid w:val="00810B1E"/>
    <w:rsid w:val="00810DAD"/>
    <w:rsid w:val="0081245F"/>
    <w:rsid w:val="008128CC"/>
    <w:rsid w:val="00812E7E"/>
    <w:rsid w:val="00812F24"/>
    <w:rsid w:val="00813A00"/>
    <w:rsid w:val="0081456B"/>
    <w:rsid w:val="008149B7"/>
    <w:rsid w:val="0081611A"/>
    <w:rsid w:val="0081665D"/>
    <w:rsid w:val="00817C33"/>
    <w:rsid w:val="00817EF0"/>
    <w:rsid w:val="008207CE"/>
    <w:rsid w:val="00821B18"/>
    <w:rsid w:val="00821CC1"/>
    <w:rsid w:val="008221DB"/>
    <w:rsid w:val="008242CA"/>
    <w:rsid w:val="008249C6"/>
    <w:rsid w:val="00824BBF"/>
    <w:rsid w:val="008252B0"/>
    <w:rsid w:val="008257B8"/>
    <w:rsid w:val="00826246"/>
    <w:rsid w:val="0082638E"/>
    <w:rsid w:val="008278F6"/>
    <w:rsid w:val="00827A61"/>
    <w:rsid w:val="00830D62"/>
    <w:rsid w:val="00833F7A"/>
    <w:rsid w:val="00835AF4"/>
    <w:rsid w:val="00836599"/>
    <w:rsid w:val="008377A1"/>
    <w:rsid w:val="00837D78"/>
    <w:rsid w:val="0084027E"/>
    <w:rsid w:val="00840C56"/>
    <w:rsid w:val="00840EA6"/>
    <w:rsid w:val="00840F96"/>
    <w:rsid w:val="0084118F"/>
    <w:rsid w:val="0084134D"/>
    <w:rsid w:val="0084287D"/>
    <w:rsid w:val="00843354"/>
    <w:rsid w:val="00843935"/>
    <w:rsid w:val="008440DD"/>
    <w:rsid w:val="00844B40"/>
    <w:rsid w:val="00846AB0"/>
    <w:rsid w:val="008472C3"/>
    <w:rsid w:val="00847ECC"/>
    <w:rsid w:val="00852323"/>
    <w:rsid w:val="008523F7"/>
    <w:rsid w:val="008525C5"/>
    <w:rsid w:val="0085470D"/>
    <w:rsid w:val="00855187"/>
    <w:rsid w:val="0085591B"/>
    <w:rsid w:val="00855F26"/>
    <w:rsid w:val="00856245"/>
    <w:rsid w:val="00857170"/>
    <w:rsid w:val="00857778"/>
    <w:rsid w:val="00857797"/>
    <w:rsid w:val="00860390"/>
    <w:rsid w:val="00861B4C"/>
    <w:rsid w:val="00862F07"/>
    <w:rsid w:val="0086360D"/>
    <w:rsid w:val="00863654"/>
    <w:rsid w:val="00863781"/>
    <w:rsid w:val="0086558C"/>
    <w:rsid w:val="008661CD"/>
    <w:rsid w:val="00866588"/>
    <w:rsid w:val="00867DDB"/>
    <w:rsid w:val="00867F42"/>
    <w:rsid w:val="00871F77"/>
    <w:rsid w:val="00873442"/>
    <w:rsid w:val="00873E56"/>
    <w:rsid w:val="00875A97"/>
    <w:rsid w:val="00875AD0"/>
    <w:rsid w:val="008761AD"/>
    <w:rsid w:val="008769CE"/>
    <w:rsid w:val="00877E84"/>
    <w:rsid w:val="008812B5"/>
    <w:rsid w:val="0088175A"/>
    <w:rsid w:val="008822CF"/>
    <w:rsid w:val="00882785"/>
    <w:rsid w:val="008828EC"/>
    <w:rsid w:val="008834BD"/>
    <w:rsid w:val="00885393"/>
    <w:rsid w:val="00885A8D"/>
    <w:rsid w:val="00886375"/>
    <w:rsid w:val="0089056E"/>
    <w:rsid w:val="00890595"/>
    <w:rsid w:val="00890B7D"/>
    <w:rsid w:val="00891387"/>
    <w:rsid w:val="00891887"/>
    <w:rsid w:val="00892290"/>
    <w:rsid w:val="0089289E"/>
    <w:rsid w:val="008929B7"/>
    <w:rsid w:val="0089468E"/>
    <w:rsid w:val="00894F89"/>
    <w:rsid w:val="00895F6E"/>
    <w:rsid w:val="008961C6"/>
    <w:rsid w:val="00897734"/>
    <w:rsid w:val="008A02C0"/>
    <w:rsid w:val="008A0DDB"/>
    <w:rsid w:val="008A1291"/>
    <w:rsid w:val="008A1FA5"/>
    <w:rsid w:val="008A320E"/>
    <w:rsid w:val="008A46D4"/>
    <w:rsid w:val="008A5A01"/>
    <w:rsid w:val="008A5F41"/>
    <w:rsid w:val="008A6604"/>
    <w:rsid w:val="008A7E29"/>
    <w:rsid w:val="008B11C7"/>
    <w:rsid w:val="008B1612"/>
    <w:rsid w:val="008B214C"/>
    <w:rsid w:val="008B2D65"/>
    <w:rsid w:val="008B34E3"/>
    <w:rsid w:val="008B35EE"/>
    <w:rsid w:val="008B36B6"/>
    <w:rsid w:val="008B3BD0"/>
    <w:rsid w:val="008B4370"/>
    <w:rsid w:val="008B464B"/>
    <w:rsid w:val="008B4B61"/>
    <w:rsid w:val="008B51A3"/>
    <w:rsid w:val="008B7AA9"/>
    <w:rsid w:val="008B7BE8"/>
    <w:rsid w:val="008C0098"/>
    <w:rsid w:val="008C0643"/>
    <w:rsid w:val="008C17B8"/>
    <w:rsid w:val="008C1B2C"/>
    <w:rsid w:val="008C2309"/>
    <w:rsid w:val="008C3CBF"/>
    <w:rsid w:val="008C49A6"/>
    <w:rsid w:val="008C5787"/>
    <w:rsid w:val="008C7D8B"/>
    <w:rsid w:val="008D1106"/>
    <w:rsid w:val="008D1624"/>
    <w:rsid w:val="008D19E0"/>
    <w:rsid w:val="008D3554"/>
    <w:rsid w:val="008D3B26"/>
    <w:rsid w:val="008D4F10"/>
    <w:rsid w:val="008D50D8"/>
    <w:rsid w:val="008D626A"/>
    <w:rsid w:val="008E0025"/>
    <w:rsid w:val="008E0F7A"/>
    <w:rsid w:val="008E15AA"/>
    <w:rsid w:val="008E1FE7"/>
    <w:rsid w:val="008E324C"/>
    <w:rsid w:val="008E39B3"/>
    <w:rsid w:val="008E4916"/>
    <w:rsid w:val="008E4E00"/>
    <w:rsid w:val="008E5147"/>
    <w:rsid w:val="008E6B77"/>
    <w:rsid w:val="008E7912"/>
    <w:rsid w:val="008E7DE8"/>
    <w:rsid w:val="008F3CA6"/>
    <w:rsid w:val="008F4AD4"/>
    <w:rsid w:val="008F4D6A"/>
    <w:rsid w:val="008F4FEF"/>
    <w:rsid w:val="008F55C1"/>
    <w:rsid w:val="008F5C10"/>
    <w:rsid w:val="008F5D80"/>
    <w:rsid w:val="008F64D2"/>
    <w:rsid w:val="008F6AF2"/>
    <w:rsid w:val="008F6E02"/>
    <w:rsid w:val="008F6F78"/>
    <w:rsid w:val="00900086"/>
    <w:rsid w:val="00900D44"/>
    <w:rsid w:val="00901B84"/>
    <w:rsid w:val="0090253E"/>
    <w:rsid w:val="00903C3E"/>
    <w:rsid w:val="00904C30"/>
    <w:rsid w:val="0090544E"/>
    <w:rsid w:val="00906288"/>
    <w:rsid w:val="009103CC"/>
    <w:rsid w:val="009114B7"/>
    <w:rsid w:val="009120F1"/>
    <w:rsid w:val="00912E02"/>
    <w:rsid w:val="00915545"/>
    <w:rsid w:val="00916157"/>
    <w:rsid w:val="009165A4"/>
    <w:rsid w:val="009166E0"/>
    <w:rsid w:val="00916FE1"/>
    <w:rsid w:val="009173D0"/>
    <w:rsid w:val="009179CC"/>
    <w:rsid w:val="00917C5E"/>
    <w:rsid w:val="00920190"/>
    <w:rsid w:val="00920C03"/>
    <w:rsid w:val="00920E86"/>
    <w:rsid w:val="0092127A"/>
    <w:rsid w:val="00923093"/>
    <w:rsid w:val="00924FF1"/>
    <w:rsid w:val="009263E3"/>
    <w:rsid w:val="00926F0E"/>
    <w:rsid w:val="00926F22"/>
    <w:rsid w:val="009278BC"/>
    <w:rsid w:val="00927AEB"/>
    <w:rsid w:val="0093198B"/>
    <w:rsid w:val="00931D16"/>
    <w:rsid w:val="009328D5"/>
    <w:rsid w:val="009329D6"/>
    <w:rsid w:val="00932ED3"/>
    <w:rsid w:val="00933633"/>
    <w:rsid w:val="0093363F"/>
    <w:rsid w:val="009336CD"/>
    <w:rsid w:val="0093420A"/>
    <w:rsid w:val="00934762"/>
    <w:rsid w:val="00934C47"/>
    <w:rsid w:val="00936338"/>
    <w:rsid w:val="00936590"/>
    <w:rsid w:val="009373C3"/>
    <w:rsid w:val="00937A57"/>
    <w:rsid w:val="00937A91"/>
    <w:rsid w:val="009401B4"/>
    <w:rsid w:val="009407D9"/>
    <w:rsid w:val="00941577"/>
    <w:rsid w:val="00944E54"/>
    <w:rsid w:val="0094503D"/>
    <w:rsid w:val="009453AF"/>
    <w:rsid w:val="0094564F"/>
    <w:rsid w:val="00946899"/>
    <w:rsid w:val="00947BE3"/>
    <w:rsid w:val="009508D9"/>
    <w:rsid w:val="00951591"/>
    <w:rsid w:val="009515E1"/>
    <w:rsid w:val="00951A95"/>
    <w:rsid w:val="00954179"/>
    <w:rsid w:val="00955757"/>
    <w:rsid w:val="0095609D"/>
    <w:rsid w:val="00960482"/>
    <w:rsid w:val="00963C9E"/>
    <w:rsid w:val="00964331"/>
    <w:rsid w:val="009644FB"/>
    <w:rsid w:val="00966262"/>
    <w:rsid w:val="00966AA5"/>
    <w:rsid w:val="009671D7"/>
    <w:rsid w:val="009703C2"/>
    <w:rsid w:val="0097118F"/>
    <w:rsid w:val="00971EF4"/>
    <w:rsid w:val="00972021"/>
    <w:rsid w:val="0097525D"/>
    <w:rsid w:val="00975D41"/>
    <w:rsid w:val="0097635E"/>
    <w:rsid w:val="00977654"/>
    <w:rsid w:val="00977AEA"/>
    <w:rsid w:val="0098444B"/>
    <w:rsid w:val="009846D2"/>
    <w:rsid w:val="009864EB"/>
    <w:rsid w:val="00986DC4"/>
    <w:rsid w:val="00990797"/>
    <w:rsid w:val="00991211"/>
    <w:rsid w:val="0099153A"/>
    <w:rsid w:val="0099384D"/>
    <w:rsid w:val="00994D53"/>
    <w:rsid w:val="00995A96"/>
    <w:rsid w:val="00996914"/>
    <w:rsid w:val="00997FA4"/>
    <w:rsid w:val="009A0238"/>
    <w:rsid w:val="009A0F61"/>
    <w:rsid w:val="009A1C5A"/>
    <w:rsid w:val="009A27A3"/>
    <w:rsid w:val="009A28BB"/>
    <w:rsid w:val="009A35D5"/>
    <w:rsid w:val="009A3715"/>
    <w:rsid w:val="009A3972"/>
    <w:rsid w:val="009A420C"/>
    <w:rsid w:val="009A4DD1"/>
    <w:rsid w:val="009A5048"/>
    <w:rsid w:val="009A6F10"/>
    <w:rsid w:val="009A702E"/>
    <w:rsid w:val="009A71F8"/>
    <w:rsid w:val="009B0999"/>
    <w:rsid w:val="009B1C5A"/>
    <w:rsid w:val="009B58DD"/>
    <w:rsid w:val="009B6A96"/>
    <w:rsid w:val="009B6BE4"/>
    <w:rsid w:val="009B7C76"/>
    <w:rsid w:val="009C13CE"/>
    <w:rsid w:val="009C1800"/>
    <w:rsid w:val="009C2B92"/>
    <w:rsid w:val="009C2D95"/>
    <w:rsid w:val="009C2FF3"/>
    <w:rsid w:val="009C4435"/>
    <w:rsid w:val="009C4490"/>
    <w:rsid w:val="009C4A59"/>
    <w:rsid w:val="009C5F15"/>
    <w:rsid w:val="009C6389"/>
    <w:rsid w:val="009C6968"/>
    <w:rsid w:val="009C77CC"/>
    <w:rsid w:val="009D117E"/>
    <w:rsid w:val="009D1266"/>
    <w:rsid w:val="009D17F8"/>
    <w:rsid w:val="009D18AA"/>
    <w:rsid w:val="009D20E9"/>
    <w:rsid w:val="009D21AE"/>
    <w:rsid w:val="009D252D"/>
    <w:rsid w:val="009D25A0"/>
    <w:rsid w:val="009D2C72"/>
    <w:rsid w:val="009D2FA3"/>
    <w:rsid w:val="009D3113"/>
    <w:rsid w:val="009D3CC0"/>
    <w:rsid w:val="009D5CA6"/>
    <w:rsid w:val="009D669A"/>
    <w:rsid w:val="009D7BD6"/>
    <w:rsid w:val="009D7ECE"/>
    <w:rsid w:val="009E05D0"/>
    <w:rsid w:val="009E1587"/>
    <w:rsid w:val="009E356F"/>
    <w:rsid w:val="009E4D43"/>
    <w:rsid w:val="009E5384"/>
    <w:rsid w:val="009E6BB0"/>
    <w:rsid w:val="009E6D80"/>
    <w:rsid w:val="009E6FD4"/>
    <w:rsid w:val="009E7031"/>
    <w:rsid w:val="009E712F"/>
    <w:rsid w:val="009E7E90"/>
    <w:rsid w:val="009F0253"/>
    <w:rsid w:val="009F0445"/>
    <w:rsid w:val="009F27F4"/>
    <w:rsid w:val="009F3196"/>
    <w:rsid w:val="009F6EC0"/>
    <w:rsid w:val="00A001E8"/>
    <w:rsid w:val="00A002F6"/>
    <w:rsid w:val="00A0091A"/>
    <w:rsid w:val="00A013EE"/>
    <w:rsid w:val="00A0279A"/>
    <w:rsid w:val="00A02CD7"/>
    <w:rsid w:val="00A02D73"/>
    <w:rsid w:val="00A034C0"/>
    <w:rsid w:val="00A037BB"/>
    <w:rsid w:val="00A03D35"/>
    <w:rsid w:val="00A044A3"/>
    <w:rsid w:val="00A04DFF"/>
    <w:rsid w:val="00A06A5C"/>
    <w:rsid w:val="00A06CE5"/>
    <w:rsid w:val="00A07871"/>
    <w:rsid w:val="00A11833"/>
    <w:rsid w:val="00A120F3"/>
    <w:rsid w:val="00A13304"/>
    <w:rsid w:val="00A13A33"/>
    <w:rsid w:val="00A14B1C"/>
    <w:rsid w:val="00A158E9"/>
    <w:rsid w:val="00A1731F"/>
    <w:rsid w:val="00A1763E"/>
    <w:rsid w:val="00A2004C"/>
    <w:rsid w:val="00A201D5"/>
    <w:rsid w:val="00A20B71"/>
    <w:rsid w:val="00A21488"/>
    <w:rsid w:val="00A23DCF"/>
    <w:rsid w:val="00A24010"/>
    <w:rsid w:val="00A2426E"/>
    <w:rsid w:val="00A24A2D"/>
    <w:rsid w:val="00A25503"/>
    <w:rsid w:val="00A25693"/>
    <w:rsid w:val="00A25AB8"/>
    <w:rsid w:val="00A272E5"/>
    <w:rsid w:val="00A277AD"/>
    <w:rsid w:val="00A31A14"/>
    <w:rsid w:val="00A3271F"/>
    <w:rsid w:val="00A35689"/>
    <w:rsid w:val="00A357CC"/>
    <w:rsid w:val="00A35D5F"/>
    <w:rsid w:val="00A364D9"/>
    <w:rsid w:val="00A37345"/>
    <w:rsid w:val="00A4066E"/>
    <w:rsid w:val="00A4138F"/>
    <w:rsid w:val="00A4353B"/>
    <w:rsid w:val="00A45272"/>
    <w:rsid w:val="00A46C87"/>
    <w:rsid w:val="00A47359"/>
    <w:rsid w:val="00A5107F"/>
    <w:rsid w:val="00A55019"/>
    <w:rsid w:val="00A55353"/>
    <w:rsid w:val="00A55BD9"/>
    <w:rsid w:val="00A565D7"/>
    <w:rsid w:val="00A577C2"/>
    <w:rsid w:val="00A61384"/>
    <w:rsid w:val="00A61C16"/>
    <w:rsid w:val="00A62E40"/>
    <w:rsid w:val="00A64378"/>
    <w:rsid w:val="00A66A4E"/>
    <w:rsid w:val="00A674C5"/>
    <w:rsid w:val="00A7173F"/>
    <w:rsid w:val="00A71AC8"/>
    <w:rsid w:val="00A71C40"/>
    <w:rsid w:val="00A73C8D"/>
    <w:rsid w:val="00A751BF"/>
    <w:rsid w:val="00A75B4E"/>
    <w:rsid w:val="00A76462"/>
    <w:rsid w:val="00A764C1"/>
    <w:rsid w:val="00A77053"/>
    <w:rsid w:val="00A773BF"/>
    <w:rsid w:val="00A776E1"/>
    <w:rsid w:val="00A80584"/>
    <w:rsid w:val="00A81509"/>
    <w:rsid w:val="00A81E57"/>
    <w:rsid w:val="00A81F95"/>
    <w:rsid w:val="00A821ED"/>
    <w:rsid w:val="00A83258"/>
    <w:rsid w:val="00A83B8D"/>
    <w:rsid w:val="00A84433"/>
    <w:rsid w:val="00A84F6D"/>
    <w:rsid w:val="00A8671D"/>
    <w:rsid w:val="00A87720"/>
    <w:rsid w:val="00A921EE"/>
    <w:rsid w:val="00A9294D"/>
    <w:rsid w:val="00A9389F"/>
    <w:rsid w:val="00A93A97"/>
    <w:rsid w:val="00A9468C"/>
    <w:rsid w:val="00A95F94"/>
    <w:rsid w:val="00A9669F"/>
    <w:rsid w:val="00A96C16"/>
    <w:rsid w:val="00A97489"/>
    <w:rsid w:val="00A97CEC"/>
    <w:rsid w:val="00AA0119"/>
    <w:rsid w:val="00AA28AA"/>
    <w:rsid w:val="00AA2C01"/>
    <w:rsid w:val="00AA3191"/>
    <w:rsid w:val="00AA44D1"/>
    <w:rsid w:val="00AA4791"/>
    <w:rsid w:val="00AA495C"/>
    <w:rsid w:val="00AA5297"/>
    <w:rsid w:val="00AA7076"/>
    <w:rsid w:val="00AA7DFB"/>
    <w:rsid w:val="00AB3122"/>
    <w:rsid w:val="00AB49DF"/>
    <w:rsid w:val="00AB4DEC"/>
    <w:rsid w:val="00AB5003"/>
    <w:rsid w:val="00AB5065"/>
    <w:rsid w:val="00AB5AAC"/>
    <w:rsid w:val="00AB6DC8"/>
    <w:rsid w:val="00AB7317"/>
    <w:rsid w:val="00AC090A"/>
    <w:rsid w:val="00AC0E6B"/>
    <w:rsid w:val="00AC1C8B"/>
    <w:rsid w:val="00AC1D2B"/>
    <w:rsid w:val="00AC20AC"/>
    <w:rsid w:val="00AC2CF2"/>
    <w:rsid w:val="00AC2EE8"/>
    <w:rsid w:val="00AC32C4"/>
    <w:rsid w:val="00AC35F4"/>
    <w:rsid w:val="00AC4901"/>
    <w:rsid w:val="00AC5067"/>
    <w:rsid w:val="00AC7D45"/>
    <w:rsid w:val="00AD1113"/>
    <w:rsid w:val="00AD17A3"/>
    <w:rsid w:val="00AD5EC2"/>
    <w:rsid w:val="00AD7D6B"/>
    <w:rsid w:val="00AE2123"/>
    <w:rsid w:val="00AE2A23"/>
    <w:rsid w:val="00AE2BF3"/>
    <w:rsid w:val="00AE3054"/>
    <w:rsid w:val="00AE56DF"/>
    <w:rsid w:val="00AE6D27"/>
    <w:rsid w:val="00AE6D89"/>
    <w:rsid w:val="00AE7532"/>
    <w:rsid w:val="00AE7A4A"/>
    <w:rsid w:val="00AF19B8"/>
    <w:rsid w:val="00AF2D84"/>
    <w:rsid w:val="00AF2FE7"/>
    <w:rsid w:val="00AF3FE7"/>
    <w:rsid w:val="00AF4C02"/>
    <w:rsid w:val="00AF5396"/>
    <w:rsid w:val="00AF5BD5"/>
    <w:rsid w:val="00AF5C08"/>
    <w:rsid w:val="00AF66B1"/>
    <w:rsid w:val="00AF72D1"/>
    <w:rsid w:val="00AF7445"/>
    <w:rsid w:val="00B00266"/>
    <w:rsid w:val="00B014E3"/>
    <w:rsid w:val="00B0187C"/>
    <w:rsid w:val="00B01EA3"/>
    <w:rsid w:val="00B01FCF"/>
    <w:rsid w:val="00B02DA0"/>
    <w:rsid w:val="00B042C7"/>
    <w:rsid w:val="00B04F50"/>
    <w:rsid w:val="00B05497"/>
    <w:rsid w:val="00B058BC"/>
    <w:rsid w:val="00B109DB"/>
    <w:rsid w:val="00B11DDB"/>
    <w:rsid w:val="00B12729"/>
    <w:rsid w:val="00B13039"/>
    <w:rsid w:val="00B1382C"/>
    <w:rsid w:val="00B1492B"/>
    <w:rsid w:val="00B14A8B"/>
    <w:rsid w:val="00B14C48"/>
    <w:rsid w:val="00B1582F"/>
    <w:rsid w:val="00B15B7E"/>
    <w:rsid w:val="00B16C53"/>
    <w:rsid w:val="00B16D31"/>
    <w:rsid w:val="00B20DF9"/>
    <w:rsid w:val="00B225D9"/>
    <w:rsid w:val="00B247A5"/>
    <w:rsid w:val="00B25298"/>
    <w:rsid w:val="00B25CDD"/>
    <w:rsid w:val="00B25F16"/>
    <w:rsid w:val="00B2653D"/>
    <w:rsid w:val="00B265E7"/>
    <w:rsid w:val="00B26B7C"/>
    <w:rsid w:val="00B2770E"/>
    <w:rsid w:val="00B27F90"/>
    <w:rsid w:val="00B309BB"/>
    <w:rsid w:val="00B31D6F"/>
    <w:rsid w:val="00B323EC"/>
    <w:rsid w:val="00B324A8"/>
    <w:rsid w:val="00B35853"/>
    <w:rsid w:val="00B36603"/>
    <w:rsid w:val="00B3683A"/>
    <w:rsid w:val="00B36C1D"/>
    <w:rsid w:val="00B36F87"/>
    <w:rsid w:val="00B400BD"/>
    <w:rsid w:val="00B406B8"/>
    <w:rsid w:val="00B4091E"/>
    <w:rsid w:val="00B40D5F"/>
    <w:rsid w:val="00B412F8"/>
    <w:rsid w:val="00B41ABA"/>
    <w:rsid w:val="00B41E24"/>
    <w:rsid w:val="00B430B9"/>
    <w:rsid w:val="00B44277"/>
    <w:rsid w:val="00B44BA0"/>
    <w:rsid w:val="00B45193"/>
    <w:rsid w:val="00B45578"/>
    <w:rsid w:val="00B4587C"/>
    <w:rsid w:val="00B463AA"/>
    <w:rsid w:val="00B50DE1"/>
    <w:rsid w:val="00B5119F"/>
    <w:rsid w:val="00B52E8E"/>
    <w:rsid w:val="00B53B4C"/>
    <w:rsid w:val="00B54B0A"/>
    <w:rsid w:val="00B55FEA"/>
    <w:rsid w:val="00B578C4"/>
    <w:rsid w:val="00B57E85"/>
    <w:rsid w:val="00B600BF"/>
    <w:rsid w:val="00B61CE2"/>
    <w:rsid w:val="00B63C24"/>
    <w:rsid w:val="00B64949"/>
    <w:rsid w:val="00B65477"/>
    <w:rsid w:val="00B70B2C"/>
    <w:rsid w:val="00B70DCB"/>
    <w:rsid w:val="00B715AD"/>
    <w:rsid w:val="00B731CD"/>
    <w:rsid w:val="00B7452F"/>
    <w:rsid w:val="00B759B8"/>
    <w:rsid w:val="00B75A9A"/>
    <w:rsid w:val="00B75ADB"/>
    <w:rsid w:val="00B7626F"/>
    <w:rsid w:val="00B76D05"/>
    <w:rsid w:val="00B77CE7"/>
    <w:rsid w:val="00B8039E"/>
    <w:rsid w:val="00B805CC"/>
    <w:rsid w:val="00B80862"/>
    <w:rsid w:val="00B81171"/>
    <w:rsid w:val="00B811A4"/>
    <w:rsid w:val="00B811ED"/>
    <w:rsid w:val="00B81379"/>
    <w:rsid w:val="00B82B4C"/>
    <w:rsid w:val="00B8321A"/>
    <w:rsid w:val="00B8423A"/>
    <w:rsid w:val="00B84FD9"/>
    <w:rsid w:val="00B85B90"/>
    <w:rsid w:val="00B86630"/>
    <w:rsid w:val="00B90633"/>
    <w:rsid w:val="00B92EBB"/>
    <w:rsid w:val="00B93041"/>
    <w:rsid w:val="00B935FB"/>
    <w:rsid w:val="00B9515C"/>
    <w:rsid w:val="00B966C4"/>
    <w:rsid w:val="00BA0C30"/>
    <w:rsid w:val="00BA13AA"/>
    <w:rsid w:val="00BA1975"/>
    <w:rsid w:val="00BA21F5"/>
    <w:rsid w:val="00BA3A30"/>
    <w:rsid w:val="00BA45BB"/>
    <w:rsid w:val="00BA4F36"/>
    <w:rsid w:val="00BA59CF"/>
    <w:rsid w:val="00BA6266"/>
    <w:rsid w:val="00BA72E1"/>
    <w:rsid w:val="00BB046B"/>
    <w:rsid w:val="00BB2EDF"/>
    <w:rsid w:val="00BB300C"/>
    <w:rsid w:val="00BB3B5D"/>
    <w:rsid w:val="00BB42F0"/>
    <w:rsid w:val="00BB50A1"/>
    <w:rsid w:val="00BB564F"/>
    <w:rsid w:val="00BB69AE"/>
    <w:rsid w:val="00BB6CD4"/>
    <w:rsid w:val="00BB79B8"/>
    <w:rsid w:val="00BC0B8A"/>
    <w:rsid w:val="00BC0BDD"/>
    <w:rsid w:val="00BC12F6"/>
    <w:rsid w:val="00BC176D"/>
    <w:rsid w:val="00BC1E26"/>
    <w:rsid w:val="00BC2934"/>
    <w:rsid w:val="00BC4760"/>
    <w:rsid w:val="00BC6249"/>
    <w:rsid w:val="00BC7F95"/>
    <w:rsid w:val="00BD06BD"/>
    <w:rsid w:val="00BD0DDF"/>
    <w:rsid w:val="00BD4B77"/>
    <w:rsid w:val="00BD62F1"/>
    <w:rsid w:val="00BD7B6C"/>
    <w:rsid w:val="00BE0913"/>
    <w:rsid w:val="00BE23F2"/>
    <w:rsid w:val="00BE24AF"/>
    <w:rsid w:val="00BE26E0"/>
    <w:rsid w:val="00BE49AF"/>
    <w:rsid w:val="00BE5915"/>
    <w:rsid w:val="00BE6868"/>
    <w:rsid w:val="00BE6A22"/>
    <w:rsid w:val="00BE76F6"/>
    <w:rsid w:val="00BF007D"/>
    <w:rsid w:val="00BF0BAC"/>
    <w:rsid w:val="00BF0E5B"/>
    <w:rsid w:val="00BF123F"/>
    <w:rsid w:val="00BF2C20"/>
    <w:rsid w:val="00BF2CF9"/>
    <w:rsid w:val="00BF5DBD"/>
    <w:rsid w:val="00BF66D2"/>
    <w:rsid w:val="00BF6F8B"/>
    <w:rsid w:val="00BF741D"/>
    <w:rsid w:val="00BF76C4"/>
    <w:rsid w:val="00C00279"/>
    <w:rsid w:val="00C00EBF"/>
    <w:rsid w:val="00C01999"/>
    <w:rsid w:val="00C0257D"/>
    <w:rsid w:val="00C030C4"/>
    <w:rsid w:val="00C03C46"/>
    <w:rsid w:val="00C04501"/>
    <w:rsid w:val="00C04772"/>
    <w:rsid w:val="00C055BE"/>
    <w:rsid w:val="00C05DEE"/>
    <w:rsid w:val="00C0660E"/>
    <w:rsid w:val="00C06B2C"/>
    <w:rsid w:val="00C07D35"/>
    <w:rsid w:val="00C10E75"/>
    <w:rsid w:val="00C110DF"/>
    <w:rsid w:val="00C114F9"/>
    <w:rsid w:val="00C118F5"/>
    <w:rsid w:val="00C11B7C"/>
    <w:rsid w:val="00C147FD"/>
    <w:rsid w:val="00C15FA1"/>
    <w:rsid w:val="00C17DC6"/>
    <w:rsid w:val="00C20381"/>
    <w:rsid w:val="00C20884"/>
    <w:rsid w:val="00C21AA3"/>
    <w:rsid w:val="00C22D24"/>
    <w:rsid w:val="00C232C6"/>
    <w:rsid w:val="00C23EEE"/>
    <w:rsid w:val="00C242E1"/>
    <w:rsid w:val="00C24380"/>
    <w:rsid w:val="00C2475C"/>
    <w:rsid w:val="00C27B7C"/>
    <w:rsid w:val="00C27DBA"/>
    <w:rsid w:val="00C30F20"/>
    <w:rsid w:val="00C314E7"/>
    <w:rsid w:val="00C3164D"/>
    <w:rsid w:val="00C32590"/>
    <w:rsid w:val="00C3306A"/>
    <w:rsid w:val="00C3352F"/>
    <w:rsid w:val="00C33C65"/>
    <w:rsid w:val="00C34AD6"/>
    <w:rsid w:val="00C361A1"/>
    <w:rsid w:val="00C36DCD"/>
    <w:rsid w:val="00C36EB2"/>
    <w:rsid w:val="00C37659"/>
    <w:rsid w:val="00C3780B"/>
    <w:rsid w:val="00C378D4"/>
    <w:rsid w:val="00C4000C"/>
    <w:rsid w:val="00C41B31"/>
    <w:rsid w:val="00C439B0"/>
    <w:rsid w:val="00C451B9"/>
    <w:rsid w:val="00C453BD"/>
    <w:rsid w:val="00C46AB9"/>
    <w:rsid w:val="00C47296"/>
    <w:rsid w:val="00C4759A"/>
    <w:rsid w:val="00C50614"/>
    <w:rsid w:val="00C515E8"/>
    <w:rsid w:val="00C52841"/>
    <w:rsid w:val="00C5544C"/>
    <w:rsid w:val="00C55FC8"/>
    <w:rsid w:val="00C5620F"/>
    <w:rsid w:val="00C56922"/>
    <w:rsid w:val="00C56AD7"/>
    <w:rsid w:val="00C61112"/>
    <w:rsid w:val="00C6133D"/>
    <w:rsid w:val="00C61E0E"/>
    <w:rsid w:val="00C62806"/>
    <w:rsid w:val="00C62F00"/>
    <w:rsid w:val="00C62F2C"/>
    <w:rsid w:val="00C63F56"/>
    <w:rsid w:val="00C64113"/>
    <w:rsid w:val="00C650CA"/>
    <w:rsid w:val="00C65AD6"/>
    <w:rsid w:val="00C65E42"/>
    <w:rsid w:val="00C671D0"/>
    <w:rsid w:val="00C67303"/>
    <w:rsid w:val="00C706DB"/>
    <w:rsid w:val="00C70B83"/>
    <w:rsid w:val="00C70F1B"/>
    <w:rsid w:val="00C7185F"/>
    <w:rsid w:val="00C71E63"/>
    <w:rsid w:val="00C722F5"/>
    <w:rsid w:val="00C72592"/>
    <w:rsid w:val="00C73443"/>
    <w:rsid w:val="00C75952"/>
    <w:rsid w:val="00C76277"/>
    <w:rsid w:val="00C76555"/>
    <w:rsid w:val="00C76B76"/>
    <w:rsid w:val="00C76CA4"/>
    <w:rsid w:val="00C7772C"/>
    <w:rsid w:val="00C8074D"/>
    <w:rsid w:val="00C86899"/>
    <w:rsid w:val="00C871A9"/>
    <w:rsid w:val="00C875ED"/>
    <w:rsid w:val="00C91EF4"/>
    <w:rsid w:val="00C9540B"/>
    <w:rsid w:val="00C95444"/>
    <w:rsid w:val="00C95C5C"/>
    <w:rsid w:val="00C95E8D"/>
    <w:rsid w:val="00C96A92"/>
    <w:rsid w:val="00C96EF7"/>
    <w:rsid w:val="00C96FA0"/>
    <w:rsid w:val="00C97347"/>
    <w:rsid w:val="00C97602"/>
    <w:rsid w:val="00C97795"/>
    <w:rsid w:val="00CA0358"/>
    <w:rsid w:val="00CA2D51"/>
    <w:rsid w:val="00CA3207"/>
    <w:rsid w:val="00CA56D3"/>
    <w:rsid w:val="00CA6189"/>
    <w:rsid w:val="00CA6FD6"/>
    <w:rsid w:val="00CA7482"/>
    <w:rsid w:val="00CB0253"/>
    <w:rsid w:val="00CB2164"/>
    <w:rsid w:val="00CB24C6"/>
    <w:rsid w:val="00CB2F43"/>
    <w:rsid w:val="00CB4C07"/>
    <w:rsid w:val="00CB7297"/>
    <w:rsid w:val="00CB76C9"/>
    <w:rsid w:val="00CC0C0E"/>
    <w:rsid w:val="00CC1639"/>
    <w:rsid w:val="00CC1EED"/>
    <w:rsid w:val="00CC1EF3"/>
    <w:rsid w:val="00CC29FF"/>
    <w:rsid w:val="00CC2AF0"/>
    <w:rsid w:val="00CC2F5E"/>
    <w:rsid w:val="00CC3B62"/>
    <w:rsid w:val="00CC3FE0"/>
    <w:rsid w:val="00CC400D"/>
    <w:rsid w:val="00CC5E6E"/>
    <w:rsid w:val="00CC5E97"/>
    <w:rsid w:val="00CC6292"/>
    <w:rsid w:val="00CD01AA"/>
    <w:rsid w:val="00CD06A8"/>
    <w:rsid w:val="00CD1B47"/>
    <w:rsid w:val="00CD1C41"/>
    <w:rsid w:val="00CD1E66"/>
    <w:rsid w:val="00CD2E00"/>
    <w:rsid w:val="00CD39CB"/>
    <w:rsid w:val="00CD3F59"/>
    <w:rsid w:val="00CD4C94"/>
    <w:rsid w:val="00CD4E13"/>
    <w:rsid w:val="00CD4ED7"/>
    <w:rsid w:val="00CD563D"/>
    <w:rsid w:val="00CD6372"/>
    <w:rsid w:val="00CE181A"/>
    <w:rsid w:val="00CE297F"/>
    <w:rsid w:val="00CE3E1B"/>
    <w:rsid w:val="00CE4B6B"/>
    <w:rsid w:val="00CE4BB1"/>
    <w:rsid w:val="00CE51FB"/>
    <w:rsid w:val="00CE6168"/>
    <w:rsid w:val="00CE6812"/>
    <w:rsid w:val="00CE6FC1"/>
    <w:rsid w:val="00CF030E"/>
    <w:rsid w:val="00CF1A1D"/>
    <w:rsid w:val="00CF299C"/>
    <w:rsid w:val="00CF4EF9"/>
    <w:rsid w:val="00CF55B0"/>
    <w:rsid w:val="00CF5BB8"/>
    <w:rsid w:val="00CF64BA"/>
    <w:rsid w:val="00CF6594"/>
    <w:rsid w:val="00CF6D31"/>
    <w:rsid w:val="00CF7627"/>
    <w:rsid w:val="00CF7940"/>
    <w:rsid w:val="00CF7DE2"/>
    <w:rsid w:val="00CF7E39"/>
    <w:rsid w:val="00D00B11"/>
    <w:rsid w:val="00D010CD"/>
    <w:rsid w:val="00D02249"/>
    <w:rsid w:val="00D039CF"/>
    <w:rsid w:val="00D03C82"/>
    <w:rsid w:val="00D056B2"/>
    <w:rsid w:val="00D05AB9"/>
    <w:rsid w:val="00D0693A"/>
    <w:rsid w:val="00D06C8E"/>
    <w:rsid w:val="00D07190"/>
    <w:rsid w:val="00D07C19"/>
    <w:rsid w:val="00D10015"/>
    <w:rsid w:val="00D103A5"/>
    <w:rsid w:val="00D10E2D"/>
    <w:rsid w:val="00D12755"/>
    <w:rsid w:val="00D13A45"/>
    <w:rsid w:val="00D140DF"/>
    <w:rsid w:val="00D1517B"/>
    <w:rsid w:val="00D16E11"/>
    <w:rsid w:val="00D174A8"/>
    <w:rsid w:val="00D20B33"/>
    <w:rsid w:val="00D20FFC"/>
    <w:rsid w:val="00D2117F"/>
    <w:rsid w:val="00D21374"/>
    <w:rsid w:val="00D2166A"/>
    <w:rsid w:val="00D22E5C"/>
    <w:rsid w:val="00D2315C"/>
    <w:rsid w:val="00D255A2"/>
    <w:rsid w:val="00D26173"/>
    <w:rsid w:val="00D30752"/>
    <w:rsid w:val="00D308C6"/>
    <w:rsid w:val="00D329CA"/>
    <w:rsid w:val="00D32DD0"/>
    <w:rsid w:val="00D33C32"/>
    <w:rsid w:val="00D34486"/>
    <w:rsid w:val="00D35317"/>
    <w:rsid w:val="00D364DA"/>
    <w:rsid w:val="00D37E7D"/>
    <w:rsid w:val="00D4252A"/>
    <w:rsid w:val="00D42C3B"/>
    <w:rsid w:val="00D43A30"/>
    <w:rsid w:val="00D44334"/>
    <w:rsid w:val="00D448AF"/>
    <w:rsid w:val="00D456D9"/>
    <w:rsid w:val="00D45E76"/>
    <w:rsid w:val="00D506D1"/>
    <w:rsid w:val="00D5140D"/>
    <w:rsid w:val="00D51D1D"/>
    <w:rsid w:val="00D52E9F"/>
    <w:rsid w:val="00D562D6"/>
    <w:rsid w:val="00D56EF1"/>
    <w:rsid w:val="00D57C12"/>
    <w:rsid w:val="00D57D16"/>
    <w:rsid w:val="00D6253F"/>
    <w:rsid w:val="00D64C68"/>
    <w:rsid w:val="00D664BF"/>
    <w:rsid w:val="00D705AF"/>
    <w:rsid w:val="00D706F4"/>
    <w:rsid w:val="00D708A9"/>
    <w:rsid w:val="00D70CA9"/>
    <w:rsid w:val="00D70E23"/>
    <w:rsid w:val="00D733AA"/>
    <w:rsid w:val="00D738D8"/>
    <w:rsid w:val="00D73F16"/>
    <w:rsid w:val="00D7409E"/>
    <w:rsid w:val="00D74317"/>
    <w:rsid w:val="00D74371"/>
    <w:rsid w:val="00D74CF9"/>
    <w:rsid w:val="00D74DCC"/>
    <w:rsid w:val="00D76147"/>
    <w:rsid w:val="00D775E9"/>
    <w:rsid w:val="00D8032F"/>
    <w:rsid w:val="00D814AE"/>
    <w:rsid w:val="00D82D7F"/>
    <w:rsid w:val="00D82F6E"/>
    <w:rsid w:val="00D836AB"/>
    <w:rsid w:val="00D849D3"/>
    <w:rsid w:val="00D84A7C"/>
    <w:rsid w:val="00D84AEA"/>
    <w:rsid w:val="00D8745C"/>
    <w:rsid w:val="00D87CE0"/>
    <w:rsid w:val="00D87D76"/>
    <w:rsid w:val="00D90A0C"/>
    <w:rsid w:val="00D90FBA"/>
    <w:rsid w:val="00D91856"/>
    <w:rsid w:val="00D91871"/>
    <w:rsid w:val="00D92238"/>
    <w:rsid w:val="00D93618"/>
    <w:rsid w:val="00D943E8"/>
    <w:rsid w:val="00D953CB"/>
    <w:rsid w:val="00D96013"/>
    <w:rsid w:val="00D96705"/>
    <w:rsid w:val="00D96FF3"/>
    <w:rsid w:val="00D970EB"/>
    <w:rsid w:val="00D97C28"/>
    <w:rsid w:val="00DA0304"/>
    <w:rsid w:val="00DA08B7"/>
    <w:rsid w:val="00DA20C5"/>
    <w:rsid w:val="00DA24C9"/>
    <w:rsid w:val="00DA2AF6"/>
    <w:rsid w:val="00DA2D7E"/>
    <w:rsid w:val="00DA324D"/>
    <w:rsid w:val="00DA357C"/>
    <w:rsid w:val="00DA50D0"/>
    <w:rsid w:val="00DA51FE"/>
    <w:rsid w:val="00DA59EF"/>
    <w:rsid w:val="00DA79A7"/>
    <w:rsid w:val="00DA7FBA"/>
    <w:rsid w:val="00DB0A6B"/>
    <w:rsid w:val="00DB0F05"/>
    <w:rsid w:val="00DB2542"/>
    <w:rsid w:val="00DB3FE6"/>
    <w:rsid w:val="00DB61AA"/>
    <w:rsid w:val="00DB655A"/>
    <w:rsid w:val="00DB6AE4"/>
    <w:rsid w:val="00DB6F0A"/>
    <w:rsid w:val="00DC05B0"/>
    <w:rsid w:val="00DC0A62"/>
    <w:rsid w:val="00DC1CBA"/>
    <w:rsid w:val="00DC469C"/>
    <w:rsid w:val="00DC54FD"/>
    <w:rsid w:val="00DC5888"/>
    <w:rsid w:val="00DC5B97"/>
    <w:rsid w:val="00DC624A"/>
    <w:rsid w:val="00DD00A3"/>
    <w:rsid w:val="00DD044D"/>
    <w:rsid w:val="00DD1C12"/>
    <w:rsid w:val="00DD1C25"/>
    <w:rsid w:val="00DD28B0"/>
    <w:rsid w:val="00DD584A"/>
    <w:rsid w:val="00DD5C70"/>
    <w:rsid w:val="00DD5DEF"/>
    <w:rsid w:val="00DD629B"/>
    <w:rsid w:val="00DD763F"/>
    <w:rsid w:val="00DD7C57"/>
    <w:rsid w:val="00DE140B"/>
    <w:rsid w:val="00DE1761"/>
    <w:rsid w:val="00DE1FED"/>
    <w:rsid w:val="00DE62EC"/>
    <w:rsid w:val="00DE696A"/>
    <w:rsid w:val="00DE76CF"/>
    <w:rsid w:val="00DE7C4D"/>
    <w:rsid w:val="00DF09E7"/>
    <w:rsid w:val="00DF0B56"/>
    <w:rsid w:val="00DF19D4"/>
    <w:rsid w:val="00DF2272"/>
    <w:rsid w:val="00DF2337"/>
    <w:rsid w:val="00DF32DA"/>
    <w:rsid w:val="00DF6B2E"/>
    <w:rsid w:val="00DF744C"/>
    <w:rsid w:val="00DF7F81"/>
    <w:rsid w:val="00E02AF9"/>
    <w:rsid w:val="00E03334"/>
    <w:rsid w:val="00E034DC"/>
    <w:rsid w:val="00E03717"/>
    <w:rsid w:val="00E03B55"/>
    <w:rsid w:val="00E041EF"/>
    <w:rsid w:val="00E04B47"/>
    <w:rsid w:val="00E0515A"/>
    <w:rsid w:val="00E056B5"/>
    <w:rsid w:val="00E064D4"/>
    <w:rsid w:val="00E0651A"/>
    <w:rsid w:val="00E07D0E"/>
    <w:rsid w:val="00E1001E"/>
    <w:rsid w:val="00E12563"/>
    <w:rsid w:val="00E14382"/>
    <w:rsid w:val="00E15209"/>
    <w:rsid w:val="00E15E4D"/>
    <w:rsid w:val="00E1793D"/>
    <w:rsid w:val="00E17DC0"/>
    <w:rsid w:val="00E207ED"/>
    <w:rsid w:val="00E2127F"/>
    <w:rsid w:val="00E2129F"/>
    <w:rsid w:val="00E215F7"/>
    <w:rsid w:val="00E2179F"/>
    <w:rsid w:val="00E21C04"/>
    <w:rsid w:val="00E225FC"/>
    <w:rsid w:val="00E22CC8"/>
    <w:rsid w:val="00E2309E"/>
    <w:rsid w:val="00E2414A"/>
    <w:rsid w:val="00E24D12"/>
    <w:rsid w:val="00E24E89"/>
    <w:rsid w:val="00E2519D"/>
    <w:rsid w:val="00E276A0"/>
    <w:rsid w:val="00E30A7F"/>
    <w:rsid w:val="00E30C00"/>
    <w:rsid w:val="00E30C66"/>
    <w:rsid w:val="00E3260F"/>
    <w:rsid w:val="00E3337A"/>
    <w:rsid w:val="00E3343B"/>
    <w:rsid w:val="00E33874"/>
    <w:rsid w:val="00E35776"/>
    <w:rsid w:val="00E36A9C"/>
    <w:rsid w:val="00E36F2E"/>
    <w:rsid w:val="00E37432"/>
    <w:rsid w:val="00E3797A"/>
    <w:rsid w:val="00E4045F"/>
    <w:rsid w:val="00E412B5"/>
    <w:rsid w:val="00E4198F"/>
    <w:rsid w:val="00E4358B"/>
    <w:rsid w:val="00E441B8"/>
    <w:rsid w:val="00E45D40"/>
    <w:rsid w:val="00E46277"/>
    <w:rsid w:val="00E4720A"/>
    <w:rsid w:val="00E510D9"/>
    <w:rsid w:val="00E519EB"/>
    <w:rsid w:val="00E528E3"/>
    <w:rsid w:val="00E52E0A"/>
    <w:rsid w:val="00E54177"/>
    <w:rsid w:val="00E54B40"/>
    <w:rsid w:val="00E55105"/>
    <w:rsid w:val="00E55635"/>
    <w:rsid w:val="00E55E47"/>
    <w:rsid w:val="00E5631D"/>
    <w:rsid w:val="00E5681E"/>
    <w:rsid w:val="00E572DE"/>
    <w:rsid w:val="00E60350"/>
    <w:rsid w:val="00E60C6C"/>
    <w:rsid w:val="00E61393"/>
    <w:rsid w:val="00E614CD"/>
    <w:rsid w:val="00E63093"/>
    <w:rsid w:val="00E63C59"/>
    <w:rsid w:val="00E6415A"/>
    <w:rsid w:val="00E65B45"/>
    <w:rsid w:val="00E66393"/>
    <w:rsid w:val="00E666AD"/>
    <w:rsid w:val="00E67DEE"/>
    <w:rsid w:val="00E70C6E"/>
    <w:rsid w:val="00E70DB7"/>
    <w:rsid w:val="00E719E9"/>
    <w:rsid w:val="00E72269"/>
    <w:rsid w:val="00E727A4"/>
    <w:rsid w:val="00E74B36"/>
    <w:rsid w:val="00E751A4"/>
    <w:rsid w:val="00E75CBF"/>
    <w:rsid w:val="00E75CDE"/>
    <w:rsid w:val="00E763E6"/>
    <w:rsid w:val="00E77072"/>
    <w:rsid w:val="00E770DD"/>
    <w:rsid w:val="00E772BE"/>
    <w:rsid w:val="00E778C3"/>
    <w:rsid w:val="00E80797"/>
    <w:rsid w:val="00E80880"/>
    <w:rsid w:val="00E8123D"/>
    <w:rsid w:val="00E81D64"/>
    <w:rsid w:val="00E81FEB"/>
    <w:rsid w:val="00E82ABE"/>
    <w:rsid w:val="00E82E5D"/>
    <w:rsid w:val="00E83142"/>
    <w:rsid w:val="00E84EDE"/>
    <w:rsid w:val="00E8546A"/>
    <w:rsid w:val="00E8617E"/>
    <w:rsid w:val="00E8647B"/>
    <w:rsid w:val="00E87FBC"/>
    <w:rsid w:val="00E90251"/>
    <w:rsid w:val="00E90253"/>
    <w:rsid w:val="00E91EBD"/>
    <w:rsid w:val="00E94477"/>
    <w:rsid w:val="00E9482F"/>
    <w:rsid w:val="00E9560C"/>
    <w:rsid w:val="00E9574A"/>
    <w:rsid w:val="00E9686A"/>
    <w:rsid w:val="00EA0C3D"/>
    <w:rsid w:val="00EA2295"/>
    <w:rsid w:val="00EA2341"/>
    <w:rsid w:val="00EA2B7A"/>
    <w:rsid w:val="00EA2BF4"/>
    <w:rsid w:val="00EA2C52"/>
    <w:rsid w:val="00EA4146"/>
    <w:rsid w:val="00EA5D83"/>
    <w:rsid w:val="00EB171A"/>
    <w:rsid w:val="00EB2D6C"/>
    <w:rsid w:val="00EB30F3"/>
    <w:rsid w:val="00EB3291"/>
    <w:rsid w:val="00EB3FF0"/>
    <w:rsid w:val="00EB473C"/>
    <w:rsid w:val="00EB5537"/>
    <w:rsid w:val="00EB555A"/>
    <w:rsid w:val="00EB5C29"/>
    <w:rsid w:val="00EB5EE5"/>
    <w:rsid w:val="00EB62BE"/>
    <w:rsid w:val="00EC056F"/>
    <w:rsid w:val="00EC1DDC"/>
    <w:rsid w:val="00EC20DB"/>
    <w:rsid w:val="00EC284C"/>
    <w:rsid w:val="00EC305E"/>
    <w:rsid w:val="00EC31C6"/>
    <w:rsid w:val="00EC486A"/>
    <w:rsid w:val="00EC4E6E"/>
    <w:rsid w:val="00EC629D"/>
    <w:rsid w:val="00EC69D9"/>
    <w:rsid w:val="00EC7E79"/>
    <w:rsid w:val="00ED06D6"/>
    <w:rsid w:val="00ED1117"/>
    <w:rsid w:val="00ED12FE"/>
    <w:rsid w:val="00ED2FCA"/>
    <w:rsid w:val="00ED2FE1"/>
    <w:rsid w:val="00ED3187"/>
    <w:rsid w:val="00ED3243"/>
    <w:rsid w:val="00ED38DB"/>
    <w:rsid w:val="00ED4EA5"/>
    <w:rsid w:val="00EE0DCB"/>
    <w:rsid w:val="00EE0E79"/>
    <w:rsid w:val="00EE2851"/>
    <w:rsid w:val="00EE2F93"/>
    <w:rsid w:val="00EE393A"/>
    <w:rsid w:val="00EE3ACA"/>
    <w:rsid w:val="00EE5167"/>
    <w:rsid w:val="00EE650D"/>
    <w:rsid w:val="00EE7623"/>
    <w:rsid w:val="00EE781C"/>
    <w:rsid w:val="00EE7867"/>
    <w:rsid w:val="00EF01F3"/>
    <w:rsid w:val="00EF1455"/>
    <w:rsid w:val="00EF16BF"/>
    <w:rsid w:val="00EF258D"/>
    <w:rsid w:val="00EF49A1"/>
    <w:rsid w:val="00EF49D6"/>
    <w:rsid w:val="00EF4A5E"/>
    <w:rsid w:val="00EF526E"/>
    <w:rsid w:val="00EF5AF4"/>
    <w:rsid w:val="00EF5FF3"/>
    <w:rsid w:val="00EF793B"/>
    <w:rsid w:val="00EF7CC1"/>
    <w:rsid w:val="00EF7E51"/>
    <w:rsid w:val="00F00EC8"/>
    <w:rsid w:val="00F0223F"/>
    <w:rsid w:val="00F025D4"/>
    <w:rsid w:val="00F028CE"/>
    <w:rsid w:val="00F03468"/>
    <w:rsid w:val="00F041B8"/>
    <w:rsid w:val="00F046C2"/>
    <w:rsid w:val="00F0570F"/>
    <w:rsid w:val="00F06062"/>
    <w:rsid w:val="00F06423"/>
    <w:rsid w:val="00F06B85"/>
    <w:rsid w:val="00F078BF"/>
    <w:rsid w:val="00F10E59"/>
    <w:rsid w:val="00F12C08"/>
    <w:rsid w:val="00F131A9"/>
    <w:rsid w:val="00F139A2"/>
    <w:rsid w:val="00F14764"/>
    <w:rsid w:val="00F14865"/>
    <w:rsid w:val="00F14C91"/>
    <w:rsid w:val="00F14D71"/>
    <w:rsid w:val="00F1539C"/>
    <w:rsid w:val="00F15885"/>
    <w:rsid w:val="00F161B9"/>
    <w:rsid w:val="00F16B09"/>
    <w:rsid w:val="00F1770A"/>
    <w:rsid w:val="00F206C6"/>
    <w:rsid w:val="00F20AE6"/>
    <w:rsid w:val="00F21501"/>
    <w:rsid w:val="00F21F1B"/>
    <w:rsid w:val="00F234B5"/>
    <w:rsid w:val="00F2356F"/>
    <w:rsid w:val="00F24EF4"/>
    <w:rsid w:val="00F25145"/>
    <w:rsid w:val="00F25250"/>
    <w:rsid w:val="00F257D9"/>
    <w:rsid w:val="00F25D02"/>
    <w:rsid w:val="00F26164"/>
    <w:rsid w:val="00F27859"/>
    <w:rsid w:val="00F27DF1"/>
    <w:rsid w:val="00F27F14"/>
    <w:rsid w:val="00F27F27"/>
    <w:rsid w:val="00F32164"/>
    <w:rsid w:val="00F3430D"/>
    <w:rsid w:val="00F35CD8"/>
    <w:rsid w:val="00F36C47"/>
    <w:rsid w:val="00F36C98"/>
    <w:rsid w:val="00F37E84"/>
    <w:rsid w:val="00F4015C"/>
    <w:rsid w:val="00F40248"/>
    <w:rsid w:val="00F4233D"/>
    <w:rsid w:val="00F4269B"/>
    <w:rsid w:val="00F466F6"/>
    <w:rsid w:val="00F50182"/>
    <w:rsid w:val="00F50925"/>
    <w:rsid w:val="00F518E5"/>
    <w:rsid w:val="00F519A0"/>
    <w:rsid w:val="00F523F0"/>
    <w:rsid w:val="00F52D08"/>
    <w:rsid w:val="00F53302"/>
    <w:rsid w:val="00F601F9"/>
    <w:rsid w:val="00F608D6"/>
    <w:rsid w:val="00F62709"/>
    <w:rsid w:val="00F635AC"/>
    <w:rsid w:val="00F64EF4"/>
    <w:rsid w:val="00F65976"/>
    <w:rsid w:val="00F66120"/>
    <w:rsid w:val="00F6650C"/>
    <w:rsid w:val="00F67780"/>
    <w:rsid w:val="00F67B3F"/>
    <w:rsid w:val="00F67C42"/>
    <w:rsid w:val="00F67E2B"/>
    <w:rsid w:val="00F71ED5"/>
    <w:rsid w:val="00F722EC"/>
    <w:rsid w:val="00F74635"/>
    <w:rsid w:val="00F7657D"/>
    <w:rsid w:val="00F771C6"/>
    <w:rsid w:val="00F80CF0"/>
    <w:rsid w:val="00F80E06"/>
    <w:rsid w:val="00F81650"/>
    <w:rsid w:val="00F827D5"/>
    <w:rsid w:val="00F82824"/>
    <w:rsid w:val="00F82B2F"/>
    <w:rsid w:val="00F82FAD"/>
    <w:rsid w:val="00F83698"/>
    <w:rsid w:val="00F83E96"/>
    <w:rsid w:val="00F843A7"/>
    <w:rsid w:val="00F848B1"/>
    <w:rsid w:val="00F84BA1"/>
    <w:rsid w:val="00F84EA0"/>
    <w:rsid w:val="00F85A05"/>
    <w:rsid w:val="00F85BC2"/>
    <w:rsid w:val="00F873FC"/>
    <w:rsid w:val="00F9056F"/>
    <w:rsid w:val="00F90E39"/>
    <w:rsid w:val="00F91D77"/>
    <w:rsid w:val="00F92886"/>
    <w:rsid w:val="00F92CCB"/>
    <w:rsid w:val="00F92E5E"/>
    <w:rsid w:val="00F9379D"/>
    <w:rsid w:val="00F9478B"/>
    <w:rsid w:val="00F94CC1"/>
    <w:rsid w:val="00F9502D"/>
    <w:rsid w:val="00F9627A"/>
    <w:rsid w:val="00F97562"/>
    <w:rsid w:val="00FA08E8"/>
    <w:rsid w:val="00FA1FC2"/>
    <w:rsid w:val="00FA2BF5"/>
    <w:rsid w:val="00FA3662"/>
    <w:rsid w:val="00FA3779"/>
    <w:rsid w:val="00FA4519"/>
    <w:rsid w:val="00FA68BB"/>
    <w:rsid w:val="00FA7496"/>
    <w:rsid w:val="00FA799A"/>
    <w:rsid w:val="00FB0970"/>
    <w:rsid w:val="00FB09DA"/>
    <w:rsid w:val="00FB09F7"/>
    <w:rsid w:val="00FB1698"/>
    <w:rsid w:val="00FB2793"/>
    <w:rsid w:val="00FB28BA"/>
    <w:rsid w:val="00FB3C25"/>
    <w:rsid w:val="00FB467F"/>
    <w:rsid w:val="00FB4CB5"/>
    <w:rsid w:val="00FB55D1"/>
    <w:rsid w:val="00FB72B9"/>
    <w:rsid w:val="00FB754C"/>
    <w:rsid w:val="00FC0260"/>
    <w:rsid w:val="00FC0B03"/>
    <w:rsid w:val="00FC144C"/>
    <w:rsid w:val="00FC264F"/>
    <w:rsid w:val="00FC29D9"/>
    <w:rsid w:val="00FC2B68"/>
    <w:rsid w:val="00FC396A"/>
    <w:rsid w:val="00FC39BA"/>
    <w:rsid w:val="00FC4187"/>
    <w:rsid w:val="00FC4546"/>
    <w:rsid w:val="00FC4AEB"/>
    <w:rsid w:val="00FC4EAB"/>
    <w:rsid w:val="00FC6F5E"/>
    <w:rsid w:val="00FD000F"/>
    <w:rsid w:val="00FD00FF"/>
    <w:rsid w:val="00FD0687"/>
    <w:rsid w:val="00FD089F"/>
    <w:rsid w:val="00FD124C"/>
    <w:rsid w:val="00FD1AF7"/>
    <w:rsid w:val="00FD27B3"/>
    <w:rsid w:val="00FD2DD3"/>
    <w:rsid w:val="00FD4344"/>
    <w:rsid w:val="00FD62E9"/>
    <w:rsid w:val="00FD64A6"/>
    <w:rsid w:val="00FD6988"/>
    <w:rsid w:val="00FD6A71"/>
    <w:rsid w:val="00FE0DA9"/>
    <w:rsid w:val="00FE20A1"/>
    <w:rsid w:val="00FE295B"/>
    <w:rsid w:val="00FE31F5"/>
    <w:rsid w:val="00FE3BAC"/>
    <w:rsid w:val="00FE3D95"/>
    <w:rsid w:val="00FE5C74"/>
    <w:rsid w:val="00FE62AF"/>
    <w:rsid w:val="00FF1694"/>
    <w:rsid w:val="00FF1AD8"/>
    <w:rsid w:val="00FF207B"/>
    <w:rsid w:val="00FF21E5"/>
    <w:rsid w:val="00FF57EE"/>
    <w:rsid w:val="09299F0A"/>
    <w:rsid w:val="0BDA5C49"/>
    <w:rsid w:val="160E167A"/>
    <w:rsid w:val="1C566DD2"/>
    <w:rsid w:val="26CF8568"/>
    <w:rsid w:val="2C74C77E"/>
    <w:rsid w:val="2C9C3AB4"/>
    <w:rsid w:val="3885F9CA"/>
    <w:rsid w:val="41274FBA"/>
    <w:rsid w:val="5564361E"/>
    <w:rsid w:val="59C7AD5E"/>
    <w:rsid w:val="642AD31F"/>
    <w:rsid w:val="76237E0B"/>
    <w:rsid w:val="7AA7CE27"/>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35756F44"/>
  <w15:chartTrackingRefBased/>
  <w15:docId w15:val="{7AA1FEF6-F09F-4E4B-9B6D-183EDCED32D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qFormat="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D5DEF"/>
    <w:pPr>
      <w:spacing w:before="180" w:after="180"/>
    </w:pPr>
    <w:rPr>
      <w:rFonts w:ascii="Calibri" w:hAnsi="Calibri" w:cs="Calibri"/>
      <w:color w:val="4D4D4F" w:themeColor="accent6"/>
      <w:sz w:val="22"/>
      <w:szCs w:val="22"/>
    </w:rPr>
  </w:style>
  <w:style w:type="paragraph" w:styleId="Heading1">
    <w:name w:val="heading 1"/>
    <w:basedOn w:val="Normal"/>
    <w:next w:val="Normal"/>
    <w:link w:val="Heading1Char"/>
    <w:uiPriority w:val="1"/>
    <w:qFormat/>
    <w:rsid w:val="00BB42F0"/>
    <w:pPr>
      <w:numPr>
        <w:numId w:val="1"/>
      </w:numPr>
      <w:spacing w:before="240" w:after="240"/>
      <w:outlineLvl w:val="0"/>
    </w:pPr>
    <w:rPr>
      <w:rFonts w:ascii="PT Sans" w:hAnsi="PT Sans"/>
      <w:b/>
      <w:color w:val="4C0053" w:themeColor="accent1"/>
      <w:sz w:val="40"/>
      <w:szCs w:val="40"/>
    </w:rPr>
  </w:style>
  <w:style w:type="paragraph" w:styleId="Heading2">
    <w:name w:val="heading 2"/>
    <w:basedOn w:val="Normal"/>
    <w:next w:val="Normal"/>
    <w:link w:val="Heading2Char"/>
    <w:uiPriority w:val="1"/>
    <w:qFormat/>
    <w:rsid w:val="00BB42F0"/>
    <w:pPr>
      <w:numPr>
        <w:ilvl w:val="1"/>
        <w:numId w:val="1"/>
      </w:numPr>
      <w:spacing w:before="240" w:after="240"/>
      <w:outlineLvl w:val="1"/>
    </w:pPr>
    <w:rPr>
      <w:rFonts w:ascii="PT Sans" w:hAnsi="PT Sans"/>
      <w:b/>
      <w:color w:val="4C0053" w:themeColor="accent1"/>
      <w:sz w:val="32"/>
      <w:szCs w:val="32"/>
    </w:rPr>
  </w:style>
  <w:style w:type="paragraph" w:styleId="Heading3">
    <w:name w:val="heading 3"/>
    <w:basedOn w:val="Normal"/>
    <w:next w:val="Normal"/>
    <w:link w:val="Heading3Char"/>
    <w:uiPriority w:val="1"/>
    <w:qFormat/>
    <w:rsid w:val="00BB42F0"/>
    <w:pPr>
      <w:numPr>
        <w:ilvl w:val="2"/>
        <w:numId w:val="1"/>
      </w:numPr>
      <w:spacing w:before="240" w:after="240"/>
      <w:outlineLvl w:val="2"/>
    </w:pPr>
    <w:rPr>
      <w:rFonts w:ascii="PT Sans" w:hAnsi="PT Sans"/>
      <w:b/>
      <w:color w:val="4C0053" w:themeColor="accent1"/>
      <w:sz w:val="24"/>
      <w:szCs w:val="24"/>
    </w:rPr>
  </w:style>
  <w:style w:type="paragraph" w:styleId="Heading4">
    <w:name w:val="heading 4"/>
    <w:basedOn w:val="Normal"/>
    <w:next w:val="Normal"/>
    <w:link w:val="Heading4Char"/>
    <w:uiPriority w:val="1"/>
    <w:qFormat/>
    <w:rsid w:val="00BB42F0"/>
    <w:pPr>
      <w:keepNext/>
      <w:keepLines/>
      <w:spacing w:before="240" w:after="240"/>
      <w:outlineLvl w:val="3"/>
    </w:pPr>
    <w:rPr>
      <w:rFonts w:ascii="PT Sans" w:eastAsiaTheme="majorEastAsia" w:hAnsi="PT Sans" w:cstheme="majorBidi"/>
      <w:b/>
      <w:iCs/>
      <w:color w:val="BE9A41" w:themeColor="accent2"/>
    </w:rPr>
  </w:style>
  <w:style w:type="paragraph" w:styleId="Heading5">
    <w:name w:val="heading 5"/>
    <w:basedOn w:val="Normal"/>
    <w:next w:val="Normal"/>
    <w:link w:val="Heading5Char"/>
    <w:uiPriority w:val="9"/>
    <w:semiHidden/>
    <w:unhideWhenUsed/>
    <w:rsid w:val="009D3113"/>
    <w:pPr>
      <w:keepNext/>
      <w:keepLines/>
      <w:spacing w:before="40"/>
      <w:outlineLvl w:val="4"/>
    </w:pPr>
    <w:rPr>
      <w:rFonts w:asciiTheme="majorHAnsi" w:eastAsiaTheme="majorEastAsia" w:hAnsiTheme="majorHAnsi" w:cstheme="majorBidi"/>
      <w:color w:val="38003E" w:themeColor="accent1" w:themeShade="BF"/>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433B97"/>
    <w:pPr>
      <w:tabs>
        <w:tab w:val="center" w:pos="4513"/>
        <w:tab w:val="right" w:pos="9026"/>
      </w:tabs>
    </w:pPr>
    <w:rPr>
      <w:i/>
      <w:color w:val="003971"/>
    </w:rPr>
  </w:style>
  <w:style w:type="character" w:customStyle="1" w:styleId="HeaderChar">
    <w:name w:val="Header Char"/>
    <w:basedOn w:val="DefaultParagraphFont"/>
    <w:link w:val="Header"/>
    <w:uiPriority w:val="99"/>
    <w:rsid w:val="00433B97"/>
    <w:rPr>
      <w:rFonts w:ascii="PT Sans" w:hAnsi="PT Sans"/>
      <w:i/>
      <w:noProof/>
      <w:color w:val="003971"/>
      <w:sz w:val="22"/>
      <w:szCs w:val="22"/>
    </w:rPr>
  </w:style>
  <w:style w:type="paragraph" w:styleId="Footer">
    <w:name w:val="footer"/>
    <w:basedOn w:val="Normal"/>
    <w:link w:val="FooterChar"/>
    <w:uiPriority w:val="99"/>
    <w:unhideWhenUsed/>
    <w:rsid w:val="00152F86"/>
    <w:pPr>
      <w:tabs>
        <w:tab w:val="center" w:pos="4680"/>
        <w:tab w:val="right" w:pos="9360"/>
      </w:tabs>
      <w:spacing w:before="0" w:after="0"/>
    </w:pPr>
  </w:style>
  <w:style w:type="character" w:customStyle="1" w:styleId="FooterChar">
    <w:name w:val="Footer Char"/>
    <w:basedOn w:val="DefaultParagraphFont"/>
    <w:link w:val="Footer"/>
    <w:uiPriority w:val="99"/>
    <w:rsid w:val="00152F86"/>
    <w:rPr>
      <w:rFonts w:ascii="Calibri" w:hAnsi="Calibri" w:cs="Calibri"/>
      <w:color w:val="000000" w:themeColor="text1"/>
      <w:sz w:val="22"/>
      <w:szCs w:val="22"/>
    </w:rPr>
  </w:style>
  <w:style w:type="paragraph" w:styleId="FootnoteText">
    <w:name w:val="footnote text"/>
    <w:aliases w:val="Footnote,single space,footnote text,Footnote text,single spacing,FOOTNOTES,fn,ft,Footnote Text Char1,Footnote Text Char2 Char,Footnote Text Char1 Char Char,Footnote Text Char2 Char Char Char,Footnote Text Char1 Char Char Char Char,f,A,Char"/>
    <w:basedOn w:val="NoSpacing"/>
    <w:link w:val="FootnoteTextChar"/>
    <w:autoRedefine/>
    <w:uiPriority w:val="99"/>
    <w:qFormat/>
    <w:rsid w:val="00102360"/>
    <w:pPr>
      <w:bidi/>
    </w:pPr>
  </w:style>
  <w:style w:type="character" w:customStyle="1" w:styleId="FootnoteTextChar">
    <w:name w:val="Footnote Text Char"/>
    <w:aliases w:val="Footnote Char,single space Char,footnote text Char,Footnote text Char,single spacing Char,FOOTNOTES Char,fn Char,ft Char,Footnote Text Char1 Char,Footnote Text Char2 Char Char,Footnote Text Char1 Char Char Char,f Char,A Char,Char Char"/>
    <w:basedOn w:val="DefaultParagraphFont"/>
    <w:link w:val="FootnoteText"/>
    <w:uiPriority w:val="99"/>
    <w:qFormat/>
    <w:rsid w:val="00102360"/>
    <w:rPr>
      <w:rFonts w:ascii="PT Sans" w:hAnsi="PT Sans" w:cs="Calibri"/>
      <w:color w:val="4D4D4F" w:themeColor="accent6"/>
      <w:sz w:val="16"/>
      <w:szCs w:val="16"/>
    </w:rPr>
  </w:style>
  <w:style w:type="paragraph" w:customStyle="1" w:styleId="Bibliographyreferences">
    <w:name w:val="Bibliography references"/>
    <w:basedOn w:val="Normal"/>
    <w:uiPriority w:val="3"/>
    <w:qFormat/>
    <w:rsid w:val="00BB42F0"/>
    <w:pPr>
      <w:ind w:left="720" w:hanging="720"/>
    </w:pPr>
    <w:rPr>
      <w:rFonts w:ascii="PT Sans" w:hAnsi="PT Sans"/>
    </w:rPr>
  </w:style>
  <w:style w:type="paragraph" w:styleId="Caption">
    <w:name w:val="caption"/>
    <w:basedOn w:val="Normal"/>
    <w:next w:val="Normal"/>
    <w:uiPriority w:val="5"/>
    <w:qFormat/>
    <w:rsid w:val="00BB42F0"/>
    <w:pPr>
      <w:keepNext/>
      <w:spacing w:before="240" w:after="240"/>
    </w:pPr>
    <w:rPr>
      <w:rFonts w:ascii="PT Sans" w:hAnsi="PT Sans"/>
      <w:b/>
      <w:color w:val="4C0053" w:themeColor="accent1"/>
    </w:rPr>
  </w:style>
  <w:style w:type="table" w:styleId="TableGrid">
    <w:name w:val="Table Grid"/>
    <w:basedOn w:val="TableNormal"/>
    <w:uiPriority w:val="39"/>
    <w:rsid w:val="00250467"/>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uiPriority w:val="1"/>
    <w:rsid w:val="00BB42F0"/>
    <w:rPr>
      <w:rFonts w:ascii="PT Sans" w:hAnsi="PT Sans" w:cs="Calibri"/>
      <w:b/>
      <w:color w:val="4C0053" w:themeColor="accent1"/>
      <w:sz w:val="40"/>
      <w:szCs w:val="40"/>
    </w:rPr>
  </w:style>
  <w:style w:type="paragraph" w:customStyle="1" w:styleId="Captionsubtitle">
    <w:name w:val="Caption subtitle"/>
    <w:basedOn w:val="Caption"/>
    <w:semiHidden/>
    <w:qFormat/>
    <w:rsid w:val="00F466F6"/>
    <w:pPr>
      <w:spacing w:before="0"/>
    </w:pPr>
    <w:rPr>
      <w:color w:val="BE9A41" w:themeColor="accent2"/>
      <w:sz w:val="20"/>
    </w:rPr>
  </w:style>
  <w:style w:type="character" w:customStyle="1" w:styleId="Heading2Char">
    <w:name w:val="Heading 2 Char"/>
    <w:basedOn w:val="DefaultParagraphFont"/>
    <w:link w:val="Heading2"/>
    <w:uiPriority w:val="1"/>
    <w:rsid w:val="00BB42F0"/>
    <w:rPr>
      <w:rFonts w:ascii="PT Sans" w:hAnsi="PT Sans" w:cs="Calibri"/>
      <w:b/>
      <w:color w:val="4C0053" w:themeColor="accent1"/>
      <w:sz w:val="32"/>
      <w:szCs w:val="32"/>
    </w:rPr>
  </w:style>
  <w:style w:type="character" w:customStyle="1" w:styleId="Heading3Char">
    <w:name w:val="Heading 3 Char"/>
    <w:basedOn w:val="DefaultParagraphFont"/>
    <w:link w:val="Heading3"/>
    <w:uiPriority w:val="1"/>
    <w:rsid w:val="00BB42F0"/>
    <w:rPr>
      <w:rFonts w:ascii="PT Sans" w:hAnsi="PT Sans" w:cs="Calibri"/>
      <w:b/>
      <w:color w:val="4C0053" w:themeColor="accent1"/>
    </w:rPr>
  </w:style>
  <w:style w:type="paragraph" w:styleId="TOCHeading">
    <w:name w:val="TOC Heading"/>
    <w:basedOn w:val="Heading1"/>
    <w:next w:val="Normal"/>
    <w:uiPriority w:val="39"/>
    <w:unhideWhenUsed/>
    <w:qFormat/>
    <w:rsid w:val="001258C1"/>
    <w:pPr>
      <w:keepNext/>
      <w:keepLines/>
      <w:spacing w:before="480" w:line="276" w:lineRule="auto"/>
      <w:outlineLvl w:val="9"/>
    </w:pPr>
    <w:rPr>
      <w:rFonts w:eastAsiaTheme="majorEastAsia" w:cstheme="majorBidi"/>
      <w:bCs/>
      <w:color w:val="38003E" w:themeColor="accent1" w:themeShade="BF"/>
      <w:sz w:val="28"/>
      <w:szCs w:val="28"/>
    </w:rPr>
  </w:style>
  <w:style w:type="paragraph" w:styleId="TOC2">
    <w:name w:val="toc 2"/>
    <w:aliases w:val="Heading_two"/>
    <w:basedOn w:val="Normal"/>
    <w:next w:val="Normal"/>
    <w:autoRedefine/>
    <w:uiPriority w:val="39"/>
    <w:unhideWhenUsed/>
    <w:rsid w:val="009671D7"/>
    <w:pPr>
      <w:spacing w:before="0" w:after="0"/>
    </w:pPr>
    <w:rPr>
      <w:rFonts w:asciiTheme="minorHAnsi" w:hAnsiTheme="minorHAnsi" w:cstheme="minorHAnsi"/>
      <w:b/>
      <w:bCs/>
      <w:smallCaps/>
      <w:szCs w:val="26"/>
    </w:rPr>
  </w:style>
  <w:style w:type="paragraph" w:styleId="TOC1">
    <w:name w:val="toc 1"/>
    <w:aliases w:val="Heading_one"/>
    <w:basedOn w:val="Normal"/>
    <w:next w:val="Normal"/>
    <w:autoRedefine/>
    <w:uiPriority w:val="39"/>
    <w:unhideWhenUsed/>
    <w:rsid w:val="00401250"/>
    <w:pPr>
      <w:spacing w:before="360" w:after="360"/>
    </w:pPr>
    <w:rPr>
      <w:rFonts w:asciiTheme="minorHAnsi" w:hAnsiTheme="minorHAnsi" w:cstheme="minorHAnsi"/>
      <w:b/>
      <w:bCs/>
      <w:caps/>
      <w:szCs w:val="26"/>
      <w:u w:val="single"/>
    </w:rPr>
  </w:style>
  <w:style w:type="paragraph" w:styleId="TOC3">
    <w:name w:val="toc 3"/>
    <w:basedOn w:val="Normal"/>
    <w:next w:val="Normal"/>
    <w:autoRedefine/>
    <w:uiPriority w:val="39"/>
    <w:unhideWhenUsed/>
    <w:rsid w:val="009671D7"/>
    <w:pPr>
      <w:spacing w:before="0" w:after="0"/>
    </w:pPr>
    <w:rPr>
      <w:rFonts w:asciiTheme="minorHAnsi" w:hAnsiTheme="minorHAnsi" w:cstheme="minorHAnsi"/>
      <w:smallCaps/>
      <w:szCs w:val="26"/>
    </w:rPr>
  </w:style>
  <w:style w:type="paragraph" w:styleId="TOC4">
    <w:name w:val="toc 4"/>
    <w:basedOn w:val="Normal"/>
    <w:next w:val="Normal"/>
    <w:autoRedefine/>
    <w:uiPriority w:val="39"/>
    <w:semiHidden/>
    <w:unhideWhenUsed/>
    <w:qFormat/>
    <w:rsid w:val="00443AC9"/>
    <w:pPr>
      <w:spacing w:before="0" w:after="0"/>
    </w:pPr>
    <w:rPr>
      <w:rFonts w:asciiTheme="minorHAnsi" w:hAnsiTheme="minorHAnsi" w:cstheme="minorHAnsi"/>
      <w:szCs w:val="26"/>
    </w:rPr>
  </w:style>
  <w:style w:type="paragraph" w:styleId="TOC5">
    <w:name w:val="toc 5"/>
    <w:basedOn w:val="Normal"/>
    <w:next w:val="Normal"/>
    <w:autoRedefine/>
    <w:uiPriority w:val="39"/>
    <w:semiHidden/>
    <w:unhideWhenUsed/>
    <w:rsid w:val="003F29AA"/>
    <w:pPr>
      <w:spacing w:before="0" w:after="0"/>
    </w:pPr>
    <w:rPr>
      <w:rFonts w:asciiTheme="minorHAnsi" w:hAnsiTheme="minorHAnsi" w:cstheme="minorHAnsi"/>
      <w:szCs w:val="26"/>
    </w:rPr>
  </w:style>
  <w:style w:type="paragraph" w:styleId="TOC6">
    <w:name w:val="toc 6"/>
    <w:basedOn w:val="Normal"/>
    <w:next w:val="Normal"/>
    <w:autoRedefine/>
    <w:uiPriority w:val="39"/>
    <w:semiHidden/>
    <w:unhideWhenUsed/>
    <w:rsid w:val="003F29AA"/>
    <w:pPr>
      <w:spacing w:before="0" w:after="0"/>
    </w:pPr>
    <w:rPr>
      <w:rFonts w:asciiTheme="minorHAnsi" w:hAnsiTheme="minorHAnsi" w:cstheme="minorHAnsi"/>
      <w:szCs w:val="26"/>
    </w:rPr>
  </w:style>
  <w:style w:type="paragraph" w:styleId="TOC7">
    <w:name w:val="toc 7"/>
    <w:basedOn w:val="Normal"/>
    <w:next w:val="Normal"/>
    <w:autoRedefine/>
    <w:uiPriority w:val="39"/>
    <w:semiHidden/>
    <w:unhideWhenUsed/>
    <w:rsid w:val="003F29AA"/>
    <w:pPr>
      <w:spacing w:before="0" w:after="0"/>
    </w:pPr>
    <w:rPr>
      <w:rFonts w:asciiTheme="minorHAnsi" w:hAnsiTheme="minorHAnsi" w:cstheme="minorHAnsi"/>
      <w:szCs w:val="26"/>
    </w:rPr>
  </w:style>
  <w:style w:type="paragraph" w:styleId="TOC8">
    <w:name w:val="toc 8"/>
    <w:basedOn w:val="Normal"/>
    <w:next w:val="Normal"/>
    <w:autoRedefine/>
    <w:uiPriority w:val="39"/>
    <w:semiHidden/>
    <w:unhideWhenUsed/>
    <w:rsid w:val="003F29AA"/>
    <w:pPr>
      <w:spacing w:before="0" w:after="0"/>
    </w:pPr>
    <w:rPr>
      <w:rFonts w:asciiTheme="minorHAnsi" w:hAnsiTheme="minorHAnsi" w:cstheme="minorHAnsi"/>
      <w:szCs w:val="26"/>
    </w:rPr>
  </w:style>
  <w:style w:type="paragraph" w:styleId="TOC9">
    <w:name w:val="toc 9"/>
    <w:basedOn w:val="Normal"/>
    <w:next w:val="Normal"/>
    <w:autoRedefine/>
    <w:uiPriority w:val="39"/>
    <w:semiHidden/>
    <w:unhideWhenUsed/>
    <w:rsid w:val="003F29AA"/>
    <w:pPr>
      <w:spacing w:before="0" w:after="0"/>
    </w:pPr>
    <w:rPr>
      <w:rFonts w:asciiTheme="minorHAnsi" w:hAnsiTheme="minorHAnsi" w:cstheme="minorHAnsi"/>
      <w:szCs w:val="26"/>
    </w:rPr>
  </w:style>
  <w:style w:type="paragraph" w:styleId="NoSpacing">
    <w:name w:val="No Spacing"/>
    <w:aliases w:val="Text Box &amp; Table"/>
    <w:basedOn w:val="Normal"/>
    <w:link w:val="NoSpacingChar"/>
    <w:uiPriority w:val="2"/>
    <w:qFormat/>
    <w:rsid w:val="00BB42F0"/>
    <w:pPr>
      <w:spacing w:before="0" w:after="0"/>
    </w:pPr>
    <w:rPr>
      <w:rFonts w:ascii="PT Sans" w:hAnsi="PT Sans"/>
      <w:sz w:val="16"/>
      <w:szCs w:val="16"/>
    </w:rPr>
  </w:style>
  <w:style w:type="character" w:customStyle="1" w:styleId="NoSpacingChar">
    <w:name w:val="No Spacing Char"/>
    <w:aliases w:val="Text Box &amp; Table Char"/>
    <w:basedOn w:val="DefaultParagraphFont"/>
    <w:link w:val="NoSpacing"/>
    <w:uiPriority w:val="2"/>
    <w:rsid w:val="00BB42F0"/>
    <w:rPr>
      <w:rFonts w:ascii="PT Sans" w:hAnsi="PT Sans" w:cs="Calibri"/>
      <w:color w:val="4D4D4F" w:themeColor="accent6"/>
      <w:sz w:val="16"/>
      <w:szCs w:val="16"/>
    </w:rPr>
  </w:style>
  <w:style w:type="character" w:styleId="PageNumber">
    <w:name w:val="page number"/>
    <w:basedOn w:val="DefaultParagraphFont"/>
    <w:uiPriority w:val="99"/>
    <w:semiHidden/>
    <w:unhideWhenUsed/>
    <w:rsid w:val="002E5F7D"/>
  </w:style>
  <w:style w:type="paragraph" w:styleId="ListParagraph">
    <w:name w:val="List Paragraph"/>
    <w:aliases w:val="Bullet EY,Sàraðo pastraipa,S?ra?o pastraipa,List Bullet Mary,Paragraphe de liste PBLH,Bullet list,Resume Title,List Paragraph Char Char,Bullet 1,List Paragraph1,b1,Number_1,SGLText List Paragraph,new,lp1,Normal Sentence,ListPar1,Paragraph"/>
    <w:basedOn w:val="Normal"/>
    <w:link w:val="ListParagraphChar"/>
    <w:uiPriority w:val="34"/>
    <w:qFormat/>
    <w:rsid w:val="00152F86"/>
    <w:pPr>
      <w:ind w:left="720"/>
      <w:contextualSpacing/>
    </w:pPr>
  </w:style>
  <w:style w:type="character" w:customStyle="1" w:styleId="Heading4Char">
    <w:name w:val="Heading 4 Char"/>
    <w:basedOn w:val="DefaultParagraphFont"/>
    <w:link w:val="Heading4"/>
    <w:uiPriority w:val="1"/>
    <w:rsid w:val="00BB42F0"/>
    <w:rPr>
      <w:rFonts w:ascii="PT Sans" w:eastAsiaTheme="majorEastAsia" w:hAnsi="PT Sans" w:cstheme="majorBidi"/>
      <w:b/>
      <w:iCs/>
      <w:color w:val="BE9A41" w:themeColor="accent2"/>
      <w:sz w:val="22"/>
      <w:szCs w:val="22"/>
    </w:rPr>
  </w:style>
  <w:style w:type="character" w:customStyle="1" w:styleId="Heading5Char">
    <w:name w:val="Heading 5 Char"/>
    <w:basedOn w:val="DefaultParagraphFont"/>
    <w:link w:val="Heading5"/>
    <w:uiPriority w:val="9"/>
    <w:semiHidden/>
    <w:rsid w:val="009D3113"/>
    <w:rPr>
      <w:rFonts w:asciiTheme="majorHAnsi" w:eastAsiaTheme="majorEastAsia" w:hAnsiTheme="majorHAnsi" w:cstheme="majorBidi"/>
      <w:color w:val="38003E" w:themeColor="accent1" w:themeShade="BF"/>
      <w:sz w:val="22"/>
      <w:szCs w:val="22"/>
    </w:rPr>
  </w:style>
  <w:style w:type="character" w:customStyle="1" w:styleId="UnresolvedMention1">
    <w:name w:val="Unresolved Mention1"/>
    <w:basedOn w:val="DefaultParagraphFont"/>
    <w:uiPriority w:val="99"/>
    <w:semiHidden/>
    <w:unhideWhenUsed/>
    <w:rsid w:val="000D4474"/>
    <w:rPr>
      <w:color w:val="605E5C"/>
      <w:shd w:val="clear" w:color="auto" w:fill="E1DFDD"/>
    </w:rPr>
  </w:style>
  <w:style w:type="paragraph" w:customStyle="1" w:styleId="Tableheadingsmall">
    <w:name w:val="Table heading small"/>
    <w:basedOn w:val="Normal"/>
    <w:uiPriority w:val="9"/>
    <w:semiHidden/>
    <w:rsid w:val="00433B97"/>
    <w:rPr>
      <w:b/>
      <w:color w:val="FFFFFF" w:themeColor="background1"/>
      <w:sz w:val="16"/>
      <w:szCs w:val="16"/>
    </w:rPr>
  </w:style>
  <w:style w:type="paragraph" w:styleId="BalloonText">
    <w:name w:val="Balloon Text"/>
    <w:basedOn w:val="Normal"/>
    <w:link w:val="BalloonTextChar"/>
    <w:uiPriority w:val="99"/>
    <w:semiHidden/>
    <w:unhideWhenUsed/>
    <w:rsid w:val="007B3C96"/>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7B3C96"/>
    <w:rPr>
      <w:rFonts w:ascii="Times New Roman" w:hAnsi="Times New Roman" w:cs="Times New Roman"/>
      <w:color w:val="000000" w:themeColor="text1"/>
      <w:sz w:val="18"/>
      <w:szCs w:val="18"/>
    </w:rPr>
  </w:style>
  <w:style w:type="paragraph" w:customStyle="1" w:styleId="Annexheading1">
    <w:name w:val="Annex heading 1"/>
    <w:basedOn w:val="Heading1"/>
    <w:uiPriority w:val="7"/>
    <w:qFormat/>
    <w:rsid w:val="006B76F3"/>
    <w:pPr>
      <w:numPr>
        <w:numId w:val="2"/>
      </w:numPr>
    </w:pPr>
  </w:style>
  <w:style w:type="paragraph" w:customStyle="1" w:styleId="Annexheading4">
    <w:name w:val="Annex heading 4"/>
    <w:basedOn w:val="Heading4"/>
    <w:uiPriority w:val="7"/>
    <w:qFormat/>
    <w:rsid w:val="00680C59"/>
    <w:pPr>
      <w:numPr>
        <w:numId w:val="3"/>
      </w:numPr>
    </w:pPr>
  </w:style>
  <w:style w:type="paragraph" w:customStyle="1" w:styleId="AnnexHeading2">
    <w:name w:val="Annex Heading 2"/>
    <w:basedOn w:val="Heading2"/>
    <w:uiPriority w:val="7"/>
    <w:qFormat/>
    <w:rsid w:val="00F67B3F"/>
    <w:pPr>
      <w:numPr>
        <w:numId w:val="2"/>
      </w:numPr>
    </w:pPr>
  </w:style>
  <w:style w:type="table" w:customStyle="1" w:styleId="PathwaysTable">
    <w:name w:val="Pathways Table"/>
    <w:basedOn w:val="TableNormal"/>
    <w:uiPriority w:val="99"/>
    <w:rsid w:val="00533DB6"/>
    <w:rPr>
      <w:rFonts w:ascii="Calibri" w:hAnsi="Calibri"/>
      <w:sz w:val="20"/>
    </w:rPr>
    <w:tblPr>
      <w:tblBorders>
        <w:top w:val="single" w:sz="24" w:space="0" w:color="B5DBAE" w:themeColor="accent4"/>
        <w:bottom w:val="single" w:sz="4" w:space="0" w:color="F2F2F2" w:themeColor="background1" w:themeShade="F2"/>
        <w:insideH w:val="single" w:sz="4" w:space="0" w:color="F2F2F2" w:themeColor="background1" w:themeShade="F2"/>
        <w:insideV w:val="single" w:sz="4" w:space="0" w:color="F2F2F2" w:themeColor="background1" w:themeShade="F2"/>
      </w:tblBorders>
    </w:tblPr>
    <w:tcPr>
      <w:shd w:val="clear" w:color="auto" w:fill="auto"/>
    </w:tcPr>
    <w:tblStylePr w:type="firstRow">
      <w:rPr>
        <w:rFonts w:ascii="Noto Sans Glagolitic" w:hAnsi="Noto Sans Glagolitic"/>
        <w:b/>
        <w:color w:val="FFFFFF" w:themeColor="background1"/>
        <w:sz w:val="20"/>
      </w:rPr>
      <w:tblPr/>
      <w:tcPr>
        <w:shd w:val="clear" w:color="auto" w:fill="E15163" w:themeFill="accent3"/>
      </w:tcPr>
    </w:tblStylePr>
    <w:tblStylePr w:type="lastRow">
      <w:rPr>
        <w:rFonts w:ascii="Noto Sans Glagolitic" w:hAnsi="Noto Sans Glagolitic"/>
        <w:sz w:val="20"/>
      </w:rPr>
    </w:tblStylePr>
    <w:tblStylePr w:type="firstCol">
      <w:rPr>
        <w:rFonts w:ascii="Noto Sans Glagolitic" w:hAnsi="Noto Sans Glagolitic"/>
        <w:sz w:val="20"/>
      </w:rPr>
    </w:tblStylePr>
  </w:style>
  <w:style w:type="table" w:customStyle="1" w:styleId="Style1">
    <w:name w:val="Style1"/>
    <w:basedOn w:val="TableNormal"/>
    <w:uiPriority w:val="99"/>
    <w:rsid w:val="00533DB6"/>
    <w:rPr>
      <w:rFonts w:ascii="Calibri" w:hAnsi="Calibri"/>
      <w:sz w:val="22"/>
    </w:rPr>
    <w:tblPr>
      <w:tblBorders>
        <w:left w:val="single" w:sz="24" w:space="0" w:color="B5DBAE" w:themeColor="accent4"/>
      </w:tblBorders>
    </w:tblPr>
    <w:tcPr>
      <w:shd w:val="clear" w:color="auto" w:fill="E7E6E6" w:themeFill="background2"/>
    </w:tcPr>
  </w:style>
  <w:style w:type="table" w:customStyle="1" w:styleId="Tableheader">
    <w:name w:val="Table header"/>
    <w:basedOn w:val="TableNormal"/>
    <w:uiPriority w:val="99"/>
    <w:rsid w:val="003E0541"/>
    <w:tblPr/>
    <w:tblStylePr w:type="firstRow">
      <w:rPr>
        <w:rFonts w:ascii="Noto Sans Glagolitic" w:hAnsi="Noto Sans Glagolitic"/>
      </w:rPr>
      <w:tblPr/>
      <w:tcPr>
        <w:tcBorders>
          <w:top w:val="nil"/>
        </w:tcBorders>
        <w:shd w:val="clear" w:color="auto" w:fill="F4F4F4"/>
      </w:tcPr>
    </w:tblStylePr>
  </w:style>
  <w:style w:type="paragraph" w:customStyle="1" w:styleId="Tablenote-belowtable">
    <w:name w:val="Table note - below table"/>
    <w:uiPriority w:val="2"/>
    <w:qFormat/>
    <w:rsid w:val="00BB42F0"/>
    <w:pPr>
      <w:spacing w:before="120" w:after="240"/>
    </w:pPr>
    <w:rPr>
      <w:rFonts w:ascii="PT Sans" w:hAnsi="PT Sans"/>
      <w:i/>
      <w:color w:val="4D4D4F" w:themeColor="accent6"/>
      <w:sz w:val="16"/>
      <w:szCs w:val="22"/>
    </w:rPr>
  </w:style>
  <w:style w:type="character" w:styleId="UnresolvedMention">
    <w:name w:val="Unresolved Mention"/>
    <w:basedOn w:val="DefaultParagraphFont"/>
    <w:uiPriority w:val="99"/>
    <w:semiHidden/>
    <w:unhideWhenUsed/>
    <w:rsid w:val="0067309E"/>
    <w:rPr>
      <w:color w:val="605E5C"/>
      <w:shd w:val="clear" w:color="auto" w:fill="E1DFDD"/>
    </w:rPr>
  </w:style>
  <w:style w:type="table" w:styleId="GridTable1Light-Accent4">
    <w:name w:val="Grid Table 1 Light Accent 4"/>
    <w:basedOn w:val="TableNormal"/>
    <w:uiPriority w:val="46"/>
    <w:rsid w:val="002C5F2D"/>
    <w:tblPr>
      <w:tblStyleRowBandSize w:val="1"/>
      <w:tblStyleColBandSize w:val="1"/>
      <w:tblBorders>
        <w:top w:val="single" w:sz="4" w:space="0" w:color="E1F0DE" w:themeColor="accent4" w:themeTint="66"/>
        <w:left w:val="single" w:sz="4" w:space="0" w:color="E1F0DE" w:themeColor="accent4" w:themeTint="66"/>
        <w:bottom w:val="single" w:sz="4" w:space="0" w:color="E1F0DE" w:themeColor="accent4" w:themeTint="66"/>
        <w:right w:val="single" w:sz="4" w:space="0" w:color="E1F0DE" w:themeColor="accent4" w:themeTint="66"/>
        <w:insideH w:val="single" w:sz="4" w:space="0" w:color="E1F0DE" w:themeColor="accent4" w:themeTint="66"/>
        <w:insideV w:val="single" w:sz="4" w:space="0" w:color="E1F0DE" w:themeColor="accent4" w:themeTint="66"/>
      </w:tblBorders>
    </w:tblPr>
    <w:tblStylePr w:type="firstRow">
      <w:rPr>
        <w:b/>
        <w:bCs/>
      </w:rPr>
      <w:tblPr/>
      <w:tcPr>
        <w:tcBorders>
          <w:bottom w:val="single" w:sz="12" w:space="0" w:color="D2E9CE" w:themeColor="accent4" w:themeTint="99"/>
        </w:tcBorders>
      </w:tcPr>
    </w:tblStylePr>
    <w:tblStylePr w:type="lastRow">
      <w:rPr>
        <w:b/>
        <w:bCs/>
      </w:rPr>
      <w:tblPr/>
      <w:tcPr>
        <w:tcBorders>
          <w:top w:val="double" w:sz="2" w:space="0" w:color="D2E9CE" w:themeColor="accent4" w:themeTint="99"/>
        </w:tcBorders>
      </w:tcPr>
    </w:tblStylePr>
    <w:tblStylePr w:type="firstCol">
      <w:rPr>
        <w:b/>
        <w:bCs/>
      </w:rPr>
    </w:tblStylePr>
    <w:tblStylePr w:type="lastCol">
      <w:rPr>
        <w:b/>
        <w:bCs/>
      </w:rPr>
    </w:tblStylePr>
  </w:style>
  <w:style w:type="paragraph" w:customStyle="1" w:styleId="AnnexHeading3">
    <w:name w:val="Annex Heading 3"/>
    <w:basedOn w:val="Heading3"/>
    <w:uiPriority w:val="7"/>
    <w:qFormat/>
    <w:rsid w:val="00397F22"/>
    <w:pPr>
      <w:numPr>
        <w:numId w:val="2"/>
      </w:numPr>
    </w:pPr>
  </w:style>
  <w:style w:type="table" w:styleId="ListTable1Light-Accent2">
    <w:name w:val="List Table 1 Light Accent 2"/>
    <w:basedOn w:val="TableNormal"/>
    <w:uiPriority w:val="46"/>
    <w:rsid w:val="006E5C29"/>
    <w:tblPr>
      <w:tblStyleRowBandSize w:val="1"/>
      <w:tblStyleColBandSize w:val="1"/>
    </w:tblPr>
    <w:tblStylePr w:type="firstRow">
      <w:rPr>
        <w:b/>
        <w:bCs/>
      </w:rPr>
      <w:tblPr/>
      <w:tcPr>
        <w:tcBorders>
          <w:bottom w:val="single" w:sz="4" w:space="0" w:color="D8C28D" w:themeColor="accent2" w:themeTint="99"/>
        </w:tcBorders>
      </w:tcPr>
    </w:tblStylePr>
    <w:tblStylePr w:type="lastRow">
      <w:rPr>
        <w:b/>
        <w:bCs/>
      </w:rPr>
      <w:tblPr/>
      <w:tcPr>
        <w:tcBorders>
          <w:top w:val="single" w:sz="4" w:space="0" w:color="D8C28D" w:themeColor="accent2" w:themeTint="99"/>
        </w:tcBorders>
      </w:tcPr>
    </w:tblStylePr>
    <w:tblStylePr w:type="firstCol">
      <w:rPr>
        <w:b/>
        <w:bCs/>
      </w:rPr>
    </w:tblStylePr>
    <w:tblStylePr w:type="lastCol">
      <w:rPr>
        <w:b/>
        <w:bCs/>
      </w:rPr>
    </w:tblStylePr>
    <w:tblStylePr w:type="band1Vert">
      <w:tblPr/>
      <w:tcPr>
        <w:shd w:val="clear" w:color="auto" w:fill="F2EAD9" w:themeFill="accent2" w:themeFillTint="33"/>
      </w:tcPr>
    </w:tblStylePr>
    <w:tblStylePr w:type="band1Horz">
      <w:tblPr/>
      <w:tcPr>
        <w:shd w:val="clear" w:color="auto" w:fill="F2EAD9" w:themeFill="accent2" w:themeFillTint="33"/>
      </w:tcPr>
    </w:tblStylePr>
  </w:style>
  <w:style w:type="character" w:styleId="CommentReference">
    <w:name w:val="annotation reference"/>
    <w:basedOn w:val="DefaultParagraphFont"/>
    <w:uiPriority w:val="99"/>
    <w:semiHidden/>
    <w:unhideWhenUsed/>
    <w:rsid w:val="00D07190"/>
    <w:rPr>
      <w:sz w:val="16"/>
      <w:szCs w:val="16"/>
    </w:rPr>
  </w:style>
  <w:style w:type="paragraph" w:styleId="CommentText">
    <w:name w:val="annotation text"/>
    <w:basedOn w:val="Normal"/>
    <w:link w:val="CommentTextChar"/>
    <w:uiPriority w:val="99"/>
    <w:unhideWhenUsed/>
    <w:rsid w:val="00D07190"/>
    <w:rPr>
      <w:sz w:val="20"/>
      <w:szCs w:val="20"/>
    </w:rPr>
  </w:style>
  <w:style w:type="character" w:customStyle="1" w:styleId="CommentTextChar">
    <w:name w:val="Comment Text Char"/>
    <w:basedOn w:val="DefaultParagraphFont"/>
    <w:link w:val="CommentText"/>
    <w:uiPriority w:val="99"/>
    <w:rsid w:val="00D07190"/>
    <w:rPr>
      <w:rFonts w:ascii="Calibri" w:hAnsi="Calibri" w:cs="Calibri"/>
      <w:color w:val="4D4D4F" w:themeColor="accent6"/>
      <w:sz w:val="20"/>
      <w:szCs w:val="20"/>
    </w:rPr>
  </w:style>
  <w:style w:type="paragraph" w:styleId="CommentSubject">
    <w:name w:val="annotation subject"/>
    <w:basedOn w:val="CommentText"/>
    <w:next w:val="CommentText"/>
    <w:link w:val="CommentSubjectChar"/>
    <w:uiPriority w:val="99"/>
    <w:semiHidden/>
    <w:unhideWhenUsed/>
    <w:rsid w:val="00D07190"/>
    <w:rPr>
      <w:b/>
      <w:bCs/>
    </w:rPr>
  </w:style>
  <w:style w:type="character" w:customStyle="1" w:styleId="CommentSubjectChar">
    <w:name w:val="Comment Subject Char"/>
    <w:basedOn w:val="CommentTextChar"/>
    <w:link w:val="CommentSubject"/>
    <w:uiPriority w:val="99"/>
    <w:semiHidden/>
    <w:rsid w:val="00D07190"/>
    <w:rPr>
      <w:rFonts w:ascii="Calibri" w:hAnsi="Calibri" w:cs="Calibri"/>
      <w:b/>
      <w:bCs/>
      <w:color w:val="4D4D4F" w:themeColor="accent6"/>
      <w:sz w:val="20"/>
      <w:szCs w:val="20"/>
    </w:rPr>
  </w:style>
  <w:style w:type="character" w:styleId="FootnoteReference">
    <w:name w:val="footnote reference"/>
    <w:aliases w:val="16 Point,Superscript 6 Point,Superscript 6 Point + 11 pt,ftref,BVI fnr,BVI fnr Car Car,BVI fnr Car,BVI fnr Car Car Car Car,ftref Char,Char Char Char Char Car Char Char, BVI fnr, BVI fnr Car Car, BVI fnr Car Car Car Car,Знак сноски 1,f"/>
    <w:basedOn w:val="DefaultParagraphFont"/>
    <w:uiPriority w:val="99"/>
    <w:unhideWhenUsed/>
    <w:qFormat/>
    <w:rsid w:val="00FA2BF5"/>
    <w:rPr>
      <w:vertAlign w:val="superscript"/>
    </w:rPr>
  </w:style>
  <w:style w:type="character" w:styleId="Hyperlink">
    <w:name w:val="Hyperlink"/>
    <w:basedOn w:val="DefaultParagraphFont"/>
    <w:uiPriority w:val="99"/>
    <w:unhideWhenUsed/>
    <w:rsid w:val="008F4D6A"/>
    <w:rPr>
      <w:color w:val="0563C1" w:themeColor="hyperlink"/>
      <w:u w:val="single"/>
    </w:rPr>
  </w:style>
  <w:style w:type="paragraph" w:styleId="Revision">
    <w:name w:val="Revision"/>
    <w:hidden/>
    <w:uiPriority w:val="99"/>
    <w:semiHidden/>
    <w:rsid w:val="00A62E40"/>
    <w:rPr>
      <w:rFonts w:ascii="Calibri" w:hAnsi="Calibri" w:cs="Calibri"/>
      <w:color w:val="4D4D4F" w:themeColor="accent6"/>
      <w:sz w:val="22"/>
      <w:szCs w:val="22"/>
    </w:rPr>
  </w:style>
  <w:style w:type="paragraph" w:styleId="NormalWeb">
    <w:name w:val="Normal (Web)"/>
    <w:basedOn w:val="Normal"/>
    <w:uiPriority w:val="99"/>
    <w:semiHidden/>
    <w:unhideWhenUsed/>
    <w:rsid w:val="007426A5"/>
    <w:rPr>
      <w:rFonts w:ascii="Times New Roman" w:hAnsi="Times New Roman" w:cs="Times New Roman"/>
      <w:sz w:val="24"/>
      <w:szCs w:val="24"/>
    </w:rPr>
  </w:style>
  <w:style w:type="character" w:styleId="FollowedHyperlink">
    <w:name w:val="FollowedHyperlink"/>
    <w:basedOn w:val="DefaultParagraphFont"/>
    <w:uiPriority w:val="99"/>
    <w:semiHidden/>
    <w:unhideWhenUsed/>
    <w:rsid w:val="00521248"/>
    <w:rPr>
      <w:color w:val="954F72" w:themeColor="followedHyperlink"/>
      <w:u w:val="single"/>
    </w:rPr>
  </w:style>
  <w:style w:type="character" w:styleId="Mention">
    <w:name w:val="Mention"/>
    <w:basedOn w:val="DefaultParagraphFont"/>
    <w:uiPriority w:val="99"/>
    <w:unhideWhenUsed/>
    <w:rsid w:val="004A4828"/>
    <w:rPr>
      <w:color w:val="2B579A"/>
      <w:shd w:val="clear" w:color="auto" w:fill="E1DFDD"/>
    </w:rPr>
  </w:style>
  <w:style w:type="character" w:customStyle="1" w:styleId="ListParagraphChar">
    <w:name w:val="List Paragraph Char"/>
    <w:aliases w:val="Bullet EY Char,Sàraðo pastraipa Char,S?ra?o pastraipa Char,List Bullet Mary Char,Paragraphe de liste PBLH Char,Bullet list Char,Resume Title Char,List Paragraph Char Char Char,Bullet 1 Char,List Paragraph1 Char,b1 Char,Number_1 Char"/>
    <w:link w:val="ListParagraph"/>
    <w:uiPriority w:val="34"/>
    <w:qFormat/>
    <w:locked/>
    <w:rsid w:val="00861B4C"/>
    <w:rPr>
      <w:rFonts w:ascii="Calibri" w:hAnsi="Calibri" w:cs="Calibri"/>
      <w:color w:val="4D4D4F" w:themeColor="accent6"/>
      <w:sz w:val="22"/>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80297065">
      <w:bodyDiv w:val="1"/>
      <w:marLeft w:val="0"/>
      <w:marRight w:val="0"/>
      <w:marTop w:val="0"/>
      <w:marBottom w:val="0"/>
      <w:divBdr>
        <w:top w:val="none" w:sz="0" w:space="0" w:color="auto"/>
        <w:left w:val="none" w:sz="0" w:space="0" w:color="auto"/>
        <w:bottom w:val="none" w:sz="0" w:space="0" w:color="auto"/>
        <w:right w:val="none" w:sz="0" w:space="0" w:color="auto"/>
      </w:divBdr>
    </w:div>
    <w:div w:id="152527252">
      <w:bodyDiv w:val="1"/>
      <w:marLeft w:val="0"/>
      <w:marRight w:val="0"/>
      <w:marTop w:val="0"/>
      <w:marBottom w:val="0"/>
      <w:divBdr>
        <w:top w:val="none" w:sz="0" w:space="0" w:color="auto"/>
        <w:left w:val="none" w:sz="0" w:space="0" w:color="auto"/>
        <w:bottom w:val="none" w:sz="0" w:space="0" w:color="auto"/>
        <w:right w:val="none" w:sz="0" w:space="0" w:color="auto"/>
      </w:divBdr>
      <w:divsChild>
        <w:div w:id="926428787">
          <w:marLeft w:val="0"/>
          <w:marRight w:val="0"/>
          <w:marTop w:val="0"/>
          <w:marBottom w:val="0"/>
          <w:divBdr>
            <w:top w:val="none" w:sz="0" w:space="0" w:color="auto"/>
            <w:left w:val="none" w:sz="0" w:space="0" w:color="auto"/>
            <w:bottom w:val="none" w:sz="0" w:space="0" w:color="auto"/>
            <w:right w:val="none" w:sz="0" w:space="0" w:color="auto"/>
          </w:divBdr>
          <w:divsChild>
            <w:div w:id="1439332168">
              <w:marLeft w:val="0"/>
              <w:marRight w:val="0"/>
              <w:marTop w:val="0"/>
              <w:marBottom w:val="0"/>
              <w:divBdr>
                <w:top w:val="none" w:sz="0" w:space="0" w:color="auto"/>
                <w:left w:val="none" w:sz="0" w:space="0" w:color="auto"/>
                <w:bottom w:val="none" w:sz="0" w:space="0" w:color="auto"/>
                <w:right w:val="none" w:sz="0" w:space="0" w:color="auto"/>
              </w:divBdr>
              <w:divsChild>
                <w:div w:id="1833980979">
                  <w:marLeft w:val="0"/>
                  <w:marRight w:val="0"/>
                  <w:marTop w:val="0"/>
                  <w:marBottom w:val="0"/>
                  <w:divBdr>
                    <w:top w:val="none" w:sz="0" w:space="0" w:color="auto"/>
                    <w:left w:val="none" w:sz="0" w:space="0" w:color="auto"/>
                    <w:bottom w:val="none" w:sz="0" w:space="0" w:color="auto"/>
                    <w:right w:val="none" w:sz="0" w:space="0" w:color="auto"/>
                  </w:divBdr>
                  <w:divsChild>
                    <w:div w:id="15926621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983510012">
          <w:marLeft w:val="0"/>
          <w:marRight w:val="0"/>
          <w:marTop w:val="0"/>
          <w:marBottom w:val="0"/>
          <w:divBdr>
            <w:top w:val="none" w:sz="0" w:space="0" w:color="auto"/>
            <w:left w:val="none" w:sz="0" w:space="0" w:color="auto"/>
            <w:bottom w:val="none" w:sz="0" w:space="0" w:color="auto"/>
            <w:right w:val="none" w:sz="0" w:space="0" w:color="auto"/>
          </w:divBdr>
          <w:divsChild>
            <w:div w:id="1289975651">
              <w:marLeft w:val="0"/>
              <w:marRight w:val="0"/>
              <w:marTop w:val="0"/>
              <w:marBottom w:val="0"/>
              <w:divBdr>
                <w:top w:val="none" w:sz="0" w:space="0" w:color="auto"/>
                <w:left w:val="none" w:sz="0" w:space="0" w:color="auto"/>
                <w:bottom w:val="none" w:sz="0" w:space="0" w:color="auto"/>
                <w:right w:val="none" w:sz="0" w:space="0" w:color="auto"/>
              </w:divBdr>
              <w:divsChild>
                <w:div w:id="1415080903">
                  <w:marLeft w:val="0"/>
                  <w:marRight w:val="0"/>
                  <w:marTop w:val="0"/>
                  <w:marBottom w:val="0"/>
                  <w:divBdr>
                    <w:top w:val="none" w:sz="0" w:space="0" w:color="auto"/>
                    <w:left w:val="none" w:sz="0" w:space="0" w:color="auto"/>
                    <w:bottom w:val="none" w:sz="0" w:space="0" w:color="auto"/>
                    <w:right w:val="none" w:sz="0" w:space="0" w:color="auto"/>
                  </w:divBdr>
                  <w:divsChild>
                    <w:div w:id="3328060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2130077">
      <w:bodyDiv w:val="1"/>
      <w:marLeft w:val="0"/>
      <w:marRight w:val="0"/>
      <w:marTop w:val="0"/>
      <w:marBottom w:val="0"/>
      <w:divBdr>
        <w:top w:val="none" w:sz="0" w:space="0" w:color="auto"/>
        <w:left w:val="none" w:sz="0" w:space="0" w:color="auto"/>
        <w:bottom w:val="none" w:sz="0" w:space="0" w:color="auto"/>
        <w:right w:val="none" w:sz="0" w:space="0" w:color="auto"/>
      </w:divBdr>
    </w:div>
    <w:div w:id="281890162">
      <w:bodyDiv w:val="1"/>
      <w:marLeft w:val="0"/>
      <w:marRight w:val="0"/>
      <w:marTop w:val="0"/>
      <w:marBottom w:val="0"/>
      <w:divBdr>
        <w:top w:val="none" w:sz="0" w:space="0" w:color="auto"/>
        <w:left w:val="none" w:sz="0" w:space="0" w:color="auto"/>
        <w:bottom w:val="none" w:sz="0" w:space="0" w:color="auto"/>
        <w:right w:val="none" w:sz="0" w:space="0" w:color="auto"/>
      </w:divBdr>
    </w:div>
    <w:div w:id="286013948">
      <w:bodyDiv w:val="1"/>
      <w:marLeft w:val="0"/>
      <w:marRight w:val="0"/>
      <w:marTop w:val="0"/>
      <w:marBottom w:val="0"/>
      <w:divBdr>
        <w:top w:val="none" w:sz="0" w:space="0" w:color="auto"/>
        <w:left w:val="none" w:sz="0" w:space="0" w:color="auto"/>
        <w:bottom w:val="none" w:sz="0" w:space="0" w:color="auto"/>
        <w:right w:val="none" w:sz="0" w:space="0" w:color="auto"/>
      </w:divBdr>
    </w:div>
    <w:div w:id="304430498">
      <w:bodyDiv w:val="1"/>
      <w:marLeft w:val="0"/>
      <w:marRight w:val="0"/>
      <w:marTop w:val="0"/>
      <w:marBottom w:val="0"/>
      <w:divBdr>
        <w:top w:val="none" w:sz="0" w:space="0" w:color="auto"/>
        <w:left w:val="none" w:sz="0" w:space="0" w:color="auto"/>
        <w:bottom w:val="none" w:sz="0" w:space="0" w:color="auto"/>
        <w:right w:val="none" w:sz="0" w:space="0" w:color="auto"/>
      </w:divBdr>
    </w:div>
    <w:div w:id="320085891">
      <w:bodyDiv w:val="1"/>
      <w:marLeft w:val="0"/>
      <w:marRight w:val="0"/>
      <w:marTop w:val="0"/>
      <w:marBottom w:val="0"/>
      <w:divBdr>
        <w:top w:val="none" w:sz="0" w:space="0" w:color="auto"/>
        <w:left w:val="none" w:sz="0" w:space="0" w:color="auto"/>
        <w:bottom w:val="none" w:sz="0" w:space="0" w:color="auto"/>
        <w:right w:val="none" w:sz="0" w:space="0" w:color="auto"/>
      </w:divBdr>
    </w:div>
    <w:div w:id="370418073">
      <w:bodyDiv w:val="1"/>
      <w:marLeft w:val="0"/>
      <w:marRight w:val="0"/>
      <w:marTop w:val="0"/>
      <w:marBottom w:val="0"/>
      <w:divBdr>
        <w:top w:val="none" w:sz="0" w:space="0" w:color="auto"/>
        <w:left w:val="none" w:sz="0" w:space="0" w:color="auto"/>
        <w:bottom w:val="none" w:sz="0" w:space="0" w:color="auto"/>
        <w:right w:val="none" w:sz="0" w:space="0" w:color="auto"/>
      </w:divBdr>
    </w:div>
    <w:div w:id="386413783">
      <w:bodyDiv w:val="1"/>
      <w:marLeft w:val="0"/>
      <w:marRight w:val="0"/>
      <w:marTop w:val="0"/>
      <w:marBottom w:val="0"/>
      <w:divBdr>
        <w:top w:val="none" w:sz="0" w:space="0" w:color="auto"/>
        <w:left w:val="none" w:sz="0" w:space="0" w:color="auto"/>
        <w:bottom w:val="none" w:sz="0" w:space="0" w:color="auto"/>
        <w:right w:val="none" w:sz="0" w:space="0" w:color="auto"/>
      </w:divBdr>
    </w:div>
    <w:div w:id="485702280">
      <w:bodyDiv w:val="1"/>
      <w:marLeft w:val="0"/>
      <w:marRight w:val="0"/>
      <w:marTop w:val="0"/>
      <w:marBottom w:val="0"/>
      <w:divBdr>
        <w:top w:val="none" w:sz="0" w:space="0" w:color="auto"/>
        <w:left w:val="none" w:sz="0" w:space="0" w:color="auto"/>
        <w:bottom w:val="none" w:sz="0" w:space="0" w:color="auto"/>
        <w:right w:val="none" w:sz="0" w:space="0" w:color="auto"/>
      </w:divBdr>
    </w:div>
    <w:div w:id="639841830">
      <w:bodyDiv w:val="1"/>
      <w:marLeft w:val="0"/>
      <w:marRight w:val="0"/>
      <w:marTop w:val="0"/>
      <w:marBottom w:val="0"/>
      <w:divBdr>
        <w:top w:val="none" w:sz="0" w:space="0" w:color="auto"/>
        <w:left w:val="none" w:sz="0" w:space="0" w:color="auto"/>
        <w:bottom w:val="none" w:sz="0" w:space="0" w:color="auto"/>
        <w:right w:val="none" w:sz="0" w:space="0" w:color="auto"/>
      </w:divBdr>
    </w:div>
    <w:div w:id="760877873">
      <w:bodyDiv w:val="1"/>
      <w:marLeft w:val="0"/>
      <w:marRight w:val="0"/>
      <w:marTop w:val="0"/>
      <w:marBottom w:val="0"/>
      <w:divBdr>
        <w:top w:val="none" w:sz="0" w:space="0" w:color="auto"/>
        <w:left w:val="none" w:sz="0" w:space="0" w:color="auto"/>
        <w:bottom w:val="none" w:sz="0" w:space="0" w:color="auto"/>
        <w:right w:val="none" w:sz="0" w:space="0" w:color="auto"/>
      </w:divBdr>
    </w:div>
    <w:div w:id="810901099">
      <w:bodyDiv w:val="1"/>
      <w:marLeft w:val="0"/>
      <w:marRight w:val="0"/>
      <w:marTop w:val="0"/>
      <w:marBottom w:val="0"/>
      <w:divBdr>
        <w:top w:val="none" w:sz="0" w:space="0" w:color="auto"/>
        <w:left w:val="none" w:sz="0" w:space="0" w:color="auto"/>
        <w:bottom w:val="none" w:sz="0" w:space="0" w:color="auto"/>
        <w:right w:val="none" w:sz="0" w:space="0" w:color="auto"/>
      </w:divBdr>
    </w:div>
    <w:div w:id="843668793">
      <w:bodyDiv w:val="1"/>
      <w:marLeft w:val="0"/>
      <w:marRight w:val="0"/>
      <w:marTop w:val="0"/>
      <w:marBottom w:val="0"/>
      <w:divBdr>
        <w:top w:val="none" w:sz="0" w:space="0" w:color="auto"/>
        <w:left w:val="none" w:sz="0" w:space="0" w:color="auto"/>
        <w:bottom w:val="none" w:sz="0" w:space="0" w:color="auto"/>
        <w:right w:val="none" w:sz="0" w:space="0" w:color="auto"/>
      </w:divBdr>
    </w:div>
    <w:div w:id="894438294">
      <w:bodyDiv w:val="1"/>
      <w:marLeft w:val="0"/>
      <w:marRight w:val="0"/>
      <w:marTop w:val="0"/>
      <w:marBottom w:val="0"/>
      <w:divBdr>
        <w:top w:val="none" w:sz="0" w:space="0" w:color="auto"/>
        <w:left w:val="none" w:sz="0" w:space="0" w:color="auto"/>
        <w:bottom w:val="none" w:sz="0" w:space="0" w:color="auto"/>
        <w:right w:val="none" w:sz="0" w:space="0" w:color="auto"/>
      </w:divBdr>
    </w:div>
    <w:div w:id="963266926">
      <w:bodyDiv w:val="1"/>
      <w:marLeft w:val="0"/>
      <w:marRight w:val="0"/>
      <w:marTop w:val="0"/>
      <w:marBottom w:val="0"/>
      <w:divBdr>
        <w:top w:val="none" w:sz="0" w:space="0" w:color="auto"/>
        <w:left w:val="none" w:sz="0" w:space="0" w:color="auto"/>
        <w:bottom w:val="none" w:sz="0" w:space="0" w:color="auto"/>
        <w:right w:val="none" w:sz="0" w:space="0" w:color="auto"/>
      </w:divBdr>
    </w:div>
    <w:div w:id="1023165156">
      <w:bodyDiv w:val="1"/>
      <w:marLeft w:val="0"/>
      <w:marRight w:val="0"/>
      <w:marTop w:val="0"/>
      <w:marBottom w:val="0"/>
      <w:divBdr>
        <w:top w:val="none" w:sz="0" w:space="0" w:color="auto"/>
        <w:left w:val="none" w:sz="0" w:space="0" w:color="auto"/>
        <w:bottom w:val="none" w:sz="0" w:space="0" w:color="auto"/>
        <w:right w:val="none" w:sz="0" w:space="0" w:color="auto"/>
      </w:divBdr>
    </w:div>
    <w:div w:id="1190871942">
      <w:bodyDiv w:val="1"/>
      <w:marLeft w:val="0"/>
      <w:marRight w:val="0"/>
      <w:marTop w:val="0"/>
      <w:marBottom w:val="0"/>
      <w:divBdr>
        <w:top w:val="none" w:sz="0" w:space="0" w:color="auto"/>
        <w:left w:val="none" w:sz="0" w:space="0" w:color="auto"/>
        <w:bottom w:val="none" w:sz="0" w:space="0" w:color="auto"/>
        <w:right w:val="none" w:sz="0" w:space="0" w:color="auto"/>
      </w:divBdr>
    </w:div>
    <w:div w:id="1266763742">
      <w:bodyDiv w:val="1"/>
      <w:marLeft w:val="0"/>
      <w:marRight w:val="0"/>
      <w:marTop w:val="0"/>
      <w:marBottom w:val="0"/>
      <w:divBdr>
        <w:top w:val="none" w:sz="0" w:space="0" w:color="auto"/>
        <w:left w:val="none" w:sz="0" w:space="0" w:color="auto"/>
        <w:bottom w:val="none" w:sz="0" w:space="0" w:color="auto"/>
        <w:right w:val="none" w:sz="0" w:space="0" w:color="auto"/>
      </w:divBdr>
    </w:div>
    <w:div w:id="1290278845">
      <w:bodyDiv w:val="1"/>
      <w:marLeft w:val="0"/>
      <w:marRight w:val="0"/>
      <w:marTop w:val="0"/>
      <w:marBottom w:val="0"/>
      <w:divBdr>
        <w:top w:val="none" w:sz="0" w:space="0" w:color="auto"/>
        <w:left w:val="none" w:sz="0" w:space="0" w:color="auto"/>
        <w:bottom w:val="none" w:sz="0" w:space="0" w:color="auto"/>
        <w:right w:val="none" w:sz="0" w:space="0" w:color="auto"/>
      </w:divBdr>
    </w:div>
    <w:div w:id="1336881105">
      <w:bodyDiv w:val="1"/>
      <w:marLeft w:val="0"/>
      <w:marRight w:val="0"/>
      <w:marTop w:val="0"/>
      <w:marBottom w:val="0"/>
      <w:divBdr>
        <w:top w:val="none" w:sz="0" w:space="0" w:color="auto"/>
        <w:left w:val="none" w:sz="0" w:space="0" w:color="auto"/>
        <w:bottom w:val="none" w:sz="0" w:space="0" w:color="auto"/>
        <w:right w:val="none" w:sz="0" w:space="0" w:color="auto"/>
      </w:divBdr>
    </w:div>
    <w:div w:id="1347370174">
      <w:bodyDiv w:val="1"/>
      <w:marLeft w:val="0"/>
      <w:marRight w:val="0"/>
      <w:marTop w:val="0"/>
      <w:marBottom w:val="0"/>
      <w:divBdr>
        <w:top w:val="none" w:sz="0" w:space="0" w:color="auto"/>
        <w:left w:val="none" w:sz="0" w:space="0" w:color="auto"/>
        <w:bottom w:val="none" w:sz="0" w:space="0" w:color="auto"/>
        <w:right w:val="none" w:sz="0" w:space="0" w:color="auto"/>
      </w:divBdr>
    </w:div>
    <w:div w:id="1400320136">
      <w:bodyDiv w:val="1"/>
      <w:marLeft w:val="0"/>
      <w:marRight w:val="0"/>
      <w:marTop w:val="0"/>
      <w:marBottom w:val="0"/>
      <w:divBdr>
        <w:top w:val="none" w:sz="0" w:space="0" w:color="auto"/>
        <w:left w:val="none" w:sz="0" w:space="0" w:color="auto"/>
        <w:bottom w:val="none" w:sz="0" w:space="0" w:color="auto"/>
        <w:right w:val="none" w:sz="0" w:space="0" w:color="auto"/>
      </w:divBdr>
      <w:divsChild>
        <w:div w:id="1054504457">
          <w:marLeft w:val="0"/>
          <w:marRight w:val="0"/>
          <w:marTop w:val="0"/>
          <w:marBottom w:val="0"/>
          <w:divBdr>
            <w:top w:val="none" w:sz="0" w:space="0" w:color="auto"/>
            <w:left w:val="none" w:sz="0" w:space="0" w:color="auto"/>
            <w:bottom w:val="none" w:sz="0" w:space="0" w:color="auto"/>
            <w:right w:val="none" w:sz="0" w:space="0" w:color="auto"/>
          </w:divBdr>
          <w:divsChild>
            <w:div w:id="1765998727">
              <w:marLeft w:val="0"/>
              <w:marRight w:val="0"/>
              <w:marTop w:val="0"/>
              <w:marBottom w:val="0"/>
              <w:divBdr>
                <w:top w:val="none" w:sz="0" w:space="0" w:color="auto"/>
                <w:left w:val="none" w:sz="0" w:space="0" w:color="auto"/>
                <w:bottom w:val="none" w:sz="0" w:space="0" w:color="auto"/>
                <w:right w:val="none" w:sz="0" w:space="0" w:color="auto"/>
              </w:divBdr>
              <w:divsChild>
                <w:div w:id="1629126481">
                  <w:marLeft w:val="0"/>
                  <w:marRight w:val="0"/>
                  <w:marTop w:val="0"/>
                  <w:marBottom w:val="0"/>
                  <w:divBdr>
                    <w:top w:val="none" w:sz="0" w:space="0" w:color="auto"/>
                    <w:left w:val="none" w:sz="0" w:space="0" w:color="auto"/>
                    <w:bottom w:val="none" w:sz="0" w:space="0" w:color="auto"/>
                    <w:right w:val="none" w:sz="0" w:space="0" w:color="auto"/>
                  </w:divBdr>
                  <w:divsChild>
                    <w:div w:id="1796604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83670989">
          <w:marLeft w:val="0"/>
          <w:marRight w:val="0"/>
          <w:marTop w:val="0"/>
          <w:marBottom w:val="0"/>
          <w:divBdr>
            <w:top w:val="none" w:sz="0" w:space="0" w:color="auto"/>
            <w:left w:val="none" w:sz="0" w:space="0" w:color="auto"/>
            <w:bottom w:val="none" w:sz="0" w:space="0" w:color="auto"/>
            <w:right w:val="none" w:sz="0" w:space="0" w:color="auto"/>
          </w:divBdr>
          <w:divsChild>
            <w:div w:id="1059475494">
              <w:marLeft w:val="0"/>
              <w:marRight w:val="0"/>
              <w:marTop w:val="0"/>
              <w:marBottom w:val="0"/>
              <w:divBdr>
                <w:top w:val="none" w:sz="0" w:space="0" w:color="auto"/>
                <w:left w:val="none" w:sz="0" w:space="0" w:color="auto"/>
                <w:bottom w:val="none" w:sz="0" w:space="0" w:color="auto"/>
                <w:right w:val="none" w:sz="0" w:space="0" w:color="auto"/>
              </w:divBdr>
              <w:divsChild>
                <w:div w:id="1582789001">
                  <w:marLeft w:val="0"/>
                  <w:marRight w:val="0"/>
                  <w:marTop w:val="0"/>
                  <w:marBottom w:val="0"/>
                  <w:divBdr>
                    <w:top w:val="none" w:sz="0" w:space="0" w:color="auto"/>
                    <w:left w:val="none" w:sz="0" w:space="0" w:color="auto"/>
                    <w:bottom w:val="none" w:sz="0" w:space="0" w:color="auto"/>
                    <w:right w:val="none" w:sz="0" w:space="0" w:color="auto"/>
                  </w:divBdr>
                  <w:divsChild>
                    <w:div w:id="6557647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42408892">
      <w:bodyDiv w:val="1"/>
      <w:marLeft w:val="0"/>
      <w:marRight w:val="0"/>
      <w:marTop w:val="0"/>
      <w:marBottom w:val="0"/>
      <w:divBdr>
        <w:top w:val="none" w:sz="0" w:space="0" w:color="auto"/>
        <w:left w:val="none" w:sz="0" w:space="0" w:color="auto"/>
        <w:bottom w:val="none" w:sz="0" w:space="0" w:color="auto"/>
        <w:right w:val="none" w:sz="0" w:space="0" w:color="auto"/>
      </w:divBdr>
    </w:div>
    <w:div w:id="1793206697">
      <w:bodyDiv w:val="1"/>
      <w:marLeft w:val="0"/>
      <w:marRight w:val="0"/>
      <w:marTop w:val="0"/>
      <w:marBottom w:val="0"/>
      <w:divBdr>
        <w:top w:val="none" w:sz="0" w:space="0" w:color="auto"/>
        <w:left w:val="none" w:sz="0" w:space="0" w:color="auto"/>
        <w:bottom w:val="none" w:sz="0" w:space="0" w:color="auto"/>
        <w:right w:val="none" w:sz="0" w:space="0" w:color="auto"/>
      </w:divBdr>
    </w:div>
    <w:div w:id="1863396698">
      <w:bodyDiv w:val="1"/>
      <w:marLeft w:val="0"/>
      <w:marRight w:val="0"/>
      <w:marTop w:val="0"/>
      <w:marBottom w:val="0"/>
      <w:divBdr>
        <w:top w:val="none" w:sz="0" w:space="0" w:color="auto"/>
        <w:left w:val="none" w:sz="0" w:space="0" w:color="auto"/>
        <w:bottom w:val="none" w:sz="0" w:space="0" w:color="auto"/>
        <w:right w:val="none" w:sz="0" w:space="0" w:color="auto"/>
      </w:divBdr>
    </w:div>
    <w:div w:id="1908832408">
      <w:bodyDiv w:val="1"/>
      <w:marLeft w:val="0"/>
      <w:marRight w:val="0"/>
      <w:marTop w:val="0"/>
      <w:marBottom w:val="0"/>
      <w:divBdr>
        <w:top w:val="none" w:sz="0" w:space="0" w:color="auto"/>
        <w:left w:val="none" w:sz="0" w:space="0" w:color="auto"/>
        <w:bottom w:val="none" w:sz="0" w:space="0" w:color="auto"/>
        <w:right w:val="none" w:sz="0" w:space="0" w:color="auto"/>
      </w:divBdr>
    </w:div>
    <w:div w:id="1910916690">
      <w:bodyDiv w:val="1"/>
      <w:marLeft w:val="0"/>
      <w:marRight w:val="0"/>
      <w:marTop w:val="0"/>
      <w:marBottom w:val="0"/>
      <w:divBdr>
        <w:top w:val="none" w:sz="0" w:space="0" w:color="auto"/>
        <w:left w:val="none" w:sz="0" w:space="0" w:color="auto"/>
        <w:bottom w:val="none" w:sz="0" w:space="0" w:color="auto"/>
        <w:right w:val="none" w:sz="0" w:space="0" w:color="auto"/>
      </w:divBdr>
    </w:div>
    <w:div w:id="1980381730">
      <w:bodyDiv w:val="1"/>
      <w:marLeft w:val="0"/>
      <w:marRight w:val="0"/>
      <w:marTop w:val="0"/>
      <w:marBottom w:val="0"/>
      <w:divBdr>
        <w:top w:val="none" w:sz="0" w:space="0" w:color="auto"/>
        <w:left w:val="none" w:sz="0" w:space="0" w:color="auto"/>
        <w:bottom w:val="none" w:sz="0" w:space="0" w:color="auto"/>
        <w:right w:val="none" w:sz="0" w:space="0" w:color="auto"/>
      </w:divBdr>
    </w:div>
    <w:div w:id="1983849679">
      <w:bodyDiv w:val="1"/>
      <w:marLeft w:val="0"/>
      <w:marRight w:val="0"/>
      <w:marTop w:val="0"/>
      <w:marBottom w:val="0"/>
      <w:divBdr>
        <w:top w:val="none" w:sz="0" w:space="0" w:color="auto"/>
        <w:left w:val="none" w:sz="0" w:space="0" w:color="auto"/>
        <w:bottom w:val="none" w:sz="0" w:space="0" w:color="auto"/>
        <w:right w:val="none" w:sz="0" w:space="0" w:color="auto"/>
      </w:divBdr>
    </w:div>
    <w:div w:id="2067606637">
      <w:bodyDiv w:val="1"/>
      <w:marLeft w:val="0"/>
      <w:marRight w:val="0"/>
      <w:marTop w:val="0"/>
      <w:marBottom w:val="0"/>
      <w:divBdr>
        <w:top w:val="none" w:sz="0" w:space="0" w:color="auto"/>
        <w:left w:val="none" w:sz="0" w:space="0" w:color="auto"/>
        <w:bottom w:val="none" w:sz="0" w:space="0" w:color="auto"/>
        <w:right w:val="none" w:sz="0" w:space="0" w:color="auto"/>
      </w:divBdr>
    </w:div>
    <w:div w:id="207061214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image" Target="media/image6.png"/><Relationship Id="rId26" Type="http://schemas.openxmlformats.org/officeDocument/2006/relationships/image" Target="media/image13.png"/><Relationship Id="rId39" Type="http://schemas.openxmlformats.org/officeDocument/2006/relationships/hyperlink" Target="https://www.developmentpathways.co.uk/wp-content/uploads/2019/04/Disability-overview-report-2019April07.pdf" TargetMode="External"/><Relationship Id="rId21" Type="http://schemas.openxmlformats.org/officeDocument/2006/relationships/image" Target="media/image9.png"/><Relationship Id="rId34" Type="http://schemas.openxmlformats.org/officeDocument/2006/relationships/hyperlink" Target="https://dosweb.dos.gov.jo/DataBank/Analytical_Reports/Disability_2021.pdf" TargetMode="External"/><Relationship Id="rId42" Type="http://schemas.openxmlformats.org/officeDocument/2006/relationships/hyperlink" Target="https://arabstates.unfpa.org/en/publications/rights-and-wellbeing-older-persons-jordan" TargetMode="Externa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3.xml"/><Relationship Id="rId29" Type="http://schemas.openxmlformats.org/officeDocument/2006/relationships/chart" Target="charts/chart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image" Target="media/image11.emf"/><Relationship Id="rId32" Type="http://schemas.openxmlformats.org/officeDocument/2006/relationships/hyperlink" Target="https://wanainstitute.org/sites/default/files/publications/Overview%20of%20the%20Challenges%20Facing%20the%20Realisation%20of%20Accessibility%20for%20Persons%20with%20Disabilities%20in%20Jordan%20Enas%20Alkhatib_0.pdf" TargetMode="External"/><Relationship Id="rId37" Type="http://schemas.openxmlformats.org/officeDocument/2006/relationships/hyperlink" Target="https://doi.org/10.4337/9781800378421.00040" TargetMode="External"/><Relationship Id="rId40" Type="http://schemas.openxmlformats.org/officeDocument/2006/relationships/hyperlink" Target="https://doi.org/10.1016/j.dhjo.2017.04.007" TargetMode="External"/><Relationship Id="rId45"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image" Target="media/image10.png"/><Relationship Id="rId28" Type="http://schemas.openxmlformats.org/officeDocument/2006/relationships/image" Target="media/image15.png"/><Relationship Id="rId36" Type="http://schemas.openxmlformats.org/officeDocument/2006/relationships/hyperlink" Target="https://www.developmentpathways.co.uk/publications/hit-and-miss-an-assessment-of-targeting-effectiveness-in-social-protection/" TargetMode="External"/><Relationship Id="rId10" Type="http://schemas.openxmlformats.org/officeDocument/2006/relationships/endnotes" Target="endnotes.xml"/><Relationship Id="rId19" Type="http://schemas.openxmlformats.org/officeDocument/2006/relationships/image" Target="media/image7.png"/><Relationship Id="rId31" Type="http://schemas.openxmlformats.org/officeDocument/2006/relationships/footer" Target="footer4.xml"/><Relationship Id="rId44"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chart" Target="charts/chart1.xml"/><Relationship Id="rId27" Type="http://schemas.openxmlformats.org/officeDocument/2006/relationships/image" Target="media/image14.png"/><Relationship Id="rId30" Type="http://schemas.openxmlformats.org/officeDocument/2006/relationships/header" Target="header4.xml"/><Relationship Id="rId35" Type="http://schemas.openxmlformats.org/officeDocument/2006/relationships/hyperlink" Target="https://jordantimes.com/news/local/road-inclusion-highlighting-challenges-faced-disabled-people" TargetMode="External"/><Relationship Id="rId43" Type="http://schemas.openxmlformats.org/officeDocument/2006/relationships/header" Target="header5.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2.xml"/><Relationship Id="rId17" Type="http://schemas.openxmlformats.org/officeDocument/2006/relationships/image" Target="media/image5.png"/><Relationship Id="rId25" Type="http://schemas.openxmlformats.org/officeDocument/2006/relationships/image" Target="media/image12.png"/><Relationship Id="rId33" Type="http://schemas.openxmlformats.org/officeDocument/2006/relationships/hyperlink" Target="https://www.cbm.org/fileadmin/user_upload/Publications/Costs-of-Exclusion-and-Gains-of-Inclusion-Report.pdf" TargetMode="External"/><Relationship Id="rId38" Type="http://schemas.openxmlformats.org/officeDocument/2006/relationships/hyperlink" Target="https://www.developmentpathways.co.uk/publications/affordable-feasible-pathway-to-universal-social-security/" TargetMode="External"/><Relationship Id="rId46" Type="http://schemas.openxmlformats.org/officeDocument/2006/relationships/theme" Target="theme/theme1.xml"/><Relationship Id="rId20" Type="http://schemas.openxmlformats.org/officeDocument/2006/relationships/image" Target="media/image8.jpeg"/><Relationship Id="rId41" Type="http://schemas.openxmlformats.org/officeDocument/2006/relationships/hyperlink" Target="https://doi.org/10.3389/fresc.2023.1179213" TargetMode="External"/></Relationships>
</file>

<file path=word/_rels/footnotes.xml.rels><?xml version="1.0" encoding="UTF-8" standalone="yes"?>
<Relationships xmlns="http://schemas.openxmlformats.org/package/2006/relationships"><Relationship Id="rId2" Type="http://schemas.openxmlformats.org/officeDocument/2006/relationships/hyperlink" Target="https://www.imf.org/external/datamapper/profile/JOR" TargetMode="External"/><Relationship Id="rId1" Type="http://schemas.openxmlformats.org/officeDocument/2006/relationships/hyperlink" Target="https://www.ilo.org/universal-social-protection-department/areas-work-social-protection-department/policy-development-and-applied-research/social-protection-floor" TargetMode="External"/></Relationships>
</file>

<file path=word/_rels/header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png"/><Relationship Id="rId4" Type="http://schemas.openxmlformats.org/officeDocument/2006/relationships/image" Target="media/image4.jpeg"/></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Sheet1!$B$1</c:f>
              <c:strCache>
                <c:ptCount val="1"/>
                <c:pt idx="0">
                  <c:v>معتدل +</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f>Sheet1!$A$2:$A$17</c:f>
              <c:strCache>
                <c:ptCount val="16"/>
                <c:pt idx="0">
                  <c:v>٥-٩ سنوات</c:v>
                </c:pt>
                <c:pt idx="1">
                  <c:v>١٠-١٤ سنة</c:v>
                </c:pt>
                <c:pt idx="2">
                  <c:v>١٥-١٩ سنة</c:v>
                </c:pt>
                <c:pt idx="3">
                  <c:v>٢٠-٢٤ سنة</c:v>
                </c:pt>
                <c:pt idx="4">
                  <c:v>٢٥-٢٩ سنة</c:v>
                </c:pt>
                <c:pt idx="5">
                  <c:v>٣٠-٣٤ سنة</c:v>
                </c:pt>
                <c:pt idx="6">
                  <c:v>٣٥-٣٩ سنة</c:v>
                </c:pt>
                <c:pt idx="7">
                  <c:v>٤٠-٤٤ سنة</c:v>
                </c:pt>
                <c:pt idx="8">
                  <c:v>٤٥-٤٩ سنة</c:v>
                </c:pt>
                <c:pt idx="9">
                  <c:v>٥٠-٥٤ سنة</c:v>
                </c:pt>
                <c:pt idx="10">
                  <c:v>٥٥-٥٩ سنة</c:v>
                </c:pt>
                <c:pt idx="11">
                  <c:v>٦٠-٦٤ سنة</c:v>
                </c:pt>
                <c:pt idx="12">
                  <c:v>٦٥-٦٩ سنة</c:v>
                </c:pt>
                <c:pt idx="13">
                  <c:v>٧٠-٧٤ سنة</c:v>
                </c:pt>
                <c:pt idx="14">
                  <c:v>٧٥-٧٩ سنة</c:v>
                </c:pt>
                <c:pt idx="15">
                  <c:v>٨٠+ سنة</c:v>
                </c:pt>
              </c:strCache>
            </c:strRef>
          </c:cat>
          <c:val>
            <c:numRef>
              <c:f>Sheet1!$B$2:$B$17</c:f>
              <c:numCache>
                <c:formatCode>0.0%</c:formatCode>
                <c:ptCount val="16"/>
                <c:pt idx="0">
                  <c:v>6.8545999999999996E-2</c:v>
                </c:pt>
                <c:pt idx="1">
                  <c:v>5.87371E-2</c:v>
                </c:pt>
                <c:pt idx="2">
                  <c:v>6.5611699999999995E-2</c:v>
                </c:pt>
                <c:pt idx="3">
                  <c:v>6.2140500000000001E-2</c:v>
                </c:pt>
                <c:pt idx="4">
                  <c:v>7.3321700000000004E-2</c:v>
                </c:pt>
                <c:pt idx="5">
                  <c:v>9.1425800000000002E-2</c:v>
                </c:pt>
                <c:pt idx="6">
                  <c:v>0.1275743</c:v>
                </c:pt>
                <c:pt idx="7">
                  <c:v>0.14901510000000001</c:v>
                </c:pt>
                <c:pt idx="8">
                  <c:v>0.24901609999999999</c:v>
                </c:pt>
                <c:pt idx="9">
                  <c:v>0.35048950000000001</c:v>
                </c:pt>
                <c:pt idx="10">
                  <c:v>0.38407039999999998</c:v>
                </c:pt>
                <c:pt idx="11">
                  <c:v>0.49862820000000002</c:v>
                </c:pt>
                <c:pt idx="12">
                  <c:v>0.55705930000000003</c:v>
                </c:pt>
                <c:pt idx="13">
                  <c:v>0.64606260000000004</c:v>
                </c:pt>
                <c:pt idx="14">
                  <c:v>0.73536159999999995</c:v>
                </c:pt>
                <c:pt idx="15">
                  <c:v>0.81599889999999997</c:v>
                </c:pt>
              </c:numCache>
            </c:numRef>
          </c:val>
          <c:smooth val="0"/>
          <c:extLst>
            <c:ext xmlns:c16="http://schemas.microsoft.com/office/drawing/2014/chart" uri="{C3380CC4-5D6E-409C-BE32-E72D297353CC}">
              <c16:uniqueId val="{00000000-4E70-AC4E-922D-7335AF526737}"/>
            </c:ext>
          </c:extLst>
        </c:ser>
        <c:ser>
          <c:idx val="1"/>
          <c:order val="1"/>
          <c:tx>
            <c:strRef>
              <c:f>Sheet1!$C$1</c:f>
              <c:strCache>
                <c:ptCount val="1"/>
                <c:pt idx="0">
                  <c:v>متوسطة وشديدة</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strRef>
              <c:f>Sheet1!$A$2:$A$17</c:f>
              <c:strCache>
                <c:ptCount val="16"/>
                <c:pt idx="0">
                  <c:v>٥-٩ سنوات</c:v>
                </c:pt>
                <c:pt idx="1">
                  <c:v>١٠-١٤ سنة</c:v>
                </c:pt>
                <c:pt idx="2">
                  <c:v>١٥-١٩ سنة</c:v>
                </c:pt>
                <c:pt idx="3">
                  <c:v>٢٠-٢٤ سنة</c:v>
                </c:pt>
                <c:pt idx="4">
                  <c:v>٢٥-٢٩ سنة</c:v>
                </c:pt>
                <c:pt idx="5">
                  <c:v>٣٠-٣٤ سنة</c:v>
                </c:pt>
                <c:pt idx="6">
                  <c:v>٣٥-٣٩ سنة</c:v>
                </c:pt>
                <c:pt idx="7">
                  <c:v>٤٠-٤٤ سنة</c:v>
                </c:pt>
                <c:pt idx="8">
                  <c:v>٤٥-٤٩ سنة</c:v>
                </c:pt>
                <c:pt idx="9">
                  <c:v>٥٠-٥٤ سنة</c:v>
                </c:pt>
                <c:pt idx="10">
                  <c:v>٥٥-٥٩ سنة</c:v>
                </c:pt>
                <c:pt idx="11">
                  <c:v>٦٠-٦٤ سنة</c:v>
                </c:pt>
                <c:pt idx="12">
                  <c:v>٦٥-٦٩ سنة</c:v>
                </c:pt>
                <c:pt idx="13">
                  <c:v>٧٠-٧٤ سنة</c:v>
                </c:pt>
                <c:pt idx="14">
                  <c:v>٧٥-٧٩ سنة</c:v>
                </c:pt>
                <c:pt idx="15">
                  <c:v>٨٠+ سنة</c:v>
                </c:pt>
              </c:strCache>
            </c:strRef>
          </c:cat>
          <c:val>
            <c:numRef>
              <c:f>Sheet1!$C$2:$C$17</c:f>
              <c:numCache>
                <c:formatCode>0.0%</c:formatCode>
                <c:ptCount val="16"/>
                <c:pt idx="0">
                  <c:v>1.6111500000000001E-2</c:v>
                </c:pt>
                <c:pt idx="1">
                  <c:v>1.6089200000000001E-2</c:v>
                </c:pt>
                <c:pt idx="2">
                  <c:v>1.7449200000000002E-2</c:v>
                </c:pt>
                <c:pt idx="3">
                  <c:v>1.2049799999999999E-2</c:v>
                </c:pt>
                <c:pt idx="4">
                  <c:v>1.6321700000000001E-2</c:v>
                </c:pt>
                <c:pt idx="5">
                  <c:v>1.74652E-2</c:v>
                </c:pt>
                <c:pt idx="6">
                  <c:v>2.8896000000000002E-2</c:v>
                </c:pt>
                <c:pt idx="7">
                  <c:v>2.9067800000000001E-2</c:v>
                </c:pt>
                <c:pt idx="8">
                  <c:v>4.5128099999999997E-2</c:v>
                </c:pt>
                <c:pt idx="9">
                  <c:v>6.5668199999999996E-2</c:v>
                </c:pt>
                <c:pt idx="10">
                  <c:v>8.6713100000000001E-2</c:v>
                </c:pt>
                <c:pt idx="11">
                  <c:v>0.11840630000000001</c:v>
                </c:pt>
                <c:pt idx="12">
                  <c:v>0.1480397</c:v>
                </c:pt>
                <c:pt idx="13">
                  <c:v>0.19849249999999999</c:v>
                </c:pt>
                <c:pt idx="14">
                  <c:v>0.26298880000000002</c:v>
                </c:pt>
                <c:pt idx="15">
                  <c:v>0.4373166</c:v>
                </c:pt>
              </c:numCache>
            </c:numRef>
          </c:val>
          <c:smooth val="0"/>
          <c:extLst>
            <c:ext xmlns:c16="http://schemas.microsoft.com/office/drawing/2014/chart" uri="{C3380CC4-5D6E-409C-BE32-E72D297353CC}">
              <c16:uniqueId val="{00000001-4E70-AC4E-922D-7335AF526737}"/>
            </c:ext>
          </c:extLst>
        </c:ser>
        <c:dLbls>
          <c:showLegendKey val="0"/>
          <c:showVal val="0"/>
          <c:showCatName val="0"/>
          <c:showSerName val="0"/>
          <c:showPercent val="0"/>
          <c:showBubbleSize val="0"/>
        </c:dLbls>
        <c:marker val="1"/>
        <c:smooth val="0"/>
        <c:axId val="1997757711"/>
        <c:axId val="1717916319"/>
      </c:lineChart>
      <c:catAx>
        <c:axId val="199775771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PT Sans" panose="020B0503020203020204" pitchFamily="34" charset="77"/>
                    <a:ea typeface="+mn-ea"/>
                    <a:cs typeface="+mn-cs"/>
                  </a:defRPr>
                </a:pPr>
                <a:r>
                  <a:rPr lang="ar-JO"/>
                  <a:t>الفئة العمرية خمس سنوات</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PT Sans" panose="020B0503020203020204" pitchFamily="34" charset="77"/>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PT Sans" panose="020B0503020203020204" pitchFamily="34" charset="77"/>
                <a:ea typeface="+mn-ea"/>
                <a:cs typeface="+mn-cs"/>
              </a:defRPr>
            </a:pPr>
            <a:endParaRPr lang="en-JO"/>
          </a:p>
        </c:txPr>
        <c:crossAx val="1717916319"/>
        <c:crosses val="autoZero"/>
        <c:auto val="1"/>
        <c:lblAlgn val="ctr"/>
        <c:lblOffset val="100"/>
        <c:noMultiLvlLbl val="0"/>
      </c:catAx>
      <c:valAx>
        <c:axId val="1717916319"/>
        <c:scaling>
          <c:orientation val="minMax"/>
          <c:max val="1"/>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PT Sans" panose="020B0503020203020204" pitchFamily="34" charset="77"/>
                    <a:ea typeface="+mn-ea"/>
                    <a:cs typeface="+mn-cs"/>
                  </a:defRPr>
                </a:pPr>
                <a:r>
                  <a:rPr lang="ar-JO"/>
                  <a:t>النسبة المئوية لذوي </a:t>
                </a:r>
                <a:r>
                  <a:rPr lang="ar-JO" sz="1000" b="0" i="0" u="none" strike="noStrike" kern="1200" baseline="0">
                    <a:solidFill>
                      <a:srgbClr val="000000">
                        <a:lumMod val="65000"/>
                        <a:lumOff val="35000"/>
                      </a:srgbClr>
                    </a:solidFill>
                    <a:latin typeface="PT Sans" panose="020B0503020203020204" pitchFamily="34" charset="77"/>
                    <a:ea typeface="+mn-ea"/>
                    <a:cs typeface="+mn-cs"/>
                  </a:rPr>
                  <a:t>الإعاقة</a:t>
                </a:r>
                <a:endParaRPr lang="en-US"/>
              </a:p>
            </c:rich>
          </c:tx>
          <c:layout>
            <c:manualLayout>
              <c:xMode val="edge"/>
              <c:yMode val="edge"/>
              <c:x val="1.6362786348761104E-2"/>
              <c:y val="0.2065911158221867"/>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PT Sans" panose="020B0503020203020204" pitchFamily="34" charset="77"/>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PT Sans" panose="020B0503020203020204" pitchFamily="34" charset="77"/>
                <a:ea typeface="+mn-ea"/>
                <a:cs typeface="+mn-cs"/>
              </a:defRPr>
            </a:pPr>
            <a:endParaRPr lang="en-JO"/>
          </a:p>
        </c:txPr>
        <c:crossAx val="1997757711"/>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PT Sans" panose="020B0503020203020204" pitchFamily="34" charset="77"/>
              <a:ea typeface="+mn-ea"/>
              <a:cs typeface="+mn-cs"/>
            </a:defRPr>
          </a:pPr>
          <a:endParaRPr lang="en-J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latin typeface="PT Sans" panose="020B0503020203020204" pitchFamily="34" charset="77"/>
        </a:defRPr>
      </a:pPr>
      <a:endParaRPr lang="en-JO"/>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Sheet1!$B$1</c:f>
              <c:strCache>
                <c:ptCount val="1"/>
                <c:pt idx="0">
                  <c:v>Value of disability benefit (highest) as % of GDP per capita.</c:v>
                </c:pt>
              </c:strCache>
            </c:strRef>
          </c:tx>
          <c:spPr>
            <a:solidFill>
              <a:schemeClr val="accent1"/>
            </a:solidFill>
            <a:ln>
              <a:noFill/>
            </a:ln>
            <a:effectLst/>
          </c:spPr>
          <c:invertIfNegative val="0"/>
          <c:cat>
            <c:strRef>
              <c:f>Sheet1!$A$2:$A$38</c:f>
              <c:strCache>
                <c:ptCount val="37"/>
                <c:pt idx="0">
                  <c:v>كيريباس</c:v>
                </c:pt>
                <c:pt idx="1">
                  <c:v>أوزباكستان</c:v>
                </c:pt>
                <c:pt idx="2">
                  <c:v>برازيل</c:v>
                </c:pt>
                <c:pt idx="3">
                  <c:v>طجكستان</c:v>
                </c:pt>
                <c:pt idx="4">
                  <c:v>تيمور الشرقية</c:v>
                </c:pt>
                <c:pt idx="5">
                  <c:v>سيشل</c:v>
                </c:pt>
                <c:pt idx="6">
                  <c:v>جنوب إفريقيا</c:v>
                </c:pt>
                <c:pt idx="7">
                  <c:v>أوروغواي</c:v>
                </c:pt>
                <c:pt idx="8">
                  <c:v>بربادوس</c:v>
                </c:pt>
                <c:pt idx="9">
                  <c:v>الأرجنتين</c:v>
                </c:pt>
                <c:pt idx="10">
                  <c:v>روسيا</c:v>
                </c:pt>
                <c:pt idx="11">
                  <c:v>جورجيا</c:v>
                </c:pt>
                <c:pt idx="12">
                  <c:v>منغوليا</c:v>
                </c:pt>
                <c:pt idx="13">
                  <c:v>نيبال</c:v>
                </c:pt>
                <c:pt idx="14">
                  <c:v>موريشوس</c:v>
                </c:pt>
                <c:pt idx="15">
                  <c:v>ناميبيا</c:v>
                </c:pt>
                <c:pt idx="16">
                  <c:v>فيتنام</c:v>
                </c:pt>
                <c:pt idx="17">
                  <c:v>كوستاريكا</c:v>
                </c:pt>
                <c:pt idx="18">
                  <c:v>أرمينيا</c:v>
                </c:pt>
                <c:pt idx="19">
                  <c:v>توفالو</c:v>
                </c:pt>
                <c:pt idx="20">
                  <c:v>كينيا</c:v>
                </c:pt>
                <c:pt idx="21">
                  <c:v>تشيلي</c:v>
                </c:pt>
                <c:pt idx="22">
                  <c:v>أذربيجان</c:v>
                </c:pt>
                <c:pt idx="23">
                  <c:v>مصر</c:v>
                </c:pt>
                <c:pt idx="24">
                  <c:v>إكوادور</c:v>
                </c:pt>
                <c:pt idx="25">
                  <c:v>ماليزيا</c:v>
                </c:pt>
                <c:pt idx="26">
                  <c:v>جزر توكيلو</c:v>
                </c:pt>
                <c:pt idx="27">
                  <c:v>جزر المالديف</c:v>
                </c:pt>
                <c:pt idx="28">
                  <c:v>فيجي</c:v>
                </c:pt>
                <c:pt idx="29">
                  <c:v>سيريلانكا</c:v>
                </c:pt>
                <c:pt idx="30">
                  <c:v>سانت كيتيز ونيفيس</c:v>
                </c:pt>
                <c:pt idx="31">
                  <c:v>بنغلادش</c:v>
                </c:pt>
                <c:pt idx="32">
                  <c:v>الهند</c:v>
                </c:pt>
                <c:pt idx="33">
                  <c:v>تايلاند</c:v>
                </c:pt>
                <c:pt idx="34">
                  <c:v>تونغا</c:v>
                </c:pt>
                <c:pt idx="35">
                  <c:v>الصين</c:v>
                </c:pt>
                <c:pt idx="36">
                  <c:v>كمبوديا</c:v>
                </c:pt>
              </c:strCache>
            </c:strRef>
          </c:cat>
          <c:val>
            <c:numRef>
              <c:f>Sheet1!$B$2:$B$38</c:f>
              <c:numCache>
                <c:formatCode>0%</c:formatCode>
                <c:ptCount val="37"/>
                <c:pt idx="0" formatCode="0.00%">
                  <c:v>0.436</c:v>
                </c:pt>
                <c:pt idx="1">
                  <c:v>0.38</c:v>
                </c:pt>
                <c:pt idx="2" formatCode="0.00%">
                  <c:v>0.35</c:v>
                </c:pt>
                <c:pt idx="3" formatCode="0.00%">
                  <c:v>0.27700000000000002</c:v>
                </c:pt>
                <c:pt idx="4" formatCode="0.00%">
                  <c:v>0.2671</c:v>
                </c:pt>
                <c:pt idx="5" formatCode="0.00%">
                  <c:v>0.26200000000000001</c:v>
                </c:pt>
                <c:pt idx="6" formatCode="0.00%">
                  <c:v>0.23499999999999999</c:v>
                </c:pt>
                <c:pt idx="7" formatCode="0.00%">
                  <c:v>0.23300000000000001</c:v>
                </c:pt>
                <c:pt idx="8" formatCode="0.00%">
                  <c:v>0.23200000000000001</c:v>
                </c:pt>
                <c:pt idx="9" formatCode="0.00%">
                  <c:v>0.22500000000000001</c:v>
                </c:pt>
                <c:pt idx="10" formatCode="0.00%">
                  <c:v>0.21099999999999999</c:v>
                </c:pt>
                <c:pt idx="11" formatCode="0.00%">
                  <c:v>0.1996</c:v>
                </c:pt>
                <c:pt idx="12" formatCode="0.00%">
                  <c:v>0.19950000000000001</c:v>
                </c:pt>
                <c:pt idx="13" formatCode="0.00%">
                  <c:v>0.19500000000000001</c:v>
                </c:pt>
                <c:pt idx="14" formatCode="0.00%">
                  <c:v>0.186</c:v>
                </c:pt>
                <c:pt idx="15" formatCode="0.00%">
                  <c:v>0.184</c:v>
                </c:pt>
                <c:pt idx="16" formatCode="0.00%">
                  <c:v>0.17399999999999999</c:v>
                </c:pt>
                <c:pt idx="17" formatCode="0.00%">
                  <c:v>0.17299999999999999</c:v>
                </c:pt>
                <c:pt idx="18" formatCode="0.00%">
                  <c:v>0.154</c:v>
                </c:pt>
                <c:pt idx="19" formatCode="0.00%">
                  <c:v>0.1394</c:v>
                </c:pt>
                <c:pt idx="20" formatCode="0.00%">
                  <c:v>0.129</c:v>
                </c:pt>
                <c:pt idx="21" formatCode="0.00%">
                  <c:v>0.126</c:v>
                </c:pt>
                <c:pt idx="22" formatCode="0.00%">
                  <c:v>0.121</c:v>
                </c:pt>
                <c:pt idx="23" formatCode="0.00%">
                  <c:v>0.11799999999999999</c:v>
                </c:pt>
                <c:pt idx="24" formatCode="0.00%">
                  <c:v>0.11799999999999999</c:v>
                </c:pt>
                <c:pt idx="25" formatCode="0.00%">
                  <c:v>0.1094</c:v>
                </c:pt>
                <c:pt idx="26" formatCode="0.00%">
                  <c:v>0.10100000000000001</c:v>
                </c:pt>
                <c:pt idx="27">
                  <c:v>0.1</c:v>
                </c:pt>
                <c:pt idx="28" formatCode="0.00%">
                  <c:v>9.9699999999999997E-2</c:v>
                </c:pt>
                <c:pt idx="29" formatCode="0.00%">
                  <c:v>8.5000000000000006E-2</c:v>
                </c:pt>
                <c:pt idx="30" formatCode="0.00%">
                  <c:v>7.0999999999999994E-2</c:v>
                </c:pt>
                <c:pt idx="31">
                  <c:v>0.05</c:v>
                </c:pt>
                <c:pt idx="32" formatCode="0.00%">
                  <c:v>4.2000000000000003E-2</c:v>
                </c:pt>
                <c:pt idx="33" formatCode="0.00%">
                  <c:v>3.9699999999999999E-2</c:v>
                </c:pt>
                <c:pt idx="34" formatCode="0.00%">
                  <c:v>3.2099999999999997E-2</c:v>
                </c:pt>
                <c:pt idx="35" formatCode="0.00%">
                  <c:v>2.3E-2</c:v>
                </c:pt>
                <c:pt idx="36" formatCode="0.00%">
                  <c:v>1.7500000000000002E-2</c:v>
                </c:pt>
              </c:numCache>
            </c:numRef>
          </c:val>
          <c:extLst>
            <c:ext xmlns:c16="http://schemas.microsoft.com/office/drawing/2014/chart" uri="{C3380CC4-5D6E-409C-BE32-E72D297353CC}">
              <c16:uniqueId val="{00000000-4FDF-FB4C-8A5A-0A78BFC98772}"/>
            </c:ext>
          </c:extLst>
        </c:ser>
        <c:dLbls>
          <c:showLegendKey val="0"/>
          <c:showVal val="0"/>
          <c:showCatName val="0"/>
          <c:showSerName val="0"/>
          <c:showPercent val="0"/>
          <c:showBubbleSize val="0"/>
        </c:dLbls>
        <c:gapWidth val="182"/>
        <c:axId val="1619253903"/>
        <c:axId val="1619255551"/>
      </c:barChart>
      <c:catAx>
        <c:axId val="161925390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19255551"/>
        <c:crosses val="autoZero"/>
        <c:auto val="1"/>
        <c:lblAlgn val="ctr"/>
        <c:lblOffset val="100"/>
        <c:noMultiLvlLbl val="0"/>
      </c:catAx>
      <c:valAx>
        <c:axId val="1619255551"/>
        <c:scaling>
          <c:orientation val="minMax"/>
          <c:max val="0.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marL="0" marR="0" indent="0" algn="ctr" defTabSz="914400" rtl="0" eaLnBrk="1" fontAlgn="auto" latinLnBrk="0" hangingPunct="1">
                  <a:lnSpc>
                    <a:spcPct val="100000"/>
                  </a:lnSpc>
                  <a:spcBef>
                    <a:spcPts val="0"/>
                  </a:spcBef>
                  <a:spcAft>
                    <a:spcPts val="0"/>
                  </a:spcAft>
                  <a:buClrTx/>
                  <a:buSzTx/>
                  <a:buFontTx/>
                  <a:buNone/>
                  <a:tabLst/>
                  <a:defRPr sz="1000" b="0" i="0" u="none" strike="noStrike" kern="1200" baseline="0">
                    <a:solidFill>
                      <a:srgbClr val="000000">
                        <a:lumMod val="65000"/>
                        <a:lumOff val="35000"/>
                      </a:srgbClr>
                    </a:solidFill>
                    <a:latin typeface="+mn-lt"/>
                    <a:ea typeface="+mn-ea"/>
                    <a:cs typeface="+mn-cs"/>
                  </a:defRPr>
                </a:pPr>
                <a:r>
                  <a:rPr lang="ar-SA"/>
                  <a:t>قيمة مخصصات الإعاقة كنسبة مئوية من الناتج المحلي الإجمالي للفرد</a:t>
                </a:r>
              </a:p>
            </c:rich>
          </c:tx>
          <c:overlay val="0"/>
          <c:spPr>
            <a:noFill/>
            <a:ln>
              <a:noFill/>
            </a:ln>
            <a:effectLst/>
          </c:spPr>
          <c:txPr>
            <a:bodyPr rot="0" spcFirstLastPara="1" vertOverflow="ellipsis" vert="horz" wrap="square" anchor="ctr" anchorCtr="1"/>
            <a:lstStyle/>
            <a:p>
              <a:pPr marL="0" marR="0" indent="0" algn="ctr" defTabSz="914400" rtl="0" eaLnBrk="1" fontAlgn="auto" latinLnBrk="0" hangingPunct="1">
                <a:lnSpc>
                  <a:spcPct val="100000"/>
                </a:lnSpc>
                <a:spcBef>
                  <a:spcPts val="0"/>
                </a:spcBef>
                <a:spcAft>
                  <a:spcPts val="0"/>
                </a:spcAft>
                <a:buClrTx/>
                <a:buSzTx/>
                <a:buFontTx/>
                <a:buNone/>
                <a:tabLst/>
                <a:defRPr sz="1000" b="0" i="0" u="none" strike="noStrike" kern="1200" baseline="0">
                  <a:solidFill>
                    <a:srgbClr val="000000">
                      <a:lumMod val="65000"/>
                      <a:lumOff val="35000"/>
                    </a:srgbClr>
                  </a:solidFill>
                  <a:latin typeface="+mn-lt"/>
                  <a:ea typeface="+mn-ea"/>
                  <a:cs typeface="+mn-cs"/>
                </a:defRPr>
              </a:pPr>
              <a:endParaRPr lang="en-US"/>
            </a:p>
          </c:txPr>
        </c:title>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19253903"/>
        <c:crosses val="autoZero"/>
        <c:crossBetween val="between"/>
        <c:majorUnit val="5.000000000000001E-2"/>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Custom 2">
      <a:dk1>
        <a:srgbClr val="000000"/>
      </a:dk1>
      <a:lt1>
        <a:srgbClr val="FFFFFF"/>
      </a:lt1>
      <a:dk2>
        <a:srgbClr val="44546A"/>
      </a:dk2>
      <a:lt2>
        <a:srgbClr val="E7E6E6"/>
      </a:lt2>
      <a:accent1>
        <a:srgbClr val="4C0053"/>
      </a:accent1>
      <a:accent2>
        <a:srgbClr val="BE9A41"/>
      </a:accent2>
      <a:accent3>
        <a:srgbClr val="E15163"/>
      </a:accent3>
      <a:accent4>
        <a:srgbClr val="B5DBAE"/>
      </a:accent4>
      <a:accent5>
        <a:srgbClr val="69A2AF"/>
      </a:accent5>
      <a:accent6>
        <a:srgbClr val="4D4D4F"/>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B9BBE234EC9BFE4693B4A91216389BC8" ma:contentTypeVersion="6" ma:contentTypeDescription="Create a new document." ma:contentTypeScope="" ma:versionID="06bb84bfab104e8d51591587f8463b9a">
  <xsd:schema xmlns:xsd="http://www.w3.org/2001/XMLSchema" xmlns:xs="http://www.w3.org/2001/XMLSchema" xmlns:p="http://schemas.microsoft.com/office/2006/metadata/properties" xmlns:ns2="0abd7c70-5df2-413d-bf7f-f852c4259910" xmlns:ns3="e67abd1e-4b54-4bb4-88d3-85f22a578c17" targetNamespace="http://schemas.microsoft.com/office/2006/metadata/properties" ma:root="true" ma:fieldsID="73a7ee65b3bd18b40673b25a473ebadc" ns2:_="" ns3:_="">
    <xsd:import namespace="0abd7c70-5df2-413d-bf7f-f852c4259910"/>
    <xsd:import namespace="e67abd1e-4b54-4bb4-88d3-85f22a578c17"/>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abd7c70-5df2-413d-bf7f-f852c425991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67abd1e-4b54-4bb4-88d3-85f22a578c1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9CC9D67-0423-4072-8295-38E0DDE0F7F2}">
  <ds:schemaRefs>
    <ds:schemaRef ds:uri="http://schemas.microsoft.com/sharepoint/v3/contenttype/forms"/>
  </ds:schemaRefs>
</ds:datastoreItem>
</file>

<file path=customXml/itemProps2.xml><?xml version="1.0" encoding="utf-8"?>
<ds:datastoreItem xmlns:ds="http://schemas.openxmlformats.org/officeDocument/2006/customXml" ds:itemID="{089B473D-F6B1-FA41-BC54-F839BABEF31D}">
  <ds:schemaRefs>
    <ds:schemaRef ds:uri="http://schemas.openxmlformats.org/officeDocument/2006/bibliography"/>
  </ds:schemaRefs>
</ds:datastoreItem>
</file>

<file path=customXml/itemProps3.xml><?xml version="1.0" encoding="utf-8"?>
<ds:datastoreItem xmlns:ds="http://schemas.openxmlformats.org/officeDocument/2006/customXml" ds:itemID="{42A6778E-642E-4651-BEFC-E7526D367D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abd7c70-5df2-413d-bf7f-f852c4259910"/>
    <ds:schemaRef ds:uri="e67abd1e-4b54-4bb4-88d3-85f22a578c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BE5DDB7F-06DB-4695-8B15-8E5429DFDDDF}">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b601a353-b89a-4cb9-89c6-ec57204f5b94}" enabled="0" method="" siteId="{b601a353-b89a-4cb9-89c6-ec57204f5b94}" removed="1"/>
</clbl:labelList>
</file>

<file path=docProps/app.xml><?xml version="1.0" encoding="utf-8"?>
<Properties xmlns="http://schemas.openxmlformats.org/officeDocument/2006/extended-properties" xmlns:vt="http://schemas.openxmlformats.org/officeDocument/2006/docPropsVTypes">
  <Template>Normal.dotm</Template>
  <TotalTime>827</TotalTime>
  <Pages>21</Pages>
  <Words>5117</Words>
  <Characters>29167</Characters>
  <Application>Microsoft Office Word</Application>
  <DocSecurity>0</DocSecurity>
  <Lines>243</Lines>
  <Paragraphs>68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34216</CharactersWithSpaces>
  <SharedDoc>false</SharedDoc>
  <HLinks>
    <vt:vector size="162" baseType="variant">
      <vt:variant>
        <vt:i4>6553654</vt:i4>
      </vt:variant>
      <vt:variant>
        <vt:i4>192</vt:i4>
      </vt:variant>
      <vt:variant>
        <vt:i4>0</vt:i4>
      </vt:variant>
      <vt:variant>
        <vt:i4>5</vt:i4>
      </vt:variant>
      <vt:variant>
        <vt:lpwstr>https://arabstates.unfpa.org/en/publications/rights-and-wellbeing-older-persons-jordan</vt:lpwstr>
      </vt:variant>
      <vt:variant>
        <vt:lpwstr/>
      </vt:variant>
      <vt:variant>
        <vt:i4>3276839</vt:i4>
      </vt:variant>
      <vt:variant>
        <vt:i4>189</vt:i4>
      </vt:variant>
      <vt:variant>
        <vt:i4>0</vt:i4>
      </vt:variant>
      <vt:variant>
        <vt:i4>5</vt:i4>
      </vt:variant>
      <vt:variant>
        <vt:lpwstr>https://doi.org/10.3389/fresc.2023.1179213</vt:lpwstr>
      </vt:variant>
      <vt:variant>
        <vt:lpwstr/>
      </vt:variant>
      <vt:variant>
        <vt:i4>2424895</vt:i4>
      </vt:variant>
      <vt:variant>
        <vt:i4>186</vt:i4>
      </vt:variant>
      <vt:variant>
        <vt:i4>0</vt:i4>
      </vt:variant>
      <vt:variant>
        <vt:i4>5</vt:i4>
      </vt:variant>
      <vt:variant>
        <vt:lpwstr>https://doi.org/10.1016/j.dhjo.2017.04.007</vt:lpwstr>
      </vt:variant>
      <vt:variant>
        <vt:lpwstr/>
      </vt:variant>
      <vt:variant>
        <vt:i4>2555936</vt:i4>
      </vt:variant>
      <vt:variant>
        <vt:i4>183</vt:i4>
      </vt:variant>
      <vt:variant>
        <vt:i4>0</vt:i4>
      </vt:variant>
      <vt:variant>
        <vt:i4>5</vt:i4>
      </vt:variant>
      <vt:variant>
        <vt:lpwstr>https://www.developmentpathways.co.uk/wp-content/uploads/2019/04/Disability-overview-report-2019April07.pdf</vt:lpwstr>
      </vt:variant>
      <vt:variant>
        <vt:lpwstr/>
      </vt:variant>
      <vt:variant>
        <vt:i4>4521989</vt:i4>
      </vt:variant>
      <vt:variant>
        <vt:i4>180</vt:i4>
      </vt:variant>
      <vt:variant>
        <vt:i4>0</vt:i4>
      </vt:variant>
      <vt:variant>
        <vt:i4>5</vt:i4>
      </vt:variant>
      <vt:variant>
        <vt:lpwstr>https://www.developmentpathways.co.uk/publications/affordable-feasible-pathway-to-universal-social-security/</vt:lpwstr>
      </vt:variant>
      <vt:variant>
        <vt:lpwstr/>
      </vt:variant>
      <vt:variant>
        <vt:i4>3145829</vt:i4>
      </vt:variant>
      <vt:variant>
        <vt:i4>177</vt:i4>
      </vt:variant>
      <vt:variant>
        <vt:i4>0</vt:i4>
      </vt:variant>
      <vt:variant>
        <vt:i4>5</vt:i4>
      </vt:variant>
      <vt:variant>
        <vt:lpwstr>https://doi.org/10.4337/9781800378421.00040</vt:lpwstr>
      </vt:variant>
      <vt:variant>
        <vt:lpwstr/>
      </vt:variant>
      <vt:variant>
        <vt:i4>3997799</vt:i4>
      </vt:variant>
      <vt:variant>
        <vt:i4>174</vt:i4>
      </vt:variant>
      <vt:variant>
        <vt:i4>0</vt:i4>
      </vt:variant>
      <vt:variant>
        <vt:i4>5</vt:i4>
      </vt:variant>
      <vt:variant>
        <vt:lpwstr>https://www.developmentpathways.co.uk/publications/hit-and-miss-an-assessment-of-targeting-effectiveness-in-social-protection/</vt:lpwstr>
      </vt:variant>
      <vt:variant>
        <vt:lpwstr/>
      </vt:variant>
      <vt:variant>
        <vt:i4>7471158</vt:i4>
      </vt:variant>
      <vt:variant>
        <vt:i4>171</vt:i4>
      </vt:variant>
      <vt:variant>
        <vt:i4>0</vt:i4>
      </vt:variant>
      <vt:variant>
        <vt:i4>5</vt:i4>
      </vt:variant>
      <vt:variant>
        <vt:lpwstr>https://jordantimes.com/news/local/road-inclusion-highlighting-challenges-faced-disabled-people</vt:lpwstr>
      </vt:variant>
      <vt:variant>
        <vt:lpwstr/>
      </vt:variant>
      <vt:variant>
        <vt:i4>6684793</vt:i4>
      </vt:variant>
      <vt:variant>
        <vt:i4>168</vt:i4>
      </vt:variant>
      <vt:variant>
        <vt:i4>0</vt:i4>
      </vt:variant>
      <vt:variant>
        <vt:i4>5</vt:i4>
      </vt:variant>
      <vt:variant>
        <vt:lpwstr>https://dosweb.dos.gov.jo/DataBank/Analytical_Reports/Disability_2021.pdf</vt:lpwstr>
      </vt:variant>
      <vt:variant>
        <vt:lpwstr/>
      </vt:variant>
      <vt:variant>
        <vt:i4>7471115</vt:i4>
      </vt:variant>
      <vt:variant>
        <vt:i4>165</vt:i4>
      </vt:variant>
      <vt:variant>
        <vt:i4>0</vt:i4>
      </vt:variant>
      <vt:variant>
        <vt:i4>5</vt:i4>
      </vt:variant>
      <vt:variant>
        <vt:lpwstr>https://www.cbm.org/fileadmin/user_upload/Publications/Costs-of-Exclusion-and-Gains-of-Inclusion-Report.pdf</vt:lpwstr>
      </vt:variant>
      <vt:variant>
        <vt:lpwstr/>
      </vt:variant>
      <vt:variant>
        <vt:i4>2555970</vt:i4>
      </vt:variant>
      <vt:variant>
        <vt:i4>162</vt:i4>
      </vt:variant>
      <vt:variant>
        <vt:i4>0</vt:i4>
      </vt:variant>
      <vt:variant>
        <vt:i4>5</vt:i4>
      </vt:variant>
      <vt:variant>
        <vt:lpwstr>https://wanainstitute.org/sites/default/files/publications/Overview of the Challenges Facing the Realisation of Accessibility for Persons with Disabilities in Jordan Enas Alkhatib_0.pdf</vt:lpwstr>
      </vt:variant>
      <vt:variant>
        <vt:lpwstr/>
      </vt:variant>
      <vt:variant>
        <vt:i4>4653102</vt:i4>
      </vt:variant>
      <vt:variant>
        <vt:i4>45</vt:i4>
      </vt:variant>
      <vt:variant>
        <vt:i4>0</vt:i4>
      </vt:variant>
      <vt:variant>
        <vt:i4>5</vt:i4>
      </vt:variant>
      <vt:variant>
        <vt:lpwstr>mailto:sutaibi@developmentpathways.co.uk</vt:lpwstr>
      </vt:variant>
      <vt:variant>
        <vt:lpwstr/>
      </vt:variant>
      <vt:variant>
        <vt:i4>6488093</vt:i4>
      </vt:variant>
      <vt:variant>
        <vt:i4>42</vt:i4>
      </vt:variant>
      <vt:variant>
        <vt:i4>0</vt:i4>
      </vt:variant>
      <vt:variant>
        <vt:i4>5</vt:i4>
      </vt:variant>
      <vt:variant>
        <vt:lpwstr>mailto:nmansoor@developmentpathways.co.uk</vt:lpwstr>
      </vt:variant>
      <vt:variant>
        <vt:lpwstr/>
      </vt:variant>
      <vt:variant>
        <vt:i4>4849712</vt:i4>
      </vt:variant>
      <vt:variant>
        <vt:i4>39</vt:i4>
      </vt:variant>
      <vt:variant>
        <vt:i4>0</vt:i4>
      </vt:variant>
      <vt:variant>
        <vt:i4>5</vt:i4>
      </vt:variant>
      <vt:variant>
        <vt:lpwstr>mailto:dathias@developmentpathways.co.uk</vt:lpwstr>
      </vt:variant>
      <vt:variant>
        <vt:lpwstr/>
      </vt:variant>
      <vt:variant>
        <vt:i4>4653102</vt:i4>
      </vt:variant>
      <vt:variant>
        <vt:i4>36</vt:i4>
      </vt:variant>
      <vt:variant>
        <vt:i4>0</vt:i4>
      </vt:variant>
      <vt:variant>
        <vt:i4>5</vt:i4>
      </vt:variant>
      <vt:variant>
        <vt:lpwstr>mailto:sutaibi@developmentpathways.co.uk</vt:lpwstr>
      </vt:variant>
      <vt:variant>
        <vt:lpwstr/>
      </vt:variant>
      <vt:variant>
        <vt:i4>4653102</vt:i4>
      </vt:variant>
      <vt:variant>
        <vt:i4>33</vt:i4>
      </vt:variant>
      <vt:variant>
        <vt:i4>0</vt:i4>
      </vt:variant>
      <vt:variant>
        <vt:i4>5</vt:i4>
      </vt:variant>
      <vt:variant>
        <vt:lpwstr>mailto:sutaibi@developmentpathways.co.uk</vt:lpwstr>
      </vt:variant>
      <vt:variant>
        <vt:lpwstr/>
      </vt:variant>
      <vt:variant>
        <vt:i4>1507454</vt:i4>
      </vt:variant>
      <vt:variant>
        <vt:i4>30</vt:i4>
      </vt:variant>
      <vt:variant>
        <vt:i4>0</vt:i4>
      </vt:variant>
      <vt:variant>
        <vt:i4>5</vt:i4>
      </vt:variant>
      <vt:variant>
        <vt:lpwstr>mailto:HMobaydeen@developmentpathways.co.uk</vt:lpwstr>
      </vt:variant>
      <vt:variant>
        <vt:lpwstr/>
      </vt:variant>
      <vt:variant>
        <vt:i4>1507454</vt:i4>
      </vt:variant>
      <vt:variant>
        <vt:i4>27</vt:i4>
      </vt:variant>
      <vt:variant>
        <vt:i4>0</vt:i4>
      </vt:variant>
      <vt:variant>
        <vt:i4>5</vt:i4>
      </vt:variant>
      <vt:variant>
        <vt:lpwstr>mailto:HMobaydeen@developmentpathways.co.uk</vt:lpwstr>
      </vt:variant>
      <vt:variant>
        <vt:lpwstr/>
      </vt:variant>
      <vt:variant>
        <vt:i4>4653102</vt:i4>
      </vt:variant>
      <vt:variant>
        <vt:i4>24</vt:i4>
      </vt:variant>
      <vt:variant>
        <vt:i4>0</vt:i4>
      </vt:variant>
      <vt:variant>
        <vt:i4>5</vt:i4>
      </vt:variant>
      <vt:variant>
        <vt:lpwstr>mailto:sutaibi@developmentpathways.co.uk</vt:lpwstr>
      </vt:variant>
      <vt:variant>
        <vt:lpwstr/>
      </vt:variant>
      <vt:variant>
        <vt:i4>1507454</vt:i4>
      </vt:variant>
      <vt:variant>
        <vt:i4>21</vt:i4>
      </vt:variant>
      <vt:variant>
        <vt:i4>0</vt:i4>
      </vt:variant>
      <vt:variant>
        <vt:i4>5</vt:i4>
      </vt:variant>
      <vt:variant>
        <vt:lpwstr>mailto:HMobaydeen@developmentpathways.co.uk</vt:lpwstr>
      </vt:variant>
      <vt:variant>
        <vt:lpwstr/>
      </vt:variant>
      <vt:variant>
        <vt:i4>1507454</vt:i4>
      </vt:variant>
      <vt:variant>
        <vt:i4>18</vt:i4>
      </vt:variant>
      <vt:variant>
        <vt:i4>0</vt:i4>
      </vt:variant>
      <vt:variant>
        <vt:i4>5</vt:i4>
      </vt:variant>
      <vt:variant>
        <vt:lpwstr>mailto:HMobaydeen@developmentpathways.co.uk</vt:lpwstr>
      </vt:variant>
      <vt:variant>
        <vt:lpwstr/>
      </vt:variant>
      <vt:variant>
        <vt:i4>6488093</vt:i4>
      </vt:variant>
      <vt:variant>
        <vt:i4>15</vt:i4>
      </vt:variant>
      <vt:variant>
        <vt:i4>0</vt:i4>
      </vt:variant>
      <vt:variant>
        <vt:i4>5</vt:i4>
      </vt:variant>
      <vt:variant>
        <vt:lpwstr>mailto:nmansoor@developmentpathways.co.uk</vt:lpwstr>
      </vt:variant>
      <vt:variant>
        <vt:lpwstr/>
      </vt:variant>
      <vt:variant>
        <vt:i4>4849712</vt:i4>
      </vt:variant>
      <vt:variant>
        <vt:i4>12</vt:i4>
      </vt:variant>
      <vt:variant>
        <vt:i4>0</vt:i4>
      </vt:variant>
      <vt:variant>
        <vt:i4>5</vt:i4>
      </vt:variant>
      <vt:variant>
        <vt:lpwstr>mailto:dathias@developmentpathways.co.uk</vt:lpwstr>
      </vt:variant>
      <vt:variant>
        <vt:lpwstr/>
      </vt:variant>
      <vt:variant>
        <vt:i4>1507454</vt:i4>
      </vt:variant>
      <vt:variant>
        <vt:i4>9</vt:i4>
      </vt:variant>
      <vt:variant>
        <vt:i4>0</vt:i4>
      </vt:variant>
      <vt:variant>
        <vt:i4>5</vt:i4>
      </vt:variant>
      <vt:variant>
        <vt:lpwstr>mailto:HMobaydeen@developmentpathways.co.uk</vt:lpwstr>
      </vt:variant>
      <vt:variant>
        <vt:lpwstr/>
      </vt:variant>
      <vt:variant>
        <vt:i4>4653102</vt:i4>
      </vt:variant>
      <vt:variant>
        <vt:i4>6</vt:i4>
      </vt:variant>
      <vt:variant>
        <vt:i4>0</vt:i4>
      </vt:variant>
      <vt:variant>
        <vt:i4>5</vt:i4>
      </vt:variant>
      <vt:variant>
        <vt:lpwstr>mailto:sutaibi@developmentpathways.co.uk</vt:lpwstr>
      </vt:variant>
      <vt:variant>
        <vt:lpwstr/>
      </vt:variant>
      <vt:variant>
        <vt:i4>4653102</vt:i4>
      </vt:variant>
      <vt:variant>
        <vt:i4>3</vt:i4>
      </vt:variant>
      <vt:variant>
        <vt:i4>0</vt:i4>
      </vt:variant>
      <vt:variant>
        <vt:i4>5</vt:i4>
      </vt:variant>
      <vt:variant>
        <vt:lpwstr>mailto:sutaibi@developmentpathways.co.uk</vt:lpwstr>
      </vt:variant>
      <vt:variant>
        <vt:lpwstr/>
      </vt:variant>
      <vt:variant>
        <vt:i4>1507454</vt:i4>
      </vt:variant>
      <vt:variant>
        <vt:i4>0</vt:i4>
      </vt:variant>
      <vt:variant>
        <vt:i4>0</vt:i4>
      </vt:variant>
      <vt:variant>
        <vt:i4>5</vt:i4>
      </vt:variant>
      <vt:variant>
        <vt:lpwstr>mailto:HMobaydeen@developmentpathways.co.uk</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Redman Sarah</dc:creator>
  <cp:keywords/>
  <dc:description/>
  <cp:lastModifiedBy>Zain Al-Majdalani</cp:lastModifiedBy>
  <cp:revision>40</cp:revision>
  <cp:lastPrinted>2018-05-25T10:01:00Z</cp:lastPrinted>
  <dcterms:created xsi:type="dcterms:W3CDTF">2024-09-25T06:37:00Z</dcterms:created>
  <dcterms:modified xsi:type="dcterms:W3CDTF">2025-01-02T10:24:00Z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ndeley Recent Style Id 0_1">
    <vt:lpwstr>http://www.zotero.org/styles/american-medical-association</vt:lpwstr>
  </property>
  <property fmtid="{D5CDD505-2E9C-101B-9397-08002B2CF9AE}" pid="3" name="Mendeley Recent Style Name 0_1">
    <vt:lpwstr>American Medical Association</vt:lpwstr>
  </property>
  <property fmtid="{D5CDD505-2E9C-101B-9397-08002B2CF9AE}" pid="4" name="Mendeley Recent Style Id 1_1">
    <vt:lpwstr>http://www.zotero.org/styles/american-political-science-association</vt:lpwstr>
  </property>
  <property fmtid="{D5CDD505-2E9C-101B-9397-08002B2CF9AE}" pid="5" name="Mendeley Recent Style Name 1_1">
    <vt:lpwstr>American Political Science Association</vt:lpwstr>
  </property>
  <property fmtid="{D5CDD505-2E9C-101B-9397-08002B2CF9AE}" pid="6" name="Mendeley Recent Style Id 2_1">
    <vt:lpwstr>http://www.zotero.org/styles/american-sociological-association</vt:lpwstr>
  </property>
  <property fmtid="{D5CDD505-2E9C-101B-9397-08002B2CF9AE}" pid="7" name="Mendeley Recent Style Name 2_1">
    <vt:lpwstr>American Sociological Association</vt:lpwstr>
  </property>
  <property fmtid="{D5CDD505-2E9C-101B-9397-08002B2CF9AE}" pid="8" name="Mendeley Recent Style Id 3_1">
    <vt:lpwstr>http://www.zotero.org/styles/chicago-author-date</vt:lpwstr>
  </property>
  <property fmtid="{D5CDD505-2E9C-101B-9397-08002B2CF9AE}" pid="9" name="Mendeley Recent Style Name 3_1">
    <vt:lpwstr>Chicago Manual of Style 16th edition (author-date)</vt:lpwstr>
  </property>
  <property fmtid="{D5CDD505-2E9C-101B-9397-08002B2CF9AE}" pid="10" name="Mendeley Recent Style Id 4_1">
    <vt:lpwstr>http://www.zotero.org/styles/harvard1</vt:lpwstr>
  </property>
  <property fmtid="{D5CDD505-2E9C-101B-9397-08002B2CF9AE}" pid="11" name="Mendeley Recent Style Name 4_1">
    <vt:lpwstr>Harvard Reference format 1 (author-date)</vt:lpwstr>
  </property>
  <property fmtid="{D5CDD505-2E9C-101B-9397-08002B2CF9AE}" pid="12" name="Mendeley Recent Style Id 5_1">
    <vt:lpwstr>http://www.zotero.org/styles/ieee</vt:lpwstr>
  </property>
  <property fmtid="{D5CDD505-2E9C-101B-9397-08002B2CF9AE}" pid="13" name="Mendeley Recent Style Name 5_1">
    <vt:lpwstr>IEEE</vt:lpwstr>
  </property>
  <property fmtid="{D5CDD505-2E9C-101B-9397-08002B2CF9AE}" pid="14" name="Mendeley Recent Style Id 6_1">
    <vt:lpwstr>http://www.zotero.org/styles/modern-humanities-research-association</vt:lpwstr>
  </property>
  <property fmtid="{D5CDD505-2E9C-101B-9397-08002B2CF9AE}" pid="15" name="Mendeley Recent Style Name 6_1">
    <vt:lpwstr>Modern Humanities Research Association 3rd edition (note with bibliography)</vt:lpwstr>
  </property>
  <property fmtid="{D5CDD505-2E9C-101B-9397-08002B2CF9AE}" pid="16" name="Mendeley Recent Style Id 7_1">
    <vt:lpwstr>http://www.zotero.org/styles/modern-language-association</vt:lpwstr>
  </property>
  <property fmtid="{D5CDD505-2E9C-101B-9397-08002B2CF9AE}" pid="17" name="Mendeley Recent Style Name 7_1">
    <vt:lpwstr>Modern Language Association 7th edition</vt:lpwstr>
  </property>
  <property fmtid="{D5CDD505-2E9C-101B-9397-08002B2CF9AE}" pid="18" name="Mendeley Recent Style Id 8_1">
    <vt:lpwstr>http://www.zotero.org/styles/nature</vt:lpwstr>
  </property>
  <property fmtid="{D5CDD505-2E9C-101B-9397-08002B2CF9AE}" pid="19" name="Mendeley Recent Style Name 8_1">
    <vt:lpwstr>Nature</vt:lpwstr>
  </property>
  <property fmtid="{D5CDD505-2E9C-101B-9397-08002B2CF9AE}" pid="20" name="Mendeley Recent Style Id 9_1">
    <vt:lpwstr>http://www.zotero.org/styles/oxford-university-press-scimed-author-date</vt:lpwstr>
  </property>
  <property fmtid="{D5CDD505-2E9C-101B-9397-08002B2CF9AE}" pid="21" name="Mendeley Recent Style Name 9_1">
    <vt:lpwstr>Oxford University Press SciMed (author-date)</vt:lpwstr>
  </property>
  <property fmtid="{D5CDD505-2E9C-101B-9397-08002B2CF9AE}" pid="22" name="AuthorIds_UIVersion_512">
    <vt:lpwstr>68</vt:lpwstr>
  </property>
  <property fmtid="{D5CDD505-2E9C-101B-9397-08002B2CF9AE}" pid="23" name="MediaServiceImageTags">
    <vt:lpwstr/>
  </property>
  <property fmtid="{D5CDD505-2E9C-101B-9397-08002B2CF9AE}" pid="24" name="ContentTypeId">
    <vt:lpwstr>0x010100B9BBE234EC9BFE4693B4A91216389BC8</vt:lpwstr>
  </property>
  <property fmtid="{D5CDD505-2E9C-101B-9397-08002B2CF9AE}" pid="25" name="GrammarlyDocumentId">
    <vt:lpwstr>4381819f893fa70b023040da38c3a5887abbf6f294e5d7cc2329d614bed297ad</vt:lpwstr>
  </property>
</Properties>
</file>